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41FD-9A7E-4435-8AB6-A64266E7B446}" type="datetimeFigureOut">
              <a:rPr lang="ca-ES" smtClean="0"/>
              <a:t>22/10/2019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ABD-8033-43C0-A3E8-5AD2E1D4B00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2525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41FD-9A7E-4435-8AB6-A64266E7B446}" type="datetimeFigureOut">
              <a:rPr lang="ca-ES" smtClean="0"/>
              <a:t>22/10/2019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ABD-8033-43C0-A3E8-5AD2E1D4B00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8044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41FD-9A7E-4435-8AB6-A64266E7B446}" type="datetimeFigureOut">
              <a:rPr lang="ca-ES" smtClean="0"/>
              <a:t>22/10/2019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ABD-8033-43C0-A3E8-5AD2E1D4B00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26367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41FD-9A7E-4435-8AB6-A64266E7B446}" type="datetimeFigureOut">
              <a:rPr lang="ca-ES" smtClean="0"/>
              <a:t>22/10/2019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ABD-8033-43C0-A3E8-5AD2E1D4B00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1110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41FD-9A7E-4435-8AB6-A64266E7B446}" type="datetimeFigureOut">
              <a:rPr lang="ca-ES" smtClean="0"/>
              <a:t>22/10/2019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ABD-8033-43C0-A3E8-5AD2E1D4B00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1813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41FD-9A7E-4435-8AB6-A64266E7B446}" type="datetimeFigureOut">
              <a:rPr lang="ca-ES" smtClean="0"/>
              <a:t>22/10/2019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ABD-8033-43C0-A3E8-5AD2E1D4B00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684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41FD-9A7E-4435-8AB6-A64266E7B446}" type="datetimeFigureOut">
              <a:rPr lang="ca-ES" smtClean="0"/>
              <a:t>22/10/2019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ABD-8033-43C0-A3E8-5AD2E1D4B00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4026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41FD-9A7E-4435-8AB6-A64266E7B446}" type="datetimeFigureOut">
              <a:rPr lang="ca-ES" smtClean="0"/>
              <a:t>22/10/2019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ABD-8033-43C0-A3E8-5AD2E1D4B00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84553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41FD-9A7E-4435-8AB6-A64266E7B446}" type="datetimeFigureOut">
              <a:rPr lang="ca-ES" smtClean="0"/>
              <a:t>22/10/2019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ABD-8033-43C0-A3E8-5AD2E1D4B00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72213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41FD-9A7E-4435-8AB6-A64266E7B446}" type="datetimeFigureOut">
              <a:rPr lang="ca-ES" smtClean="0"/>
              <a:t>22/10/2019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ABD-8033-43C0-A3E8-5AD2E1D4B00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6780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41FD-9A7E-4435-8AB6-A64266E7B446}" type="datetimeFigureOut">
              <a:rPr lang="ca-ES" smtClean="0"/>
              <a:t>22/10/2019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ABD-8033-43C0-A3E8-5AD2E1D4B00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78549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E41FD-9A7E-4435-8AB6-A64266E7B446}" type="datetimeFigureOut">
              <a:rPr lang="ca-ES" smtClean="0"/>
              <a:t>22/10/2019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E3ABD-8033-43C0-A3E8-5AD2E1D4B00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89153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29542" y="490451"/>
            <a:ext cx="977576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a-ES" sz="2400" b="1" dirty="0" smtClean="0"/>
          </a:p>
          <a:p>
            <a:pPr algn="ctr"/>
            <a:r>
              <a:rPr lang="ca-ES" sz="2400" b="1" dirty="0" smtClean="0"/>
              <a:t>La biologia és la </a:t>
            </a:r>
            <a:r>
              <a:rPr lang="ca-ES" sz="2400" b="1" dirty="0" smtClean="0">
                <a:solidFill>
                  <a:srgbClr val="FF0000"/>
                </a:solidFill>
              </a:rPr>
              <a:t>ciència</a:t>
            </a:r>
            <a:r>
              <a:rPr lang="ca-ES" sz="2400" b="1" dirty="0" smtClean="0"/>
              <a:t> que estudia la</a:t>
            </a:r>
            <a:r>
              <a:rPr lang="ca-ES" sz="2400" b="1" dirty="0" smtClean="0">
                <a:solidFill>
                  <a:srgbClr val="FF0000"/>
                </a:solidFill>
              </a:rPr>
              <a:t> vida</a:t>
            </a:r>
          </a:p>
          <a:p>
            <a:pPr algn="ctr"/>
            <a:endParaRPr lang="ca-ES" sz="2400" b="1" dirty="0"/>
          </a:p>
          <a:p>
            <a:pPr algn="ctr"/>
            <a:endParaRPr lang="ca-ES" sz="2400" b="1" dirty="0" smtClean="0"/>
          </a:p>
          <a:p>
            <a:pPr algn="ctr"/>
            <a:r>
              <a:rPr lang="ca-ES" sz="2400" b="1" dirty="0" smtClean="0"/>
              <a:t>El que diem vida la tenen els </a:t>
            </a:r>
            <a:r>
              <a:rPr lang="ca-ES" sz="2400" b="1" dirty="0" smtClean="0">
                <a:solidFill>
                  <a:srgbClr val="FF0000"/>
                </a:solidFill>
              </a:rPr>
              <a:t>organismes</a:t>
            </a:r>
          </a:p>
          <a:p>
            <a:pPr algn="ctr"/>
            <a:endParaRPr lang="ca-ES" sz="2400" b="1" dirty="0" smtClean="0">
              <a:solidFill>
                <a:srgbClr val="FF0000"/>
              </a:solidFill>
            </a:endParaRPr>
          </a:p>
          <a:p>
            <a:pPr algn="ctr"/>
            <a:endParaRPr lang="ca-ES" sz="2400" b="1" dirty="0"/>
          </a:p>
          <a:p>
            <a:pPr algn="ctr"/>
            <a:r>
              <a:rPr lang="ca-ES" sz="2400" b="1" dirty="0" smtClean="0"/>
              <a:t>Hi ha dificultats per definir exactament el que és vida. Disparitat entre els autors</a:t>
            </a:r>
          </a:p>
          <a:p>
            <a:pPr algn="ctr"/>
            <a:endParaRPr lang="ca-ES" sz="2400" b="1" dirty="0"/>
          </a:p>
          <a:p>
            <a:pPr algn="ctr"/>
            <a:r>
              <a:rPr lang="ca-ES" sz="2400" b="1" dirty="0" smtClean="0"/>
              <a:t>Hi ha consens en afirmar que el que té vida pot realitzar una sèrie de </a:t>
            </a:r>
            <a:r>
              <a:rPr lang="ca-ES" sz="2400" b="1" dirty="0" smtClean="0">
                <a:solidFill>
                  <a:srgbClr val="FF0000"/>
                </a:solidFill>
              </a:rPr>
              <a:t>funcions</a:t>
            </a:r>
          </a:p>
          <a:p>
            <a:endParaRPr lang="ca-ES" b="1" dirty="0"/>
          </a:p>
          <a:p>
            <a:r>
              <a:rPr lang="ca-ES" b="1" dirty="0" smtClean="0"/>
              <a:t> 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20578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56560" y="468160"/>
            <a:ext cx="6096000" cy="553997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a-ES" b="1" dirty="0" smtClean="0"/>
              <a:t> </a:t>
            </a:r>
            <a:r>
              <a:rPr lang="ca-ES" sz="2400" b="1" dirty="0" smtClean="0"/>
              <a:t>Funcions</a:t>
            </a:r>
          </a:p>
          <a:p>
            <a:pPr algn="ctr"/>
            <a:endParaRPr lang="ca-ES" sz="2400" b="1" dirty="0" smtClean="0"/>
          </a:p>
          <a:p>
            <a:pPr algn="ctr"/>
            <a:endParaRPr lang="ca-ES" sz="2400" b="1" dirty="0" smtClean="0"/>
          </a:p>
          <a:p>
            <a:pPr algn="ctr"/>
            <a:r>
              <a:rPr lang="ca-ES" sz="2400" b="1" dirty="0" smtClean="0"/>
              <a:t>Moviment: caminar, córrer, volar, reptar, botar</a:t>
            </a:r>
          </a:p>
          <a:p>
            <a:pPr algn="ctr"/>
            <a:endParaRPr lang="ca-ES" sz="2400" b="1" dirty="0"/>
          </a:p>
          <a:p>
            <a:pPr algn="ctr"/>
            <a:r>
              <a:rPr lang="ca-ES" sz="2400" b="1" dirty="0" smtClean="0"/>
              <a:t>Nutrició</a:t>
            </a:r>
          </a:p>
          <a:p>
            <a:pPr algn="ctr"/>
            <a:endParaRPr lang="ca-ES" sz="2400" b="1" dirty="0"/>
          </a:p>
          <a:p>
            <a:pPr algn="ctr"/>
            <a:r>
              <a:rPr lang="ca-ES" sz="2400" b="1" dirty="0" smtClean="0"/>
              <a:t>Excitabilitat</a:t>
            </a:r>
            <a:endParaRPr lang="ca-ES" sz="2400" dirty="0" smtClean="0"/>
          </a:p>
          <a:p>
            <a:pPr algn="ctr"/>
            <a:endParaRPr lang="ca-ES" sz="2400" b="1" dirty="0" smtClean="0"/>
          </a:p>
          <a:p>
            <a:pPr algn="ctr"/>
            <a:r>
              <a:rPr lang="ca-ES" sz="2400" b="1" dirty="0" smtClean="0"/>
              <a:t>Reproducció: Engendrar còpies, rejovenir, canvis</a:t>
            </a:r>
          </a:p>
          <a:p>
            <a:endParaRPr lang="ca-ES" sz="2400" b="1" dirty="0"/>
          </a:p>
          <a:p>
            <a:pPr algn="ctr"/>
            <a:r>
              <a:rPr lang="ca-ES" sz="2400" b="1" dirty="0" smtClean="0"/>
              <a:t>Per totes elles és precís el</a:t>
            </a:r>
          </a:p>
          <a:p>
            <a:pPr algn="ctr"/>
            <a:r>
              <a:rPr lang="ca-ES" sz="2400" b="1" dirty="0" smtClean="0">
                <a:solidFill>
                  <a:srgbClr val="FF0000"/>
                </a:solidFill>
              </a:rPr>
              <a:t>Metabolisme</a:t>
            </a:r>
            <a:endParaRPr lang="ca-ES" b="1" dirty="0">
              <a:solidFill>
                <a:srgbClr val="FF0000"/>
              </a:solidFill>
            </a:endParaRPr>
          </a:p>
          <a:p>
            <a:r>
              <a:rPr lang="ca-ES" b="1" dirty="0" smtClean="0"/>
              <a:t> 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680042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11926" y="922713"/>
            <a:ext cx="87366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b="1" dirty="0" smtClean="0"/>
              <a:t>La biologia estudia dels organismes</a:t>
            </a:r>
          </a:p>
          <a:p>
            <a:endParaRPr lang="ca-ES" sz="2400" b="1" dirty="0"/>
          </a:p>
          <a:p>
            <a:pPr algn="ctr"/>
            <a:r>
              <a:rPr lang="ca-ES" sz="2400" b="1" dirty="0" smtClean="0">
                <a:solidFill>
                  <a:srgbClr val="FF0000"/>
                </a:solidFill>
              </a:rPr>
              <a:t>Estructura: </a:t>
            </a:r>
            <a:r>
              <a:rPr lang="ca-ES" sz="2400" b="1" dirty="0" smtClean="0"/>
              <a:t>complexa</a:t>
            </a:r>
          </a:p>
          <a:p>
            <a:pPr algn="ctr"/>
            <a:endParaRPr lang="ca-ES" sz="2400" b="1" dirty="0">
              <a:solidFill>
                <a:srgbClr val="FF0000"/>
              </a:solidFill>
            </a:endParaRPr>
          </a:p>
          <a:p>
            <a:pPr algn="ctr"/>
            <a:r>
              <a:rPr lang="ca-ES" sz="2400" b="1" dirty="0" smtClean="0">
                <a:solidFill>
                  <a:srgbClr val="FF0000"/>
                </a:solidFill>
              </a:rPr>
              <a:t>Funció: </a:t>
            </a:r>
            <a:r>
              <a:rPr lang="ca-ES" sz="2400" b="1" dirty="0" smtClean="0"/>
              <a:t>processos</a:t>
            </a:r>
          </a:p>
          <a:p>
            <a:pPr algn="ctr"/>
            <a:endParaRPr lang="ca-ES" sz="2400" b="1" dirty="0">
              <a:solidFill>
                <a:srgbClr val="FF0000"/>
              </a:solidFill>
            </a:endParaRPr>
          </a:p>
          <a:p>
            <a:pPr algn="ctr"/>
            <a:r>
              <a:rPr lang="ca-ES" sz="2400" b="1" dirty="0" smtClean="0">
                <a:solidFill>
                  <a:srgbClr val="FF0000"/>
                </a:solidFill>
              </a:rPr>
              <a:t>Relacions amb el medi:</a:t>
            </a:r>
          </a:p>
          <a:p>
            <a:pPr algn="ctr"/>
            <a:r>
              <a:rPr lang="ca-ES" sz="2400" b="1" dirty="0" smtClean="0">
                <a:solidFill>
                  <a:srgbClr val="00B050"/>
                </a:solidFill>
              </a:rPr>
              <a:t>Extern</a:t>
            </a:r>
            <a:r>
              <a:rPr lang="ca-ES" sz="2400" b="1" dirty="0" smtClean="0">
                <a:solidFill>
                  <a:srgbClr val="FF0000"/>
                </a:solidFill>
              </a:rPr>
              <a:t> </a:t>
            </a:r>
            <a:r>
              <a:rPr lang="ca-ES" sz="2400" b="1" dirty="0" smtClean="0"/>
              <a:t>(físic, altres organismes)</a:t>
            </a:r>
          </a:p>
          <a:p>
            <a:pPr algn="ctr"/>
            <a:r>
              <a:rPr lang="ca-ES" sz="2400" b="1" dirty="0" smtClean="0">
                <a:solidFill>
                  <a:srgbClr val="00B050"/>
                </a:solidFill>
              </a:rPr>
              <a:t>Intern</a:t>
            </a:r>
            <a:endParaRPr lang="ca-E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84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901141" y="640080"/>
            <a:ext cx="7622771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400" b="1" dirty="0" smtClean="0">
                <a:solidFill>
                  <a:srgbClr val="00B050"/>
                </a:solidFill>
              </a:rPr>
              <a:t>Medi intern</a:t>
            </a:r>
            <a:r>
              <a:rPr lang="ca-ES" sz="2400" b="1" dirty="0" smtClean="0"/>
              <a:t>, representat pel </a:t>
            </a:r>
          </a:p>
          <a:p>
            <a:pPr algn="ctr"/>
            <a:r>
              <a:rPr lang="ca-ES" sz="2400" b="1" dirty="0" smtClean="0">
                <a:solidFill>
                  <a:srgbClr val="FF0000"/>
                </a:solidFill>
              </a:rPr>
              <a:t>nivells d’organització de la matèria viva</a:t>
            </a:r>
          </a:p>
          <a:p>
            <a:endParaRPr lang="ca-ES" sz="2400" b="1" dirty="0">
              <a:solidFill>
                <a:srgbClr val="FF0000"/>
              </a:solidFill>
            </a:endParaRPr>
          </a:p>
          <a:p>
            <a:pPr algn="ctr"/>
            <a:r>
              <a:rPr lang="ca-ES" sz="2400" b="1" dirty="0" smtClean="0">
                <a:solidFill>
                  <a:srgbClr val="FF0000"/>
                </a:solidFill>
              </a:rPr>
              <a:t>Bioquímic</a:t>
            </a:r>
          </a:p>
          <a:p>
            <a:pPr algn="ctr"/>
            <a:r>
              <a:rPr lang="ca-ES" sz="2400" b="1" dirty="0" smtClean="0">
                <a:solidFill>
                  <a:srgbClr val="FF0000"/>
                </a:solidFill>
              </a:rPr>
              <a:t>Cel·lular</a:t>
            </a:r>
          </a:p>
          <a:p>
            <a:pPr algn="ctr"/>
            <a:r>
              <a:rPr lang="ca-ES" sz="2400" b="1" dirty="0" smtClean="0">
                <a:solidFill>
                  <a:srgbClr val="FF0000"/>
                </a:solidFill>
              </a:rPr>
              <a:t>Teixits</a:t>
            </a:r>
          </a:p>
          <a:p>
            <a:pPr algn="ctr"/>
            <a:r>
              <a:rPr lang="ca-ES" sz="2400" b="1" dirty="0" smtClean="0">
                <a:solidFill>
                  <a:srgbClr val="FF0000"/>
                </a:solidFill>
              </a:rPr>
              <a:t>Òrgans</a:t>
            </a:r>
          </a:p>
          <a:p>
            <a:pPr algn="ctr"/>
            <a:r>
              <a:rPr lang="ca-ES" sz="2400" b="1" dirty="0" smtClean="0">
                <a:solidFill>
                  <a:srgbClr val="FF0000"/>
                </a:solidFill>
              </a:rPr>
              <a:t>Sistemes</a:t>
            </a:r>
          </a:p>
          <a:p>
            <a:pPr algn="ctr"/>
            <a:r>
              <a:rPr lang="ca-ES" sz="2400" b="1" dirty="0" smtClean="0">
                <a:solidFill>
                  <a:srgbClr val="FF0000"/>
                </a:solidFill>
              </a:rPr>
              <a:t>Organisme</a:t>
            </a:r>
          </a:p>
          <a:p>
            <a:pPr algn="ctr"/>
            <a:r>
              <a:rPr lang="ca-ES" sz="2400" b="1" dirty="0" smtClean="0">
                <a:solidFill>
                  <a:srgbClr val="FF0000"/>
                </a:solidFill>
              </a:rPr>
              <a:t>Ecosistema</a:t>
            </a:r>
          </a:p>
          <a:p>
            <a:pPr algn="ctr"/>
            <a:r>
              <a:rPr lang="ca-ES" sz="2400" b="1" dirty="0" smtClean="0">
                <a:solidFill>
                  <a:srgbClr val="FF0000"/>
                </a:solidFill>
              </a:rPr>
              <a:t>Biosfera</a:t>
            </a:r>
          </a:p>
          <a:p>
            <a:endParaRPr lang="ca-ES" dirty="0" smtClean="0">
              <a:solidFill>
                <a:srgbClr val="FF0000"/>
              </a:solidFill>
            </a:endParaRPr>
          </a:p>
          <a:p>
            <a:endParaRPr lang="ca-ES" dirty="0"/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7527825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123</Words>
  <Application>Microsoft Office PowerPoint</Application>
  <PresentationFormat>Panorámica</PresentationFormat>
  <Paragraphs>47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4</cp:revision>
  <dcterms:created xsi:type="dcterms:W3CDTF">2019-10-22T09:25:52Z</dcterms:created>
  <dcterms:modified xsi:type="dcterms:W3CDTF">2019-10-22T09:50:07Z</dcterms:modified>
</cp:coreProperties>
</file>