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59" r:id="rId5"/>
    <p:sldId id="262" r:id="rId6"/>
    <p:sldId id="261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47A1-260F-4BDC-BC85-3034183D534D}" type="datetimeFigureOut">
              <a:rPr lang="es-ES" smtClean="0"/>
              <a:pPr/>
              <a:t>14/11/2020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90D5-B79B-43B1-94F6-7642F3A0314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47A1-260F-4BDC-BC85-3034183D534D}" type="datetimeFigureOut">
              <a:rPr lang="es-ES" smtClean="0"/>
              <a:pPr/>
              <a:t>14/11/2020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90D5-B79B-43B1-94F6-7642F3A0314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47A1-260F-4BDC-BC85-3034183D534D}" type="datetimeFigureOut">
              <a:rPr lang="es-ES" smtClean="0"/>
              <a:pPr/>
              <a:t>14/11/2020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90D5-B79B-43B1-94F6-7642F3A0314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47A1-260F-4BDC-BC85-3034183D534D}" type="datetimeFigureOut">
              <a:rPr lang="es-ES" smtClean="0"/>
              <a:pPr/>
              <a:t>14/11/2020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90D5-B79B-43B1-94F6-7642F3A0314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47A1-260F-4BDC-BC85-3034183D534D}" type="datetimeFigureOut">
              <a:rPr lang="es-ES" smtClean="0"/>
              <a:pPr/>
              <a:t>14/11/2020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90D5-B79B-43B1-94F6-7642F3A0314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47A1-260F-4BDC-BC85-3034183D534D}" type="datetimeFigureOut">
              <a:rPr lang="es-ES" smtClean="0"/>
              <a:pPr/>
              <a:t>14/11/2020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90D5-B79B-43B1-94F6-7642F3A0314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47A1-260F-4BDC-BC85-3034183D534D}" type="datetimeFigureOut">
              <a:rPr lang="es-ES" smtClean="0"/>
              <a:pPr/>
              <a:t>14/11/2020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90D5-B79B-43B1-94F6-7642F3A0314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47A1-260F-4BDC-BC85-3034183D534D}" type="datetimeFigureOut">
              <a:rPr lang="es-ES" smtClean="0"/>
              <a:pPr/>
              <a:t>14/11/2020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90D5-B79B-43B1-94F6-7642F3A0314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47A1-260F-4BDC-BC85-3034183D534D}" type="datetimeFigureOut">
              <a:rPr lang="es-ES" smtClean="0"/>
              <a:pPr/>
              <a:t>14/11/2020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90D5-B79B-43B1-94F6-7642F3A0314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47A1-260F-4BDC-BC85-3034183D534D}" type="datetimeFigureOut">
              <a:rPr lang="es-ES" smtClean="0"/>
              <a:pPr/>
              <a:t>14/11/2020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90D5-B79B-43B1-94F6-7642F3A0314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47A1-260F-4BDC-BC85-3034183D534D}" type="datetimeFigureOut">
              <a:rPr lang="es-ES" smtClean="0"/>
              <a:pPr/>
              <a:t>14/11/2020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90D5-B79B-43B1-94F6-7642F3A0314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F47A1-260F-4BDC-BC85-3034183D534D}" type="datetimeFigureOut">
              <a:rPr lang="es-ES" smtClean="0"/>
              <a:pPr/>
              <a:t>14/11/2020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590D5-B79B-43B1-94F6-7642F3A0314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820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 dirty="0" smtClean="0">
                <a:solidFill>
                  <a:srgbClr val="003399"/>
                </a:solidFill>
              </a:rPr>
              <a:t> </a:t>
            </a:r>
            <a:endParaRPr lang="es-ES" sz="2000" b="1" i="1" dirty="0">
              <a:solidFill>
                <a:srgbClr val="003399"/>
              </a:solidFill>
            </a:endParaRPr>
          </a:p>
        </p:txBody>
      </p:sp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539750" y="1125538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539750" y="549275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95288" y="692150"/>
            <a:ext cx="806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 i="1" dirty="0" err="1" smtClean="0">
                <a:solidFill>
                  <a:srgbClr val="003399"/>
                </a:solidFill>
              </a:rPr>
              <a:t>Actualitat</a:t>
            </a:r>
            <a:r>
              <a:rPr lang="es-ES" sz="2400" b="1" i="1" dirty="0" smtClean="0">
                <a:solidFill>
                  <a:srgbClr val="003399"/>
                </a:solidFill>
              </a:rPr>
              <a:t> </a:t>
            </a:r>
            <a:r>
              <a:rPr lang="es-ES" sz="2400" b="1" i="1" dirty="0">
                <a:solidFill>
                  <a:srgbClr val="003399"/>
                </a:solidFill>
              </a:rPr>
              <a:t>de la </a:t>
            </a:r>
            <a:r>
              <a:rPr lang="es-ES" sz="2400" b="1" i="1" dirty="0" err="1">
                <a:solidFill>
                  <a:srgbClr val="003399"/>
                </a:solidFill>
              </a:rPr>
              <a:t>biologia</a:t>
            </a:r>
            <a:endParaRPr lang="es-ES" sz="2400" b="1" i="1" dirty="0">
              <a:solidFill>
                <a:srgbClr val="003399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84213" y="1700213"/>
            <a:ext cx="7991475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a-ES" sz="2400" b="1" dirty="0" smtClean="0"/>
              <a:t>La biologia és un ciència actual en constant expansió.</a:t>
            </a:r>
          </a:p>
          <a:p>
            <a:pPr algn="l">
              <a:spcBef>
                <a:spcPct val="50000"/>
              </a:spcBef>
            </a:pPr>
            <a:endParaRPr lang="ca-ES" sz="2400" b="1" dirty="0" smtClean="0"/>
          </a:p>
          <a:p>
            <a:pPr>
              <a:spcBef>
                <a:spcPct val="50000"/>
              </a:spcBef>
            </a:pPr>
            <a:r>
              <a:rPr lang="ca-ES" sz="2400" b="1" dirty="0" smtClean="0"/>
              <a:t>Càncer, </a:t>
            </a:r>
            <a:r>
              <a:rPr lang="ca-ES" sz="2400" b="1" dirty="0" err="1" smtClean="0"/>
              <a:t>DNA</a:t>
            </a:r>
            <a:r>
              <a:rPr lang="ca-ES" sz="2400" b="1" dirty="0" smtClean="0"/>
              <a:t>, vacunes, xarampió, cèl·lules mare, genoma humà, nutrició, esport, infeccions, nous medicaments, </a:t>
            </a:r>
            <a:r>
              <a:rPr lang="ca-ES" sz="2400" b="1" dirty="0" err="1" smtClean="0"/>
              <a:t>nanotecnologia</a:t>
            </a:r>
            <a:r>
              <a:rPr lang="ca-ES" sz="2400" b="1" dirty="0" smtClean="0"/>
              <a:t> aplicada a la salut, organismes transgènics, biodiversitat, espècies en perill d’extinció, cultius marins, </a:t>
            </a:r>
            <a:r>
              <a:rPr lang="ca-ES" sz="2400" b="1" dirty="0" err="1" smtClean="0"/>
              <a:t>encalentiment</a:t>
            </a:r>
            <a:r>
              <a:rPr lang="ca-ES" sz="2400" b="1" dirty="0" smtClean="0"/>
              <a:t> global</a:t>
            </a:r>
            <a:r>
              <a:rPr lang="ca-ES" sz="2400" b="1" dirty="0" smtClean="0"/>
              <a:t>…</a:t>
            </a:r>
          </a:p>
          <a:p>
            <a:pPr>
              <a:spcBef>
                <a:spcPct val="50000"/>
              </a:spcBef>
            </a:pPr>
            <a:endParaRPr lang="ca-ES" sz="2400" b="1" dirty="0" smtClean="0"/>
          </a:p>
          <a:p>
            <a:pPr>
              <a:spcBef>
                <a:spcPct val="50000"/>
              </a:spcBef>
            </a:pPr>
            <a:r>
              <a:rPr lang="ca-ES" sz="2400" b="1" dirty="0" smtClean="0"/>
              <a:t>I més avui en dia, enmig d’una pan</a:t>
            </a:r>
            <a:r>
              <a:rPr lang="ca-ES" sz="2400" b="1" dirty="0" smtClean="0"/>
              <a:t>dèmia mundial </a:t>
            </a:r>
            <a:r>
              <a:rPr lang="ca-ES" sz="2400" b="1" dirty="0" err="1" smtClean="0"/>
              <a:t>ón</a:t>
            </a:r>
            <a:r>
              <a:rPr lang="ca-ES" sz="2400" b="1" dirty="0" smtClean="0"/>
              <a:t> la biologia ha començat a formar part del nostre dia a dia:  virus, vacunes, malalties infecciones, sistema respiratori...</a:t>
            </a:r>
            <a:endParaRPr lang="ca-E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TP process"/>
          <p:cNvSpPr>
            <a:spLocks noChangeAspect="1" noChangeArrowheads="1"/>
          </p:cNvSpPr>
          <p:nvPr/>
        </p:nvSpPr>
        <p:spPr bwMode="auto">
          <a:xfrm>
            <a:off x="155575" y="-693738"/>
            <a:ext cx="4191000" cy="1447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1331640" y="754063"/>
            <a:ext cx="69127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400" b="1" dirty="0" smtClean="0"/>
              <a:t>No s’ha de pensar que perquè els alumnes siguin jovenets (6 a 11 anys) basta tenir pocs coneixements.</a:t>
            </a:r>
          </a:p>
          <a:p>
            <a:pPr algn="ctr"/>
            <a:endParaRPr lang="ca-ES" sz="2400" b="1" dirty="0" smtClean="0"/>
          </a:p>
          <a:p>
            <a:pPr algn="ctr"/>
            <a:r>
              <a:rPr lang="ca-ES" sz="2400" b="1" dirty="0" smtClean="0"/>
              <a:t>És a la inversa: s’han de tenir molts clars els conceptes biològics.</a:t>
            </a:r>
            <a:endParaRPr lang="ca-ES" sz="2400" b="1" dirty="0"/>
          </a:p>
        </p:txBody>
      </p:sp>
    </p:spTree>
    <p:extLst>
      <p:ext uri="{BB962C8B-B14F-4D97-AF65-F5344CB8AC3E}">
        <p14:creationId xmlns="" xmlns:p14="http://schemas.microsoft.com/office/powerpoint/2010/main" val="90174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99592" y="260648"/>
            <a:ext cx="756084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err="1" smtClean="0"/>
              <a:t>És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completament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necessari</a:t>
            </a:r>
            <a:r>
              <a:rPr lang="es-ES" sz="2400" b="1" dirty="0" smtClean="0"/>
              <a:t> que </a:t>
            </a:r>
            <a:r>
              <a:rPr lang="es-ES" sz="2400" b="1" dirty="0" err="1" smtClean="0"/>
              <a:t>els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docents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actualitzin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contínuament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els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seus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coneixements</a:t>
            </a:r>
            <a:r>
              <a:rPr lang="es-ES" sz="2400" b="1" dirty="0" smtClean="0"/>
              <a:t>!</a:t>
            </a:r>
          </a:p>
          <a:p>
            <a:pPr algn="ctr"/>
            <a:endParaRPr lang="es-ES" sz="2400" b="1" dirty="0"/>
          </a:p>
          <a:p>
            <a:pPr algn="ctr"/>
            <a:r>
              <a:rPr lang="es-ES" sz="2400" b="1" dirty="0" smtClean="0"/>
              <a:t>La </a:t>
            </a:r>
            <a:r>
              <a:rPr lang="es-ES" sz="2400" b="1" dirty="0" err="1" smtClean="0"/>
              <a:t>millor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eina</a:t>
            </a:r>
            <a:r>
              <a:rPr lang="es-ES" sz="2400" b="1" dirty="0" smtClean="0"/>
              <a:t>: </a:t>
            </a:r>
            <a:r>
              <a:rPr lang="es-ES" sz="2400" b="1" dirty="0" err="1" smtClean="0"/>
              <a:t>diaris</a:t>
            </a:r>
            <a:r>
              <a:rPr lang="es-ES" sz="2400" b="1" dirty="0" smtClean="0"/>
              <a:t>, web, revistes de </a:t>
            </a:r>
            <a:r>
              <a:rPr lang="es-ES" sz="2400" b="1" dirty="0" err="1" smtClean="0"/>
              <a:t>divulgació</a:t>
            </a:r>
            <a:r>
              <a:rPr lang="es-ES" sz="2400" b="1" dirty="0" smtClean="0"/>
              <a:t>, </a:t>
            </a:r>
            <a:r>
              <a:rPr lang="es-ES" sz="2400" b="1" dirty="0" err="1" smtClean="0"/>
              <a:t>televisió</a:t>
            </a:r>
            <a:r>
              <a:rPr lang="es-ES" sz="2400" b="1" dirty="0" smtClean="0"/>
              <a:t>,…</a:t>
            </a:r>
          </a:p>
          <a:p>
            <a:pPr algn="ctr"/>
            <a:endParaRPr lang="es-ES" sz="2400" b="1" dirty="0"/>
          </a:p>
          <a:p>
            <a:pPr algn="ctr"/>
            <a:endParaRPr lang="es-ES" sz="2400" b="1" dirty="0" smtClean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1026" name="Picture 2" descr="C:\Users\uib\Desktop\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106" y="2752774"/>
            <a:ext cx="2448272" cy="33235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http://www.descargar.name/wp-content/uploads/2009/03/revista-muy-interesante-febrero-2009.jpg"/>
          <p:cNvSpPr>
            <a:spLocks noChangeAspect="1" noChangeArrowheads="1"/>
          </p:cNvSpPr>
          <p:nvPr/>
        </p:nvSpPr>
        <p:spPr bwMode="auto">
          <a:xfrm>
            <a:off x="155575" y="-1790700"/>
            <a:ext cx="2933700" cy="3743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9" name="Picture 5" descr="C:\Users\uib\Desktop\revista-muy-interesante-febrero-2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909455"/>
            <a:ext cx="2361013" cy="3010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1708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ib\Desktop\ima22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12776"/>
            <a:ext cx="2658988" cy="34865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ib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82185"/>
            <a:ext cx="2841834" cy="35171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0652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t d'imatges de BIG BANG THEO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4786314" cy="2725540"/>
          </a:xfrm>
          <a:prstGeom prst="rect">
            <a:avLst/>
          </a:prstGeom>
          <a:noFill/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rcRect t="12731" b="28895"/>
          <a:stretch>
            <a:fillRect/>
          </a:stretch>
        </p:blipFill>
        <p:spPr>
          <a:xfrm>
            <a:off x="214282" y="5214926"/>
            <a:ext cx="5281439" cy="1643074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 l="5491" t="10742" r="6661" b="13086"/>
          <a:stretch>
            <a:fillRect/>
          </a:stretch>
        </p:blipFill>
        <p:spPr bwMode="auto">
          <a:xfrm>
            <a:off x="2285952" y="2071678"/>
            <a:ext cx="6858048" cy="3343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63282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71810"/>
            <a:ext cx="4600762" cy="245194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843" y="4077072"/>
            <a:ext cx="5065415" cy="2699577"/>
          </a:xfrm>
          <a:prstGeom prst="rect">
            <a:avLst/>
          </a:prstGeom>
        </p:spPr>
      </p:pic>
      <p:pic>
        <p:nvPicPr>
          <p:cNvPr id="6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0"/>
            <a:ext cx="4825553" cy="257174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5936" y="1268760"/>
            <a:ext cx="5019322" cy="26750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12426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3941" y="224543"/>
            <a:ext cx="4323645" cy="230425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1376671"/>
            <a:ext cx="4593873" cy="244827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214686"/>
            <a:ext cx="4188532" cy="2232248"/>
          </a:xfrm>
          <a:prstGeom prst="rect">
            <a:avLst/>
          </a:prstGeom>
        </p:spPr>
      </p:pic>
      <p:pic>
        <p:nvPicPr>
          <p:cNvPr id="7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0164" y="3786190"/>
            <a:ext cx="5413836" cy="28852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6517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1490" t="8174" r="13444" b="11444"/>
          <a:stretch>
            <a:fillRect/>
          </a:stretch>
        </p:blipFill>
        <p:spPr bwMode="auto">
          <a:xfrm>
            <a:off x="285720" y="642918"/>
            <a:ext cx="854350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 l="19802" t="8984" r="22547" b="6054"/>
          <a:stretch>
            <a:fillRect/>
          </a:stretch>
        </p:blipFill>
        <p:spPr bwMode="auto">
          <a:xfrm>
            <a:off x="642910" y="428604"/>
            <a:ext cx="750099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155</Words>
  <Application>Microsoft Office PowerPoint</Application>
  <PresentationFormat>Presentación en pantalla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Windows7</dc:creator>
  <cp:lastModifiedBy>Eva</cp:lastModifiedBy>
  <cp:revision>15</cp:revision>
  <dcterms:created xsi:type="dcterms:W3CDTF">2012-07-03T16:20:06Z</dcterms:created>
  <dcterms:modified xsi:type="dcterms:W3CDTF">2020-11-14T11:33:02Z</dcterms:modified>
</cp:coreProperties>
</file>