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5266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4061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1977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6005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445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8556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7053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662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528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0910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0034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9EEF-81E9-429F-90EF-23CD5E1FAEBB}" type="datetimeFigureOut">
              <a:rPr lang="es-ES" smtClean="0"/>
              <a:pPr/>
              <a:t>03/11/2018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F921-0433-4048-8B77-EA290F10E20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4433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t d'imatges de Ernst Haeck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785794"/>
            <a:ext cx="1895475" cy="2419351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571472" y="285728"/>
            <a:ext cx="64807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latin typeface="Arial Narrow" pitchFamily="34" charset="0"/>
              </a:rPr>
              <a:t>ECOLOGIA </a:t>
            </a:r>
          </a:p>
          <a:p>
            <a:pPr algn="ctr"/>
            <a:endParaRPr lang="es-ES" sz="2800" b="1" dirty="0" smtClean="0">
              <a:latin typeface="Arial Narrow" pitchFamily="34" charset="0"/>
            </a:endParaRPr>
          </a:p>
          <a:p>
            <a:pPr algn="ctr"/>
            <a:r>
              <a:rPr lang="es-ES" sz="2800" b="1" dirty="0" err="1" smtClean="0">
                <a:latin typeface="Arial Narrow" pitchFamily="34" charset="0"/>
              </a:rPr>
              <a:t>Concepte</a:t>
            </a:r>
            <a:r>
              <a:rPr lang="es-ES" sz="2800" b="1" dirty="0" smtClean="0">
                <a:latin typeface="Arial Narrow" pitchFamily="34" charset="0"/>
              </a:rPr>
              <a:t> </a:t>
            </a:r>
            <a:r>
              <a:rPr lang="es-ES" sz="2800" b="1" dirty="0" err="1" smtClean="0">
                <a:latin typeface="Arial Narrow" pitchFamily="34" charset="0"/>
              </a:rPr>
              <a:t>introduït</a:t>
            </a:r>
            <a:r>
              <a:rPr lang="es-ES" sz="2800" b="1" dirty="0" smtClean="0">
                <a:latin typeface="Arial Narrow" pitchFamily="34" charset="0"/>
              </a:rPr>
              <a:t> per </a:t>
            </a:r>
            <a:r>
              <a:rPr lang="es-ES" sz="2800" b="1" dirty="0" err="1" smtClean="0">
                <a:latin typeface="Arial Narrow" pitchFamily="34" charset="0"/>
              </a:rPr>
              <a:t>Ernst</a:t>
            </a:r>
            <a:r>
              <a:rPr lang="es-ES" sz="2800" b="1" dirty="0" smtClean="0">
                <a:latin typeface="Arial Narrow" pitchFamily="34" charset="0"/>
              </a:rPr>
              <a:t> </a:t>
            </a:r>
            <a:r>
              <a:rPr lang="es-ES" sz="2800" b="1" dirty="0" err="1" smtClean="0">
                <a:latin typeface="Arial Narrow" pitchFamily="34" charset="0"/>
              </a:rPr>
              <a:t>Haeckel</a:t>
            </a:r>
            <a:r>
              <a:rPr lang="es-ES" sz="2800" b="1" dirty="0" smtClean="0">
                <a:latin typeface="Arial Narrow" pitchFamily="34" charset="0"/>
              </a:rPr>
              <a:t> al 1868</a:t>
            </a:r>
          </a:p>
          <a:p>
            <a:pPr algn="ctr"/>
            <a:endParaRPr lang="es-ES" sz="2800" b="1" dirty="0" smtClean="0">
              <a:latin typeface="Arial Narrow" pitchFamily="34" charset="0"/>
            </a:endParaRPr>
          </a:p>
          <a:p>
            <a:pPr algn="ctr"/>
            <a:r>
              <a:rPr lang="es-ES" sz="2800" b="1" i="1" dirty="0" smtClean="0">
                <a:latin typeface="Arial Narrow" pitchFamily="34" charset="0"/>
              </a:rPr>
              <a:t>Estudia les </a:t>
            </a:r>
            <a:r>
              <a:rPr lang="es-ES" sz="2800" b="1" i="1" dirty="0" err="1" smtClean="0">
                <a:latin typeface="Arial Narrow" pitchFamily="34" charset="0"/>
              </a:rPr>
              <a:t>relacions</a:t>
            </a:r>
            <a:r>
              <a:rPr lang="es-ES" sz="2800" b="1" i="1" dirty="0" smtClean="0">
                <a:latin typeface="Arial Narrow" pitchFamily="34" charset="0"/>
              </a:rPr>
              <a:t> entre </a:t>
            </a:r>
            <a:r>
              <a:rPr lang="es-ES" sz="2800" b="1" i="1" dirty="0" err="1" smtClean="0">
                <a:latin typeface="Arial Narrow" pitchFamily="34" charset="0"/>
              </a:rPr>
              <a:t>organismes</a:t>
            </a:r>
            <a:r>
              <a:rPr lang="es-ES" sz="2800" b="1" i="1" dirty="0" smtClean="0">
                <a:latin typeface="Arial Narrow" pitchFamily="34" charset="0"/>
              </a:rPr>
              <a:t> i </a:t>
            </a:r>
            <a:r>
              <a:rPr lang="es-ES" sz="2800" b="1" i="1" dirty="0" err="1" smtClean="0">
                <a:latin typeface="Arial Narrow" pitchFamily="34" charset="0"/>
              </a:rPr>
              <a:t>medi</a:t>
            </a:r>
            <a:r>
              <a:rPr lang="es-ES" sz="2800" b="1" i="1" dirty="0" smtClean="0">
                <a:latin typeface="Arial Narrow" pitchFamily="34" charset="0"/>
              </a:rPr>
              <a:t> en el que </a:t>
            </a:r>
            <a:r>
              <a:rPr lang="es-ES" sz="2800" b="1" i="1" dirty="0" err="1" smtClean="0">
                <a:latin typeface="Arial Narrow" pitchFamily="34" charset="0"/>
              </a:rPr>
              <a:t>viuen</a:t>
            </a:r>
            <a:endParaRPr lang="es-ES" sz="2800" b="1" i="1" dirty="0" smtClean="0">
              <a:latin typeface="Arial Narrow" pitchFamily="34" charset="0"/>
            </a:endParaRPr>
          </a:p>
          <a:p>
            <a:pPr algn="ctr"/>
            <a:endParaRPr lang="es-ES" sz="2800" b="1" dirty="0" smtClean="0">
              <a:latin typeface="Arial Narrow" pitchFamily="34" charset="0"/>
            </a:endParaRPr>
          </a:p>
          <a:p>
            <a:pPr algn="ctr"/>
            <a:endParaRPr lang="es-ES" sz="2800" b="1" dirty="0" smtClean="0">
              <a:latin typeface="Arial Narrow" pitchFamily="34" charset="0"/>
            </a:endParaRPr>
          </a:p>
          <a:p>
            <a:pPr algn="ctr"/>
            <a:r>
              <a:rPr lang="es-ES" sz="2800" b="1" dirty="0" err="1" smtClean="0">
                <a:latin typeface="Arial Narrow" pitchFamily="34" charset="0"/>
              </a:rPr>
              <a:t>Ramon</a:t>
            </a:r>
            <a:r>
              <a:rPr lang="es-ES" sz="2800" b="1" dirty="0" smtClean="0">
                <a:latin typeface="Arial Narrow" pitchFamily="34" charset="0"/>
              </a:rPr>
              <a:t> </a:t>
            </a:r>
            <a:r>
              <a:rPr lang="es-ES" sz="2800" b="1" dirty="0" err="1" smtClean="0">
                <a:latin typeface="Arial Narrow" pitchFamily="34" charset="0"/>
              </a:rPr>
              <a:t>Margalef</a:t>
            </a:r>
            <a:r>
              <a:rPr lang="es-ES" sz="2800" b="1" dirty="0" smtClean="0">
                <a:latin typeface="Arial Narrow" pitchFamily="34" charset="0"/>
              </a:rPr>
              <a:t>, la </a:t>
            </a:r>
            <a:r>
              <a:rPr lang="es-ES" sz="2800" b="1" dirty="0" err="1" smtClean="0">
                <a:latin typeface="Arial Narrow" pitchFamily="34" charset="0"/>
              </a:rPr>
              <a:t>defineix</a:t>
            </a:r>
            <a:r>
              <a:rPr lang="es-ES" sz="2800" b="1" dirty="0" smtClean="0">
                <a:latin typeface="Arial Narrow" pitchFamily="34" charset="0"/>
              </a:rPr>
              <a:t> </a:t>
            </a:r>
            <a:r>
              <a:rPr lang="es-ES" sz="2800" b="1" dirty="0" err="1" smtClean="0">
                <a:latin typeface="Arial Narrow" pitchFamily="34" charset="0"/>
              </a:rPr>
              <a:t>com</a:t>
            </a:r>
            <a:r>
              <a:rPr lang="es-ES" sz="2800" b="1" dirty="0" smtClean="0">
                <a:latin typeface="Arial Narrow" pitchFamily="34" charset="0"/>
              </a:rPr>
              <a:t>:</a:t>
            </a:r>
            <a:endParaRPr lang="es-ES" sz="2800" b="1" dirty="0" smtClean="0">
              <a:latin typeface="Arial Narrow" pitchFamily="34" charset="0"/>
            </a:endParaRPr>
          </a:p>
          <a:p>
            <a:pPr algn="ctr"/>
            <a:endParaRPr lang="es-ES" sz="2800" b="1" dirty="0" smtClean="0">
              <a:latin typeface="Arial Narrow" pitchFamily="34" charset="0"/>
            </a:endParaRPr>
          </a:p>
          <a:p>
            <a:pPr algn="ctr"/>
            <a:r>
              <a:rPr lang="es-ES" sz="2800" b="1" i="1" dirty="0" err="1" smtClean="0">
                <a:latin typeface="Arial Narrow" pitchFamily="34" charset="0"/>
              </a:rPr>
              <a:t>Ecologia</a:t>
            </a:r>
            <a:r>
              <a:rPr lang="es-ES" sz="2800" b="1" i="1" dirty="0" smtClean="0">
                <a:latin typeface="Arial Narrow" pitchFamily="34" charset="0"/>
              </a:rPr>
              <a:t> </a:t>
            </a:r>
            <a:r>
              <a:rPr lang="es-ES" sz="2800" b="1" i="1" dirty="0" err="1" smtClean="0">
                <a:latin typeface="Arial Narrow" pitchFamily="34" charset="0"/>
              </a:rPr>
              <a:t>és</a:t>
            </a:r>
            <a:r>
              <a:rPr lang="es-ES" sz="2800" b="1" i="1" dirty="0" smtClean="0">
                <a:latin typeface="Arial Narrow" pitchFamily="34" charset="0"/>
              </a:rPr>
              <a:t> la </a:t>
            </a:r>
            <a:r>
              <a:rPr lang="es-ES" sz="2800" b="1" i="1" dirty="0" err="1" smtClean="0">
                <a:latin typeface="Arial Narrow" pitchFamily="34" charset="0"/>
              </a:rPr>
              <a:t>biologia</a:t>
            </a:r>
            <a:r>
              <a:rPr lang="es-ES" sz="2800" b="1" i="1" dirty="0" smtClean="0">
                <a:latin typeface="Arial Narrow" pitchFamily="34" charset="0"/>
              </a:rPr>
              <a:t> </a:t>
            </a:r>
            <a:r>
              <a:rPr lang="es-ES" sz="2800" b="1" i="1" dirty="0" err="1" smtClean="0">
                <a:latin typeface="Arial Narrow" pitchFamily="34" charset="0"/>
              </a:rPr>
              <a:t>dels</a:t>
            </a:r>
            <a:r>
              <a:rPr lang="es-ES" sz="2800" b="1" i="1" dirty="0" smtClean="0">
                <a:latin typeface="Arial Narrow" pitchFamily="34" charset="0"/>
              </a:rPr>
              <a:t> </a:t>
            </a:r>
            <a:r>
              <a:rPr lang="es-ES" sz="2800" b="1" i="1" dirty="0" err="1" smtClean="0">
                <a:latin typeface="Arial Narrow" pitchFamily="34" charset="0"/>
              </a:rPr>
              <a:t>ecosistemes</a:t>
            </a:r>
            <a:endParaRPr lang="es-ES" sz="2800" b="1" i="1" dirty="0">
              <a:latin typeface="Arial Narrow" pitchFamily="34" charset="0"/>
            </a:endParaRPr>
          </a:p>
        </p:txBody>
      </p:sp>
      <p:pic>
        <p:nvPicPr>
          <p:cNvPr id="4104" name="Picture 8" descr="https://images-na.ssl-images-amazon.com/images/I/61IvA1upowL._SX384_BO1,204,203,200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2550" y="3429000"/>
            <a:ext cx="2431450" cy="3143248"/>
          </a:xfrm>
          <a:prstGeom prst="rect">
            <a:avLst/>
          </a:prstGeom>
          <a:noFill/>
        </p:spPr>
      </p:pic>
      <p:pic>
        <p:nvPicPr>
          <p:cNvPr id="4106" name="Picture 10" descr="http://www.ub.edu/laubdivulga/css_img/pictures/margalef/2015/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22370"/>
            <a:ext cx="2256041" cy="16356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11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548680"/>
            <a:ext cx="781866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Arial Narrow" pitchFamily="34" charset="0"/>
              </a:rPr>
              <a:t>ECOSISTEMA</a:t>
            </a:r>
          </a:p>
          <a:p>
            <a:endParaRPr lang="es-ES" b="1" dirty="0">
              <a:latin typeface="Arial Narrow" pitchFamily="34" charset="0"/>
            </a:endParaRPr>
          </a:p>
          <a:p>
            <a:endParaRPr lang="es-ES" b="1" dirty="0">
              <a:latin typeface="Arial Narrow" pitchFamily="34" charset="0"/>
            </a:endParaRPr>
          </a:p>
          <a:p>
            <a:r>
              <a:rPr lang="es-ES" sz="2400" b="1" dirty="0" err="1" smtClean="0">
                <a:latin typeface="Arial Narrow" pitchFamily="34" charset="0"/>
              </a:rPr>
              <a:t>L’ecosistema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és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latin typeface="Arial Narrow" pitchFamily="34" charset="0"/>
              </a:rPr>
              <a:t>nivell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d’integració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organismes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amb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latin typeface="Arial Narrow" pitchFamily="34" charset="0"/>
              </a:rPr>
              <a:t>medi</a:t>
            </a:r>
            <a:r>
              <a:rPr lang="es-ES" sz="2400" dirty="0" smtClean="0">
                <a:latin typeface="Arial Narrow" pitchFamily="34" charset="0"/>
              </a:rPr>
              <a:t>. </a:t>
            </a:r>
            <a:r>
              <a:rPr lang="es-ES" sz="2400" dirty="0" err="1" smtClean="0">
                <a:latin typeface="Arial Narrow" pitchFamily="34" charset="0"/>
              </a:rPr>
              <a:t>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organismes</a:t>
            </a:r>
            <a:r>
              <a:rPr lang="es-ES" sz="2400" dirty="0" smtClean="0">
                <a:latin typeface="Arial Narrow" pitchFamily="34" charset="0"/>
              </a:rPr>
              <a:t> es relacionen de manera directa i </a:t>
            </a:r>
            <a:r>
              <a:rPr lang="es-ES" sz="2400" dirty="0" err="1" smtClean="0">
                <a:latin typeface="Arial Narrow" pitchFamily="34" charset="0"/>
              </a:rPr>
              <a:t>contínua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amb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latin typeface="Arial Narrow" pitchFamily="34" charset="0"/>
              </a:rPr>
              <a:t>medi</a:t>
            </a:r>
            <a:r>
              <a:rPr lang="es-ES" sz="2400" dirty="0" smtClean="0">
                <a:latin typeface="Arial Narrow" pitchFamily="34" charset="0"/>
              </a:rPr>
              <a:t> en que </a:t>
            </a:r>
            <a:r>
              <a:rPr lang="es-ES" sz="2400" dirty="0" err="1" smtClean="0">
                <a:latin typeface="Arial Narrow" pitchFamily="34" charset="0"/>
              </a:rPr>
              <a:t>viuen</a:t>
            </a:r>
            <a:r>
              <a:rPr lang="es-ES" sz="2400" dirty="0" smtClean="0">
                <a:latin typeface="Arial Narrow" pitchFamily="34" charset="0"/>
              </a:rPr>
              <a:t>: </a:t>
            </a:r>
            <a:r>
              <a:rPr lang="es-ES" sz="2400" b="1" dirty="0" smtClean="0">
                <a:latin typeface="Arial Narrow" pitchFamily="34" charset="0"/>
              </a:rPr>
              <a:t>precisen </a:t>
            </a:r>
            <a:r>
              <a:rPr lang="es-ES" sz="2400" b="1" dirty="0" err="1" smtClean="0">
                <a:latin typeface="Arial Narrow" pitchFamily="34" charset="0"/>
              </a:rPr>
              <a:t>d’un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err="1" smtClean="0">
                <a:latin typeface="Arial Narrow" pitchFamily="34" charset="0"/>
              </a:rPr>
              <a:t>aport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err="1" smtClean="0">
                <a:latin typeface="Arial Narrow" pitchFamily="34" charset="0"/>
              </a:rPr>
              <a:t>continu</a:t>
            </a:r>
            <a:r>
              <a:rPr lang="es-ES" sz="2400" b="1" dirty="0" smtClean="0">
                <a:latin typeface="Arial Narrow" pitchFamily="34" charset="0"/>
              </a:rPr>
              <a:t> de </a:t>
            </a:r>
            <a:r>
              <a:rPr lang="es-ES" sz="2400" b="1" dirty="0" err="1" smtClean="0">
                <a:latin typeface="Arial Narrow" pitchFamily="34" charset="0"/>
              </a:rPr>
              <a:t>matèria</a:t>
            </a:r>
            <a:r>
              <a:rPr lang="es-ES" sz="2400" b="1" dirty="0" smtClean="0">
                <a:latin typeface="Arial Narrow" pitchFamily="34" charset="0"/>
              </a:rPr>
              <a:t> i </a:t>
            </a:r>
            <a:r>
              <a:rPr lang="es-ES" sz="2400" b="1" dirty="0" err="1" smtClean="0">
                <a:latin typeface="Arial Narrow" pitchFamily="34" charset="0"/>
              </a:rPr>
              <a:t>energia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err="1" smtClean="0">
                <a:latin typeface="Arial Narrow" pitchFamily="34" charset="0"/>
              </a:rPr>
              <a:t>On</a:t>
            </a:r>
            <a:r>
              <a:rPr lang="es-ES" sz="2400" dirty="0" smtClean="0">
                <a:latin typeface="Arial Narrow" pitchFamily="34" charset="0"/>
              </a:rPr>
              <a:t> es </a:t>
            </a:r>
            <a:r>
              <a:rPr lang="es-ES" sz="2400" dirty="0" err="1" smtClean="0">
                <a:latin typeface="Arial Narrow" pitchFamily="34" charset="0"/>
              </a:rPr>
              <a:t>desenvolupa</a:t>
            </a:r>
            <a:r>
              <a:rPr lang="es-ES" sz="2400" dirty="0" smtClean="0">
                <a:latin typeface="Arial Narrow" pitchFamily="34" charset="0"/>
              </a:rPr>
              <a:t> la vida li diem </a:t>
            </a:r>
            <a:r>
              <a:rPr lang="es-ES" sz="2400" dirty="0" err="1" smtClean="0">
                <a:latin typeface="Arial Narrow" pitchFamily="34" charset="0"/>
              </a:rPr>
              <a:t>medi</a:t>
            </a:r>
            <a:r>
              <a:rPr lang="es-ES" sz="2400" dirty="0" smtClean="0">
                <a:latin typeface="Arial Narrow" pitchFamily="34" charset="0"/>
              </a:rPr>
              <a:t>, que </a:t>
            </a:r>
            <a:r>
              <a:rPr lang="es-ES" sz="2400" dirty="0" err="1" smtClean="0">
                <a:latin typeface="Arial Narrow" pitchFamily="34" charset="0"/>
              </a:rPr>
              <a:t>està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format</a:t>
            </a:r>
            <a:r>
              <a:rPr lang="es-ES" sz="2400" dirty="0" smtClean="0">
                <a:latin typeface="Arial Narrow" pitchFamily="34" charset="0"/>
              </a:rPr>
              <a:t> per </a:t>
            </a:r>
            <a:r>
              <a:rPr lang="es-ES" sz="2400" dirty="0" err="1" smtClean="0">
                <a:latin typeface="Arial Narrow" pitchFamily="34" charset="0"/>
              </a:rPr>
              <a:t>components</a:t>
            </a:r>
            <a:r>
              <a:rPr lang="es-ES" sz="2400" dirty="0" smtClean="0">
                <a:latin typeface="Arial Narrow" pitchFamily="34" charset="0"/>
              </a:rPr>
              <a:t> no </a:t>
            </a:r>
            <a:r>
              <a:rPr lang="es-ES" sz="2400" dirty="0" err="1" smtClean="0">
                <a:latin typeface="Arial Narrow" pitchFamily="34" charset="0"/>
              </a:rPr>
              <a:t>vius</a:t>
            </a:r>
            <a:r>
              <a:rPr lang="es-ES" sz="2400" dirty="0" smtClean="0">
                <a:latin typeface="Arial Narrow" pitchFamily="34" charset="0"/>
              </a:rPr>
              <a:t> i </a:t>
            </a:r>
            <a:r>
              <a:rPr lang="es-ES" sz="2400" dirty="0" err="1" smtClean="0">
                <a:latin typeface="Arial Narrow" pitchFamily="34" charset="0"/>
              </a:rPr>
              <a:t>pels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altres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organismes</a:t>
            </a:r>
            <a:r>
              <a:rPr lang="es-ES" sz="2400" dirty="0" smtClean="0">
                <a:latin typeface="Arial Narrow" pitchFamily="34" charset="0"/>
              </a:rPr>
              <a:t> que cohabiten.</a:t>
            </a: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smtClean="0">
                <a:latin typeface="Arial Narrow" pitchFamily="34" charset="0"/>
              </a:rPr>
              <a:t>En </a:t>
            </a:r>
            <a:r>
              <a:rPr lang="es-ES" sz="2400" dirty="0" err="1" smtClean="0">
                <a:latin typeface="Arial Narrow" pitchFamily="34" charset="0"/>
              </a:rPr>
              <a:t>ecologia</a:t>
            </a:r>
            <a:r>
              <a:rPr lang="es-ES" sz="2400" dirty="0" smtClean="0">
                <a:latin typeface="Arial Narrow" pitchFamily="34" charset="0"/>
              </a:rPr>
              <a:t> la </a:t>
            </a:r>
            <a:r>
              <a:rPr lang="es-ES" sz="2400" dirty="0" err="1" smtClean="0">
                <a:latin typeface="Arial Narrow" pitchFamily="34" charset="0"/>
              </a:rPr>
              <a:t>part</a:t>
            </a:r>
            <a:r>
              <a:rPr lang="es-ES" sz="2400" dirty="0" smtClean="0">
                <a:latin typeface="Arial Narrow" pitchFamily="34" charset="0"/>
              </a:rPr>
              <a:t> no viva de </a:t>
            </a:r>
            <a:r>
              <a:rPr lang="es-ES" sz="2400" dirty="0" err="1" smtClean="0">
                <a:latin typeface="Arial Narrow" pitchFamily="34" charset="0"/>
              </a:rPr>
              <a:t>l’ecosistema</a:t>
            </a:r>
            <a:r>
              <a:rPr lang="es-ES" sz="2400" dirty="0" smtClean="0">
                <a:latin typeface="Arial Narrow" pitchFamily="34" charset="0"/>
              </a:rPr>
              <a:t> es </a:t>
            </a:r>
            <a:r>
              <a:rPr lang="es-ES" sz="2400" dirty="0" err="1" smtClean="0">
                <a:latin typeface="Arial Narrow" pitchFamily="34" charset="0"/>
              </a:rPr>
              <a:t>diu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b="1" i="1" dirty="0" err="1" smtClean="0">
                <a:latin typeface="Arial Narrow" pitchFamily="34" charset="0"/>
              </a:rPr>
              <a:t>biòtop</a:t>
            </a:r>
            <a:r>
              <a:rPr lang="es-ES" sz="2400" dirty="0" smtClean="0">
                <a:latin typeface="Arial Narrow" pitchFamily="34" charset="0"/>
              </a:rPr>
              <a:t> i la </a:t>
            </a:r>
            <a:r>
              <a:rPr lang="es-ES" sz="2400" dirty="0" err="1" smtClean="0">
                <a:latin typeface="Arial Narrow" pitchFamily="34" charset="0"/>
              </a:rPr>
              <a:t>part</a:t>
            </a:r>
            <a:r>
              <a:rPr lang="es-ES" sz="2400" dirty="0" smtClean="0">
                <a:latin typeface="Arial Narrow" pitchFamily="34" charset="0"/>
              </a:rPr>
              <a:t> viva </a:t>
            </a:r>
            <a:r>
              <a:rPr lang="es-ES" sz="2400" b="1" i="1" dirty="0" err="1" smtClean="0">
                <a:latin typeface="Arial Narrow" pitchFamily="34" charset="0"/>
              </a:rPr>
              <a:t>biocenosi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smtClean="0">
                <a:latin typeface="Arial Narrow" pitchFamily="34" charset="0"/>
              </a:rPr>
              <a:t>Font </a:t>
            </a:r>
            <a:r>
              <a:rPr lang="es-ES" sz="2400" dirty="0" err="1" smtClean="0">
                <a:latin typeface="Arial Narrow" pitchFamily="34" charset="0"/>
              </a:rPr>
              <a:t>d’energia</a:t>
            </a:r>
            <a:r>
              <a:rPr lang="es-ES" sz="2400" dirty="0" smtClean="0">
                <a:latin typeface="Arial Narrow" pitchFamily="34" charset="0"/>
              </a:rPr>
              <a:t> de la vida: </a:t>
            </a:r>
            <a:r>
              <a:rPr lang="es-ES" sz="2400" b="1" i="1" dirty="0" smtClean="0">
                <a:latin typeface="Arial Narrow" pitchFamily="34" charset="0"/>
              </a:rPr>
              <a:t>el sol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endParaRPr lang="es-ES" dirty="0">
              <a:latin typeface="Arial Narrow" pitchFamily="34" charset="0"/>
            </a:endParaRPr>
          </a:p>
          <a:p>
            <a:r>
              <a:rPr lang="es-ES" dirty="0" smtClean="0">
                <a:latin typeface="Arial Narrow" pitchFamily="34" charset="0"/>
              </a:rPr>
              <a:t> </a:t>
            </a:r>
          </a:p>
          <a:p>
            <a:endParaRPr lang="es-ES" dirty="0">
              <a:latin typeface="Arial Narrow" pitchFamily="34" charset="0"/>
            </a:endParaRPr>
          </a:p>
          <a:p>
            <a:endParaRPr lang="es-ES" dirty="0">
              <a:latin typeface="Arial Narrow" pitchFamily="34" charset="0"/>
            </a:endParaRPr>
          </a:p>
        </p:txBody>
      </p:sp>
      <p:pic>
        <p:nvPicPr>
          <p:cNvPr id="3074" name="Picture 2" descr="Resultat d'imatges de ecosist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7" y="4929198"/>
            <a:ext cx="3444289" cy="1928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450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75656" y="476672"/>
            <a:ext cx="633670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latin typeface="Arial Narrow" pitchFamily="34" charset="0"/>
              </a:rPr>
              <a:t>BIÒTOP</a:t>
            </a:r>
          </a:p>
          <a:p>
            <a:pPr algn="ctr"/>
            <a:endParaRPr lang="es-ES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Components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b="1" dirty="0" smtClean="0">
                <a:latin typeface="Arial Narrow" pitchFamily="34" charset="0"/>
              </a:rPr>
              <a:t>no </a:t>
            </a:r>
            <a:r>
              <a:rPr lang="es-ES" sz="2400" b="1" dirty="0" err="1" smtClean="0">
                <a:latin typeface="Arial Narrow" pitchFamily="34" charset="0"/>
              </a:rPr>
              <a:t>vius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ecosistemes</a:t>
            </a:r>
            <a:r>
              <a:rPr lang="es-ES" sz="2400" dirty="0" smtClean="0">
                <a:latin typeface="Arial Narrow" pitchFamily="34" charset="0"/>
              </a:rPr>
              <a:t>. </a:t>
            </a:r>
            <a:r>
              <a:rPr lang="es-ES" sz="2400" dirty="0" err="1" smtClean="0">
                <a:latin typeface="Arial Narrow" pitchFamily="34" charset="0"/>
              </a:rPr>
              <a:t>És</a:t>
            </a:r>
            <a:r>
              <a:rPr lang="es-ES" sz="2400" dirty="0" smtClean="0">
                <a:latin typeface="Arial Narrow" pitchFamily="34" charset="0"/>
              </a:rPr>
              <a:t> a </a:t>
            </a:r>
            <a:r>
              <a:rPr lang="es-ES" sz="2400" dirty="0" err="1" smtClean="0">
                <a:latin typeface="Arial Narrow" pitchFamily="34" charset="0"/>
              </a:rPr>
              <a:t>dir</a:t>
            </a:r>
            <a:r>
              <a:rPr lang="es-ES" sz="2400" dirty="0" smtClean="0">
                <a:latin typeface="Arial Narrow" pitchFamily="34" charset="0"/>
              </a:rPr>
              <a:t>, </a:t>
            </a:r>
            <a:r>
              <a:rPr lang="es-ES" sz="2400" dirty="0" err="1" smtClean="0">
                <a:latin typeface="Arial Narrow" pitchFamily="34" charset="0"/>
              </a:rPr>
              <a:t>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components</a:t>
            </a:r>
            <a:r>
              <a:rPr lang="es-ES" sz="2400" dirty="0" smtClean="0">
                <a:latin typeface="Arial Narrow" pitchFamily="34" charset="0"/>
              </a:rPr>
              <a:t> del </a:t>
            </a:r>
            <a:r>
              <a:rPr lang="es-ES" sz="2400" dirty="0" err="1" smtClean="0">
                <a:latin typeface="Arial Narrow" pitchFamily="34" charset="0"/>
              </a:rPr>
              <a:t>medi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físic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on</a:t>
            </a:r>
            <a:r>
              <a:rPr lang="es-ES" sz="2400" dirty="0" smtClean="0">
                <a:latin typeface="Arial Narrow" pitchFamily="34" charset="0"/>
              </a:rPr>
              <a:t> es relacionen </a:t>
            </a:r>
            <a:r>
              <a:rPr lang="es-ES" sz="2400" dirty="0" err="1" smtClean="0">
                <a:latin typeface="Arial Narrow" pitchFamily="34" charset="0"/>
              </a:rPr>
              <a:t>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organismes</a:t>
            </a:r>
            <a:r>
              <a:rPr lang="es-ES" sz="2400" dirty="0" smtClean="0">
                <a:latin typeface="Arial Narrow" pitchFamily="34" charset="0"/>
              </a:rPr>
              <a:t>:</a:t>
            </a:r>
            <a:endParaRPr lang="es-ES" sz="2400" dirty="0" smtClean="0">
              <a:latin typeface="Arial Narrow" pitchFamily="34" charset="0"/>
            </a:endParaRP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smtClean="0">
                <a:latin typeface="Arial Narrow" pitchFamily="34" charset="0"/>
              </a:rPr>
              <a:t>Clima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Composició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sòls</a:t>
            </a:r>
            <a:endParaRPr lang="es-ES" sz="2400" dirty="0" smtClean="0">
              <a:latin typeface="Arial Narrow" pitchFamily="34" charset="0"/>
            </a:endParaRP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Composició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de les </a:t>
            </a:r>
            <a:r>
              <a:rPr lang="es-ES" sz="2400" dirty="0" err="1" smtClean="0">
                <a:latin typeface="Arial Narrow" pitchFamily="34" charset="0"/>
              </a:rPr>
              <a:t>aigües</a:t>
            </a:r>
            <a:r>
              <a:rPr lang="es-ES" sz="2400" dirty="0" smtClean="0">
                <a:latin typeface="Arial Narrow" pitchFamily="34" charset="0"/>
              </a:rPr>
              <a:t>: </a:t>
            </a:r>
            <a:r>
              <a:rPr lang="es-ES" sz="2400" dirty="0" err="1" smtClean="0">
                <a:latin typeface="Arial Narrow" pitchFamily="34" charset="0"/>
              </a:rPr>
              <a:t>salades</a:t>
            </a:r>
            <a:r>
              <a:rPr lang="es-ES" sz="2400" dirty="0" smtClean="0">
                <a:latin typeface="Arial Narrow" pitchFamily="34" charset="0"/>
              </a:rPr>
              <a:t>, </a:t>
            </a:r>
            <a:r>
              <a:rPr lang="es-ES" sz="2400" dirty="0" err="1" smtClean="0">
                <a:latin typeface="Arial Narrow" pitchFamily="34" charset="0"/>
              </a:rPr>
              <a:t>dolces</a:t>
            </a:r>
            <a:r>
              <a:rPr lang="es-ES" sz="2400" dirty="0" smtClean="0">
                <a:latin typeface="Arial Narrow" pitchFamily="34" charset="0"/>
              </a:rPr>
              <a:t>.                                     </a:t>
            </a:r>
            <a:endParaRPr lang="es-ES" sz="2400" dirty="0" smtClean="0">
              <a:latin typeface="Arial Narrow" pitchFamily="34" charset="0"/>
            </a:endParaRPr>
          </a:p>
          <a:p>
            <a:pPr algn="just"/>
            <a:endParaRPr lang="es-ES" sz="2400" dirty="0" smtClean="0">
              <a:latin typeface="Arial Narrow" pitchFamily="34" charset="0"/>
            </a:endParaRPr>
          </a:p>
          <a:p>
            <a:pPr algn="just"/>
            <a:r>
              <a:rPr lang="es-ES" sz="2400" dirty="0" smtClean="0">
                <a:latin typeface="Arial Narrow" pitchFamily="34" charset="0"/>
              </a:rPr>
              <a:t>Temperatura</a:t>
            </a:r>
            <a:endParaRPr lang="es-ES" sz="2400" dirty="0" smtClean="0">
              <a:latin typeface="Arial Narrow" pitchFamily="34" charset="0"/>
            </a:endParaRP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Corrents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marins</a:t>
            </a:r>
            <a:endParaRPr lang="es-ES" sz="2400" dirty="0" smtClean="0">
              <a:latin typeface="Arial Narrow" pitchFamily="34" charset="0"/>
            </a:endParaRPr>
          </a:p>
        </p:txBody>
      </p:sp>
      <p:pic>
        <p:nvPicPr>
          <p:cNvPr id="3" name="Picture 2" descr="Resultat d'imatges de ecosist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7" y="4929198"/>
            <a:ext cx="3444289" cy="1928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567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t d'imatges de ecosiste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7" y="4929198"/>
            <a:ext cx="3444289" cy="1928802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571472" y="285728"/>
            <a:ext cx="85725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latin typeface="Arial Narrow" pitchFamily="34" charset="0"/>
              </a:rPr>
              <a:t>BIOCENOSI</a:t>
            </a: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smtClean="0">
                <a:latin typeface="Arial Narrow" pitchFamily="34" charset="0"/>
              </a:rPr>
              <a:t>Les </a:t>
            </a:r>
            <a:r>
              <a:rPr lang="es-ES" sz="2400" dirty="0">
                <a:latin typeface="Arial Narrow" pitchFamily="34" charset="0"/>
              </a:rPr>
              <a:t>plantes, </a:t>
            </a:r>
            <a:r>
              <a:rPr lang="es-ES" sz="2400" dirty="0" err="1">
                <a:latin typeface="Arial Narrow" pitchFamily="34" charset="0"/>
              </a:rPr>
              <a:t>nomenats</a:t>
            </a:r>
            <a:r>
              <a:rPr lang="es-ES" sz="2400" b="1" dirty="0">
                <a:latin typeface="Arial Narrow" pitchFamily="34" charset="0"/>
              </a:rPr>
              <a:t> </a:t>
            </a:r>
            <a:r>
              <a:rPr lang="es-ES" sz="2400" b="1" i="1" dirty="0" err="1">
                <a:latin typeface="Arial Narrow" pitchFamily="34" charset="0"/>
              </a:rPr>
              <a:t>productors</a:t>
            </a:r>
            <a:r>
              <a:rPr lang="es-ES" sz="2400" b="1" i="1" dirty="0">
                <a:latin typeface="Arial Narrow" pitchFamily="34" charset="0"/>
              </a:rPr>
              <a:t> </a:t>
            </a:r>
            <a:r>
              <a:rPr lang="es-ES" sz="2400" i="1" dirty="0">
                <a:latin typeface="Arial Narrow" pitchFamily="34" charset="0"/>
              </a:rPr>
              <a:t>(</a:t>
            </a:r>
            <a:r>
              <a:rPr lang="es-ES" sz="2400" i="1" dirty="0" err="1">
                <a:latin typeface="Arial Narrow" pitchFamily="34" charset="0"/>
              </a:rPr>
              <a:t>vegetals</a:t>
            </a:r>
            <a:r>
              <a:rPr lang="es-ES" sz="2400" i="1" dirty="0">
                <a:latin typeface="Arial Narrow" pitchFamily="34" charset="0"/>
              </a:rPr>
              <a:t> </a:t>
            </a:r>
            <a:r>
              <a:rPr lang="es-ES" sz="2400" i="1" dirty="0" err="1">
                <a:latin typeface="Arial Narrow" pitchFamily="34" charset="0"/>
              </a:rPr>
              <a:t>verds</a:t>
            </a:r>
            <a:r>
              <a:rPr lang="es-ES" sz="2400" i="1" dirty="0">
                <a:latin typeface="Arial Narrow" pitchFamily="34" charset="0"/>
              </a:rPr>
              <a:t>, </a:t>
            </a:r>
            <a:r>
              <a:rPr lang="es-ES" sz="2400" i="1" dirty="0" err="1" smtClean="0">
                <a:latin typeface="Arial Narrow" pitchFamily="34" charset="0"/>
              </a:rPr>
              <a:t>organismes</a:t>
            </a:r>
            <a:r>
              <a:rPr lang="es-ES" sz="2400" i="1" dirty="0" smtClean="0">
                <a:latin typeface="Arial Narrow" pitchFamily="34" charset="0"/>
              </a:rPr>
              <a:t> </a:t>
            </a:r>
            <a:r>
              <a:rPr lang="es-ES" sz="2400" i="1" dirty="0" err="1">
                <a:latin typeface="Arial Narrow" pitchFamily="34" charset="0"/>
              </a:rPr>
              <a:t>autotròfics</a:t>
            </a:r>
            <a:r>
              <a:rPr lang="es-ES" sz="2400" i="1" dirty="0">
                <a:latin typeface="Arial Narrow" pitchFamily="34" charset="0"/>
              </a:rPr>
              <a:t>)</a:t>
            </a:r>
            <a:r>
              <a:rPr lang="es-ES" sz="2400" b="1" dirty="0">
                <a:latin typeface="Arial Narrow" pitchFamily="34" charset="0"/>
              </a:rPr>
              <a:t> </a:t>
            </a:r>
            <a:r>
              <a:rPr lang="es-ES" sz="2400" dirty="0">
                <a:latin typeface="Arial Narrow" pitchFamily="34" charset="0"/>
              </a:rPr>
              <a:t>en </a:t>
            </a:r>
            <a:r>
              <a:rPr lang="es-ES" sz="2400" dirty="0" err="1">
                <a:latin typeface="Arial Narrow" pitchFamily="34" charset="0"/>
              </a:rPr>
              <a:t>ecologia</a:t>
            </a:r>
            <a:r>
              <a:rPr lang="es-ES" sz="2400" dirty="0">
                <a:latin typeface="Arial Narrow" pitchFamily="34" charset="0"/>
              </a:rPr>
              <a:t>, transformen </a:t>
            </a:r>
            <a:r>
              <a:rPr lang="es-ES" sz="2400" dirty="0" err="1">
                <a:latin typeface="Arial Narrow" pitchFamily="34" charset="0"/>
              </a:rPr>
              <a:t>l’energia</a:t>
            </a:r>
            <a:r>
              <a:rPr lang="es-ES" sz="2400" dirty="0">
                <a:latin typeface="Arial Narrow" pitchFamily="34" charset="0"/>
              </a:rPr>
              <a:t> del sol en </a:t>
            </a:r>
            <a:r>
              <a:rPr lang="es-ES" sz="2400" dirty="0" err="1">
                <a:latin typeface="Arial Narrow" pitchFamily="34" charset="0"/>
              </a:rPr>
              <a:t>energia</a:t>
            </a:r>
            <a:r>
              <a:rPr lang="es-ES" sz="2400" dirty="0">
                <a:latin typeface="Arial Narrow" pitchFamily="34" charset="0"/>
              </a:rPr>
              <a:t> química, en forma de </a:t>
            </a:r>
            <a:r>
              <a:rPr lang="es-ES" sz="2400" dirty="0" err="1">
                <a:latin typeface="Arial Narrow" pitchFamily="34" charset="0"/>
              </a:rPr>
              <a:t>matèria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orgànica</a:t>
            </a:r>
            <a:r>
              <a:rPr lang="es-ES" sz="2400" dirty="0" smtClean="0">
                <a:latin typeface="Arial Narrow" pitchFamily="34" charset="0"/>
              </a:rPr>
              <a:t>. </a:t>
            </a:r>
            <a:r>
              <a:rPr lang="es-ES" sz="2400" dirty="0" err="1" smtClean="0">
                <a:latin typeface="Arial Narrow" pitchFamily="34" charset="0"/>
              </a:rPr>
              <a:t>Fito</a:t>
            </a:r>
            <a:r>
              <a:rPr lang="es-ES" sz="2400" dirty="0" err="1" smtClean="0">
                <a:latin typeface="Arial Narrow" pitchFamily="34" charset="0"/>
              </a:rPr>
              <a:t>cenosi</a:t>
            </a:r>
            <a:endParaRPr lang="es-ES" sz="2400" dirty="0">
              <a:latin typeface="Arial Narrow" pitchFamily="34" charset="0"/>
            </a:endParaRP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err="1">
                <a:latin typeface="Arial Narrow" pitchFamily="34" charset="0"/>
              </a:rPr>
              <a:t>Els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animals</a:t>
            </a:r>
            <a:r>
              <a:rPr lang="es-ES" sz="2400" dirty="0">
                <a:latin typeface="Arial Narrow" pitchFamily="34" charset="0"/>
              </a:rPr>
              <a:t>, </a:t>
            </a:r>
            <a:r>
              <a:rPr lang="es-ES" sz="2400" dirty="0" err="1">
                <a:latin typeface="Arial Narrow" pitchFamily="34" charset="0"/>
              </a:rPr>
              <a:t>nomenats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b="1" i="1" dirty="0" err="1">
                <a:latin typeface="Arial Narrow" pitchFamily="34" charset="0"/>
              </a:rPr>
              <a:t>consumidors</a:t>
            </a:r>
            <a:r>
              <a:rPr lang="es-ES" sz="2400" b="1" i="1" dirty="0">
                <a:latin typeface="Arial Narrow" pitchFamily="34" charset="0"/>
              </a:rPr>
              <a:t> </a:t>
            </a:r>
            <a:r>
              <a:rPr lang="es-ES" sz="2400" i="1" dirty="0">
                <a:latin typeface="Arial Narrow" pitchFamily="34" charset="0"/>
              </a:rPr>
              <a:t>(</a:t>
            </a:r>
            <a:r>
              <a:rPr lang="es-ES" sz="2400" i="1" dirty="0" err="1">
                <a:latin typeface="Arial Narrow" pitchFamily="34" charset="0"/>
              </a:rPr>
              <a:t>animals</a:t>
            </a:r>
            <a:r>
              <a:rPr lang="es-ES" sz="2400" i="1" dirty="0">
                <a:latin typeface="Arial Narrow" pitchFamily="34" charset="0"/>
              </a:rPr>
              <a:t>, </a:t>
            </a:r>
            <a:r>
              <a:rPr lang="es-ES" sz="2400" i="1" dirty="0" err="1">
                <a:latin typeface="Arial Narrow" pitchFamily="34" charset="0"/>
              </a:rPr>
              <a:t>organismes</a:t>
            </a:r>
            <a:r>
              <a:rPr lang="es-ES" sz="2400" i="1" dirty="0">
                <a:latin typeface="Arial Narrow" pitchFamily="34" charset="0"/>
              </a:rPr>
              <a:t> </a:t>
            </a:r>
            <a:r>
              <a:rPr lang="es-ES" sz="2400" i="1" dirty="0" err="1">
                <a:latin typeface="Arial Narrow" pitchFamily="34" charset="0"/>
              </a:rPr>
              <a:t>heterotròfics</a:t>
            </a:r>
            <a:r>
              <a:rPr lang="es-ES" sz="2400" i="1" dirty="0">
                <a:latin typeface="Arial Narrow" pitchFamily="34" charset="0"/>
              </a:rPr>
              <a:t>)</a:t>
            </a:r>
            <a:r>
              <a:rPr lang="es-ES" sz="2400" dirty="0">
                <a:latin typeface="Arial Narrow" pitchFamily="34" charset="0"/>
              </a:rPr>
              <a:t> en </a:t>
            </a:r>
            <a:r>
              <a:rPr lang="es-ES" sz="2400" dirty="0" err="1">
                <a:latin typeface="Arial Narrow" pitchFamily="34" charset="0"/>
              </a:rPr>
              <a:t>ecologia</a:t>
            </a:r>
            <a:r>
              <a:rPr lang="es-ES" sz="2400" dirty="0">
                <a:latin typeface="Arial Narrow" pitchFamily="34" charset="0"/>
              </a:rPr>
              <a:t>, transformen </a:t>
            </a:r>
            <a:r>
              <a:rPr lang="es-ES" sz="2400" dirty="0" err="1">
                <a:latin typeface="Arial Narrow" pitchFamily="34" charset="0"/>
              </a:rPr>
              <a:t>l’energia</a:t>
            </a:r>
            <a:r>
              <a:rPr lang="es-ES" sz="2400" dirty="0">
                <a:latin typeface="Arial Narrow" pitchFamily="34" charset="0"/>
              </a:rPr>
              <a:t> química que </a:t>
            </a:r>
            <a:r>
              <a:rPr lang="es-ES" sz="2400" dirty="0" err="1">
                <a:latin typeface="Arial Narrow" pitchFamily="34" charset="0"/>
              </a:rPr>
              <a:t>els</a:t>
            </a:r>
            <a:r>
              <a:rPr lang="es-ES" sz="2400" dirty="0">
                <a:latin typeface="Arial Narrow" pitchFamily="34" charset="0"/>
              </a:rPr>
              <a:t> hi arriba per la </a:t>
            </a:r>
            <a:r>
              <a:rPr lang="es-ES" sz="2400" dirty="0" err="1">
                <a:latin typeface="Arial Narrow" pitchFamily="34" charset="0"/>
              </a:rPr>
              <a:t>nutrició</a:t>
            </a:r>
            <a:r>
              <a:rPr lang="es-ES" sz="2400" dirty="0">
                <a:latin typeface="Arial Narrow" pitchFamily="34" charset="0"/>
              </a:rPr>
              <a:t> en </a:t>
            </a:r>
            <a:r>
              <a:rPr lang="es-ES" sz="2400" dirty="0" err="1">
                <a:latin typeface="Arial Narrow" pitchFamily="34" charset="0"/>
              </a:rPr>
              <a:t>altres</a:t>
            </a:r>
            <a:r>
              <a:rPr lang="es-ES" sz="2400" dirty="0">
                <a:latin typeface="Arial Narrow" pitchFamily="34" charset="0"/>
              </a:rPr>
              <a:t> formes de </a:t>
            </a:r>
            <a:r>
              <a:rPr lang="es-ES" sz="2400" dirty="0" err="1">
                <a:latin typeface="Arial Narrow" pitchFamily="34" charset="0"/>
              </a:rPr>
              <a:t>matèria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orgànica</a:t>
            </a:r>
            <a:r>
              <a:rPr lang="es-ES" sz="2400" dirty="0" smtClean="0">
                <a:latin typeface="Arial Narrow" pitchFamily="34" charset="0"/>
              </a:rPr>
              <a:t>. </a:t>
            </a:r>
            <a:r>
              <a:rPr lang="es-ES" sz="2400" dirty="0" err="1" smtClean="0">
                <a:latin typeface="Arial Narrow" pitchFamily="34" charset="0"/>
              </a:rPr>
              <a:t>Zoocenosi</a:t>
            </a:r>
            <a:endParaRPr lang="es-ES" sz="2400" dirty="0">
              <a:latin typeface="Arial Narrow" pitchFamily="34" charset="0"/>
            </a:endParaRPr>
          </a:p>
          <a:p>
            <a:endParaRPr lang="es-ES" sz="2400" dirty="0">
              <a:latin typeface="Arial Narrow" pitchFamily="34" charset="0"/>
            </a:endParaRPr>
          </a:p>
          <a:p>
            <a:r>
              <a:rPr lang="es-ES" sz="2400" dirty="0" err="1">
                <a:latin typeface="Arial Narrow" pitchFamily="34" charset="0"/>
              </a:rPr>
              <a:t>Els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microorganimes</a:t>
            </a:r>
            <a:r>
              <a:rPr lang="es-ES" sz="2400" dirty="0">
                <a:latin typeface="Arial Narrow" pitchFamily="34" charset="0"/>
              </a:rPr>
              <a:t> (</a:t>
            </a:r>
            <a:r>
              <a:rPr lang="es-ES" sz="2400" dirty="0" err="1">
                <a:latin typeface="Arial Narrow" pitchFamily="34" charset="0"/>
              </a:rPr>
              <a:t>bacteris</a:t>
            </a:r>
            <a:r>
              <a:rPr lang="es-ES" sz="2400" dirty="0">
                <a:latin typeface="Arial Narrow" pitchFamily="34" charset="0"/>
              </a:rPr>
              <a:t> i </a:t>
            </a:r>
            <a:r>
              <a:rPr lang="es-ES" sz="2400" dirty="0" err="1">
                <a:latin typeface="Arial Narrow" pitchFamily="34" charset="0"/>
              </a:rPr>
              <a:t>fongs</a:t>
            </a:r>
            <a:r>
              <a:rPr lang="es-ES" sz="2400" dirty="0">
                <a:latin typeface="Arial Narrow" pitchFamily="34" charset="0"/>
              </a:rPr>
              <a:t>) </a:t>
            </a:r>
            <a:r>
              <a:rPr lang="es-ES" sz="2400" dirty="0" err="1">
                <a:latin typeface="Arial Narrow" pitchFamily="34" charset="0"/>
              </a:rPr>
              <a:t>nomenats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b="1" i="1" dirty="0" err="1">
                <a:latin typeface="Arial Narrow" pitchFamily="34" charset="0"/>
              </a:rPr>
              <a:t>descomposadors</a:t>
            </a:r>
            <a:r>
              <a:rPr lang="es-ES" sz="2400" i="1" dirty="0">
                <a:latin typeface="Arial Narrow" pitchFamily="34" charset="0"/>
              </a:rPr>
              <a:t> </a:t>
            </a:r>
            <a:r>
              <a:rPr lang="es-ES" sz="2400" dirty="0">
                <a:latin typeface="Arial Narrow" pitchFamily="34" charset="0"/>
              </a:rPr>
              <a:t>en </a:t>
            </a:r>
            <a:r>
              <a:rPr lang="es-ES" sz="2400" dirty="0" err="1">
                <a:latin typeface="Arial Narrow" pitchFamily="34" charset="0"/>
              </a:rPr>
              <a:t>ecologia</a:t>
            </a:r>
            <a:r>
              <a:rPr lang="es-ES" sz="2400" dirty="0">
                <a:latin typeface="Arial Narrow" pitchFamily="34" charset="0"/>
              </a:rPr>
              <a:t>, transformen la </a:t>
            </a:r>
            <a:r>
              <a:rPr lang="es-ES" sz="2400" dirty="0" err="1">
                <a:latin typeface="Arial Narrow" pitchFamily="34" charset="0"/>
              </a:rPr>
              <a:t>matèria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orgànica</a:t>
            </a:r>
            <a:r>
              <a:rPr lang="es-ES" sz="2400" dirty="0">
                <a:latin typeface="Arial Narrow" pitchFamily="34" charset="0"/>
              </a:rPr>
              <a:t> en </a:t>
            </a:r>
            <a:r>
              <a:rPr lang="es-ES" sz="2400" dirty="0" err="1">
                <a:latin typeface="Arial Narrow" pitchFamily="34" charset="0"/>
              </a:rPr>
              <a:t>inorgànica</a:t>
            </a:r>
            <a:r>
              <a:rPr lang="es-ES" sz="2400" dirty="0">
                <a:latin typeface="Arial Narrow" pitchFamily="34" charset="0"/>
              </a:rPr>
              <a:t>. </a:t>
            </a:r>
            <a:r>
              <a:rPr lang="es-ES" sz="2400" dirty="0" err="1">
                <a:latin typeface="Arial Narrow" pitchFamily="34" charset="0"/>
              </a:rPr>
              <a:t>Aquesta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pot</a:t>
            </a:r>
            <a:r>
              <a:rPr lang="es-ES" sz="2400" dirty="0">
                <a:latin typeface="Arial Narrow" pitchFamily="34" charset="0"/>
              </a:rPr>
              <a:t> ser </a:t>
            </a:r>
            <a:r>
              <a:rPr lang="es-ES" sz="2400" dirty="0" err="1">
                <a:latin typeface="Arial Narrow" pitchFamily="34" charset="0"/>
              </a:rPr>
              <a:t>reutilitzada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>
                <a:latin typeface="Arial Narrow" pitchFamily="34" charset="0"/>
              </a:rPr>
              <a:t>pels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productors</a:t>
            </a:r>
            <a:r>
              <a:rPr lang="es-ES" sz="2400" dirty="0" smtClean="0">
                <a:latin typeface="Arial Narrow" pitchFamily="34" charset="0"/>
              </a:rPr>
              <a:t>. </a:t>
            </a:r>
            <a:r>
              <a:rPr lang="es-ES" sz="2400" dirty="0" err="1" smtClean="0">
                <a:latin typeface="Arial Narrow" pitchFamily="34" charset="0"/>
              </a:rPr>
              <a:t>Microcenosi</a:t>
            </a:r>
            <a:endParaRPr lang="es-E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9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247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Eva</cp:lastModifiedBy>
  <cp:revision>9</cp:revision>
  <dcterms:created xsi:type="dcterms:W3CDTF">2014-01-12T17:07:01Z</dcterms:created>
  <dcterms:modified xsi:type="dcterms:W3CDTF">2018-11-03T22:10:33Z</dcterms:modified>
</cp:coreProperties>
</file>