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22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D130-16FD-4A46-86F3-9849DA500FED}" type="datetimeFigureOut">
              <a:rPr lang="es-ES" smtClean="0"/>
              <a:pPr/>
              <a:t>04/11/2018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34D3B-87DE-4D3C-93E8-C1D9170AD1E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422740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D130-16FD-4A46-86F3-9849DA500FED}" type="datetimeFigureOut">
              <a:rPr lang="es-ES" smtClean="0"/>
              <a:pPr/>
              <a:t>04/11/2018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34D3B-87DE-4D3C-93E8-C1D9170AD1E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09095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D130-16FD-4A46-86F3-9849DA500FED}" type="datetimeFigureOut">
              <a:rPr lang="es-ES" smtClean="0"/>
              <a:pPr/>
              <a:t>04/11/2018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34D3B-87DE-4D3C-93E8-C1D9170AD1E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910663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D130-16FD-4A46-86F3-9849DA500FED}" type="datetimeFigureOut">
              <a:rPr lang="es-ES" smtClean="0"/>
              <a:pPr/>
              <a:t>04/11/2018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34D3B-87DE-4D3C-93E8-C1D9170AD1E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248735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D130-16FD-4A46-86F3-9849DA500FED}" type="datetimeFigureOut">
              <a:rPr lang="es-ES" smtClean="0"/>
              <a:pPr/>
              <a:t>04/11/2018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34D3B-87DE-4D3C-93E8-C1D9170AD1E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099577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D130-16FD-4A46-86F3-9849DA500FED}" type="datetimeFigureOut">
              <a:rPr lang="es-ES" smtClean="0"/>
              <a:pPr/>
              <a:t>04/11/2018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34D3B-87DE-4D3C-93E8-C1D9170AD1E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964299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D130-16FD-4A46-86F3-9849DA500FED}" type="datetimeFigureOut">
              <a:rPr lang="es-ES" smtClean="0"/>
              <a:pPr/>
              <a:t>04/11/2018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34D3B-87DE-4D3C-93E8-C1D9170AD1E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927125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D130-16FD-4A46-86F3-9849DA500FED}" type="datetimeFigureOut">
              <a:rPr lang="es-ES" smtClean="0"/>
              <a:pPr/>
              <a:t>04/11/2018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34D3B-87DE-4D3C-93E8-C1D9170AD1E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415065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D130-16FD-4A46-86F3-9849DA500FED}" type="datetimeFigureOut">
              <a:rPr lang="es-ES" smtClean="0"/>
              <a:pPr/>
              <a:t>04/11/2018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34D3B-87DE-4D3C-93E8-C1D9170AD1E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174818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D130-16FD-4A46-86F3-9849DA500FED}" type="datetimeFigureOut">
              <a:rPr lang="es-ES" smtClean="0"/>
              <a:pPr/>
              <a:t>04/11/2018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34D3B-87DE-4D3C-93E8-C1D9170AD1E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535951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D130-16FD-4A46-86F3-9849DA500FED}" type="datetimeFigureOut">
              <a:rPr lang="es-ES" smtClean="0"/>
              <a:pPr/>
              <a:t>04/11/2018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34D3B-87DE-4D3C-93E8-C1D9170AD1E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437889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0D130-16FD-4A46-86F3-9849DA500FED}" type="datetimeFigureOut">
              <a:rPr lang="es-ES" smtClean="0"/>
              <a:pPr/>
              <a:t>04/11/2018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34D3B-87DE-4D3C-93E8-C1D9170AD1E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354459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27584" y="908720"/>
            <a:ext cx="763284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b="1" dirty="0" smtClean="0">
                <a:latin typeface="Arial Narrow" pitchFamily="34" charset="0"/>
              </a:rPr>
              <a:t>			ECOLOGIA </a:t>
            </a:r>
            <a:r>
              <a:rPr lang="es-ES" sz="2400" b="1" dirty="0" smtClean="0">
                <a:latin typeface="Arial Narrow" pitchFamily="34" charset="0"/>
              </a:rPr>
              <a:t>HUMANA</a:t>
            </a:r>
          </a:p>
          <a:p>
            <a:pPr algn="just"/>
            <a:endParaRPr lang="es-ES" sz="2400" b="1" dirty="0" smtClean="0">
              <a:latin typeface="Arial Narrow" pitchFamily="34" charset="0"/>
            </a:endParaRPr>
          </a:p>
          <a:p>
            <a:pPr algn="just"/>
            <a:endParaRPr lang="es-ES" sz="2400" b="1" dirty="0">
              <a:latin typeface="Arial Narrow" pitchFamily="34" charset="0"/>
            </a:endParaRPr>
          </a:p>
          <a:p>
            <a:pPr algn="just"/>
            <a:r>
              <a:rPr lang="es-ES" sz="2400" dirty="0" err="1" smtClean="0">
                <a:latin typeface="Arial Narrow" pitchFamily="34" charset="0"/>
              </a:rPr>
              <a:t>L’espècie</a:t>
            </a:r>
            <a:r>
              <a:rPr lang="es-ES" sz="2400" dirty="0" smtClean="0">
                <a:latin typeface="Arial Narrow" pitchFamily="34" charset="0"/>
              </a:rPr>
              <a:t> humana encara </a:t>
            </a:r>
            <a:r>
              <a:rPr lang="es-ES" sz="2400" dirty="0" smtClean="0">
                <a:latin typeface="Arial Narrow" pitchFamily="34" charset="0"/>
              </a:rPr>
              <a:t>que </a:t>
            </a:r>
            <a:r>
              <a:rPr lang="es-ES" sz="2400" dirty="0" err="1" smtClean="0">
                <a:latin typeface="Arial Narrow" pitchFamily="34" charset="0"/>
              </a:rPr>
              <a:t>pugui</a:t>
            </a:r>
            <a:r>
              <a:rPr lang="es-ES" sz="2400" dirty="0" smtClean="0">
                <a:latin typeface="Arial Narrow" pitchFamily="34" charset="0"/>
              </a:rPr>
              <a:t> </a:t>
            </a:r>
            <a:r>
              <a:rPr lang="es-ES" sz="2400" dirty="0" err="1" smtClean="0">
                <a:latin typeface="Arial Narrow" pitchFamily="34" charset="0"/>
              </a:rPr>
              <a:t>parèixer</a:t>
            </a:r>
            <a:r>
              <a:rPr lang="es-ES" sz="2400" dirty="0" smtClean="0">
                <a:latin typeface="Arial Narrow" pitchFamily="34" charset="0"/>
              </a:rPr>
              <a:t> </a:t>
            </a:r>
            <a:r>
              <a:rPr lang="es-ES" sz="2400" dirty="0" err="1" smtClean="0">
                <a:latin typeface="Arial Narrow" pitchFamily="34" charset="0"/>
              </a:rPr>
              <a:t>molt</a:t>
            </a:r>
            <a:r>
              <a:rPr lang="es-ES" sz="2400" dirty="0" smtClean="0">
                <a:latin typeface="Arial Narrow" pitchFamily="34" charset="0"/>
              </a:rPr>
              <a:t> </a:t>
            </a:r>
            <a:r>
              <a:rPr lang="es-ES" sz="2400" dirty="0" err="1" smtClean="0">
                <a:latin typeface="Arial Narrow" pitchFamily="34" charset="0"/>
              </a:rPr>
              <a:t>diferent</a:t>
            </a:r>
            <a:r>
              <a:rPr lang="es-ES" sz="2400" dirty="0" smtClean="0">
                <a:latin typeface="Arial Narrow" pitchFamily="34" charset="0"/>
              </a:rPr>
              <a:t> a la resta </a:t>
            </a:r>
            <a:r>
              <a:rPr lang="es-ES" sz="2400" dirty="0" err="1" smtClean="0">
                <a:latin typeface="Arial Narrow" pitchFamily="34" charset="0"/>
              </a:rPr>
              <a:t>d’organismes</a:t>
            </a:r>
            <a:r>
              <a:rPr lang="es-ES" sz="2400" dirty="0" smtClean="0">
                <a:latin typeface="Arial Narrow" pitchFamily="34" charset="0"/>
              </a:rPr>
              <a:t> </a:t>
            </a:r>
            <a:r>
              <a:rPr lang="es-ES" sz="2400" dirty="0" err="1" smtClean="0">
                <a:latin typeface="Arial Narrow" pitchFamily="34" charset="0"/>
              </a:rPr>
              <a:t>s’ha</a:t>
            </a:r>
            <a:r>
              <a:rPr lang="es-ES" sz="2400" dirty="0" smtClean="0">
                <a:latin typeface="Arial Narrow" pitchFamily="34" charset="0"/>
              </a:rPr>
              <a:t> </a:t>
            </a:r>
            <a:r>
              <a:rPr lang="es-ES" sz="2400" dirty="0" err="1" smtClean="0">
                <a:latin typeface="Arial Narrow" pitchFamily="34" charset="0"/>
              </a:rPr>
              <a:t>d’adaptar</a:t>
            </a:r>
            <a:r>
              <a:rPr lang="es-ES" sz="2400" dirty="0" smtClean="0">
                <a:latin typeface="Arial Narrow" pitchFamily="34" charset="0"/>
              </a:rPr>
              <a:t> </a:t>
            </a:r>
            <a:r>
              <a:rPr lang="es-ES" sz="2400" dirty="0" smtClean="0">
                <a:latin typeface="Arial Narrow" pitchFamily="34" charset="0"/>
              </a:rPr>
              <a:t>a </a:t>
            </a:r>
            <a:r>
              <a:rPr lang="es-ES" sz="2400" dirty="0" smtClean="0">
                <a:latin typeface="Arial Narrow" pitchFamily="34" charset="0"/>
              </a:rPr>
              <a:t>les </a:t>
            </a:r>
            <a:r>
              <a:rPr lang="es-ES" sz="2400" dirty="0" err="1" smtClean="0">
                <a:latin typeface="Arial Narrow" pitchFamily="34" charset="0"/>
              </a:rPr>
              <a:t>mateixes</a:t>
            </a:r>
            <a:r>
              <a:rPr lang="es-ES" sz="2400" dirty="0" smtClean="0">
                <a:latin typeface="Arial Narrow" pitchFamily="34" charset="0"/>
              </a:rPr>
              <a:t> </a:t>
            </a:r>
            <a:r>
              <a:rPr lang="es-ES" sz="2400" dirty="0" err="1" smtClean="0">
                <a:latin typeface="Arial Narrow" pitchFamily="34" charset="0"/>
              </a:rPr>
              <a:t>condicions</a:t>
            </a:r>
            <a:r>
              <a:rPr lang="es-ES" sz="2400" dirty="0" smtClean="0">
                <a:latin typeface="Arial Narrow" pitchFamily="34" charset="0"/>
              </a:rPr>
              <a:t> que la resta </a:t>
            </a:r>
            <a:r>
              <a:rPr lang="es-ES" sz="2400" dirty="0" err="1" smtClean="0">
                <a:latin typeface="Arial Narrow" pitchFamily="34" charset="0"/>
              </a:rPr>
              <a:t>d’espècies</a:t>
            </a:r>
            <a:r>
              <a:rPr lang="es-ES" sz="2400" dirty="0" smtClean="0">
                <a:latin typeface="Arial Narrow" pitchFamily="34" charset="0"/>
              </a:rPr>
              <a:t>.</a:t>
            </a:r>
          </a:p>
          <a:p>
            <a:pPr algn="just"/>
            <a:endParaRPr lang="es-ES" sz="2400" b="1" dirty="0">
              <a:latin typeface="Arial Narrow" pitchFamily="34" charset="0"/>
            </a:endParaRPr>
          </a:p>
          <a:p>
            <a:pPr algn="just"/>
            <a:r>
              <a:rPr lang="es-ES" sz="2400" b="1" dirty="0" smtClean="0">
                <a:latin typeface="Arial Narrow" pitchFamily="34" charset="0"/>
              </a:rPr>
              <a:t> </a:t>
            </a:r>
          </a:p>
          <a:p>
            <a:pPr algn="just"/>
            <a:endParaRPr lang="es-ES" sz="2400" dirty="0">
              <a:latin typeface="Arial Narrow" pitchFamily="34" charset="0"/>
            </a:endParaRPr>
          </a:p>
          <a:p>
            <a:pPr algn="just"/>
            <a:endParaRPr lang="es-ES" sz="24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662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571472" y="487025"/>
            <a:ext cx="727280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b="1" dirty="0" err="1" smtClean="0">
                <a:latin typeface="Arial Narrow" pitchFamily="34" charset="0"/>
              </a:rPr>
              <a:t>Característiques</a:t>
            </a:r>
            <a:r>
              <a:rPr lang="es-ES" sz="2400" b="1" dirty="0" smtClean="0">
                <a:latin typeface="Arial Narrow" pitchFamily="34" charset="0"/>
              </a:rPr>
              <a:t> </a:t>
            </a:r>
            <a:r>
              <a:rPr lang="es-ES" sz="2400" b="1" dirty="0" err="1" smtClean="0">
                <a:latin typeface="Arial Narrow" pitchFamily="34" charset="0"/>
              </a:rPr>
              <a:t>ecològiques</a:t>
            </a:r>
            <a:r>
              <a:rPr lang="es-ES" sz="2400" b="1" dirty="0" smtClean="0">
                <a:latin typeface="Arial Narrow" pitchFamily="34" charset="0"/>
              </a:rPr>
              <a:t> de </a:t>
            </a:r>
            <a:r>
              <a:rPr lang="es-ES" sz="2400" b="1" dirty="0" err="1" smtClean="0">
                <a:latin typeface="Arial Narrow" pitchFamily="34" charset="0"/>
              </a:rPr>
              <a:t>l’espècie</a:t>
            </a:r>
            <a:r>
              <a:rPr lang="es-ES" sz="2400" b="1" dirty="0" smtClean="0">
                <a:latin typeface="Arial Narrow" pitchFamily="34" charset="0"/>
              </a:rPr>
              <a:t> humana</a:t>
            </a:r>
          </a:p>
          <a:p>
            <a:pPr algn="just"/>
            <a:endParaRPr lang="es-ES" sz="2400" dirty="0">
              <a:latin typeface="Arial Narrow" pitchFamily="34" charset="0"/>
            </a:endParaRPr>
          </a:p>
          <a:p>
            <a:pPr algn="just"/>
            <a:r>
              <a:rPr lang="es-ES" sz="2400" dirty="0" smtClean="0">
                <a:latin typeface="Arial Narrow" pitchFamily="34" charset="0"/>
              </a:rPr>
              <a:t>La </a:t>
            </a:r>
            <a:r>
              <a:rPr lang="es-ES" sz="2400" dirty="0" err="1" smtClean="0">
                <a:latin typeface="Arial Narrow" pitchFamily="34" charset="0"/>
              </a:rPr>
              <a:t>diferència</a:t>
            </a:r>
            <a:r>
              <a:rPr lang="es-ES" sz="2400" dirty="0" smtClean="0">
                <a:latin typeface="Arial Narrow" pitchFamily="34" charset="0"/>
              </a:rPr>
              <a:t> </a:t>
            </a:r>
            <a:r>
              <a:rPr lang="es-ES" sz="2400" dirty="0" err="1" smtClean="0">
                <a:latin typeface="Arial Narrow" pitchFamily="34" charset="0"/>
              </a:rPr>
              <a:t>essencial</a:t>
            </a:r>
            <a:r>
              <a:rPr lang="es-ES" sz="2400" dirty="0" smtClean="0">
                <a:latin typeface="Arial Narrow" pitchFamily="34" charset="0"/>
              </a:rPr>
              <a:t> entre </a:t>
            </a:r>
            <a:r>
              <a:rPr lang="es-ES" sz="2400" dirty="0" err="1" smtClean="0">
                <a:latin typeface="Arial Narrow" pitchFamily="34" charset="0"/>
              </a:rPr>
              <a:t>l’espècie</a:t>
            </a:r>
            <a:r>
              <a:rPr lang="es-ES" sz="2400" dirty="0" smtClean="0">
                <a:latin typeface="Arial Narrow" pitchFamily="34" charset="0"/>
              </a:rPr>
              <a:t> humana i la resta de les </a:t>
            </a:r>
            <a:r>
              <a:rPr lang="es-ES" sz="2400" dirty="0" err="1" smtClean="0">
                <a:latin typeface="Arial Narrow" pitchFamily="34" charset="0"/>
              </a:rPr>
              <a:t>espècies</a:t>
            </a:r>
            <a:r>
              <a:rPr lang="es-ES" sz="2400" dirty="0" smtClean="0">
                <a:latin typeface="Arial Narrow" pitchFamily="34" charset="0"/>
              </a:rPr>
              <a:t> </a:t>
            </a:r>
            <a:r>
              <a:rPr lang="es-ES" sz="2400" dirty="0" err="1" smtClean="0">
                <a:latin typeface="Arial Narrow" pitchFamily="34" charset="0"/>
              </a:rPr>
              <a:t>és</a:t>
            </a:r>
            <a:r>
              <a:rPr lang="es-ES" sz="2400" dirty="0" smtClean="0">
                <a:latin typeface="Arial Narrow" pitchFamily="34" charset="0"/>
              </a:rPr>
              <a:t> el </a:t>
            </a:r>
            <a:r>
              <a:rPr lang="es-ES" sz="2400" dirty="0" err="1" smtClean="0">
                <a:solidFill>
                  <a:srgbClr val="FF0000"/>
                </a:solidFill>
                <a:latin typeface="Arial Narrow" pitchFamily="34" charset="0"/>
              </a:rPr>
              <a:t>consum</a:t>
            </a:r>
            <a:r>
              <a:rPr lang="es-ES" sz="24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s-ES" sz="2400" dirty="0" err="1" smtClean="0">
                <a:solidFill>
                  <a:srgbClr val="FF0000"/>
                </a:solidFill>
                <a:latin typeface="Arial Narrow" pitchFamily="34" charset="0"/>
              </a:rPr>
              <a:t>energètic</a:t>
            </a:r>
            <a:r>
              <a:rPr lang="es-ES" sz="2400" dirty="0" smtClean="0">
                <a:solidFill>
                  <a:srgbClr val="FF0000"/>
                </a:solidFill>
                <a:latin typeface="Arial Narrow" pitchFamily="34" charset="0"/>
              </a:rPr>
              <a:t>. </a:t>
            </a:r>
          </a:p>
          <a:p>
            <a:pPr algn="just"/>
            <a:endParaRPr lang="es-ES" sz="2400" dirty="0" smtClean="0">
              <a:latin typeface="Arial Narrow" pitchFamily="34" charset="0"/>
            </a:endParaRPr>
          </a:p>
          <a:p>
            <a:pPr algn="just"/>
            <a:r>
              <a:rPr lang="es-ES" sz="2400" dirty="0" smtClean="0">
                <a:latin typeface="Arial Narrow" pitchFamily="34" charset="0"/>
              </a:rPr>
              <a:t> </a:t>
            </a:r>
            <a:r>
              <a:rPr lang="es-ES" sz="2400" dirty="0">
                <a:latin typeface="Arial Narrow" pitchFamily="34" charset="0"/>
              </a:rPr>
              <a:t>T</a:t>
            </a:r>
            <a:r>
              <a:rPr lang="es-ES" sz="2400" dirty="0" smtClean="0">
                <a:latin typeface="Arial Narrow" pitchFamily="34" charset="0"/>
              </a:rPr>
              <a:t>otes les </a:t>
            </a:r>
            <a:r>
              <a:rPr lang="es-ES" sz="2400" dirty="0" err="1" smtClean="0">
                <a:latin typeface="Arial Narrow" pitchFamily="34" charset="0"/>
              </a:rPr>
              <a:t>espècies</a:t>
            </a:r>
            <a:r>
              <a:rPr lang="es-ES" sz="2400" dirty="0" smtClean="0">
                <a:latin typeface="Arial Narrow" pitchFamily="34" charset="0"/>
              </a:rPr>
              <a:t> </a:t>
            </a:r>
            <a:r>
              <a:rPr lang="es-ES" sz="2400" dirty="0" err="1" smtClean="0">
                <a:latin typeface="Arial Narrow" pitchFamily="34" charset="0"/>
              </a:rPr>
              <a:t>tenen</a:t>
            </a:r>
            <a:r>
              <a:rPr lang="es-ES" sz="2400" dirty="0" smtClean="0">
                <a:latin typeface="Arial Narrow" pitchFamily="34" charset="0"/>
              </a:rPr>
              <a:t> </a:t>
            </a:r>
            <a:r>
              <a:rPr lang="es-ES" sz="2400" dirty="0" err="1" smtClean="0">
                <a:solidFill>
                  <a:srgbClr val="FF0000"/>
                </a:solidFill>
                <a:latin typeface="Arial Narrow" pitchFamily="34" charset="0"/>
              </a:rPr>
              <a:t>metabolisme</a:t>
            </a:r>
            <a:r>
              <a:rPr lang="es-ES" sz="24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s-ES" sz="2400" dirty="0" err="1" smtClean="0">
                <a:solidFill>
                  <a:srgbClr val="FF0000"/>
                </a:solidFill>
                <a:latin typeface="Arial Narrow" pitchFamily="34" charset="0"/>
              </a:rPr>
              <a:t>intern</a:t>
            </a:r>
            <a:r>
              <a:rPr lang="es-ES" sz="2400" dirty="0" smtClean="0">
                <a:latin typeface="Arial Narrow" pitchFamily="34" charset="0"/>
              </a:rPr>
              <a:t>, </a:t>
            </a:r>
            <a:r>
              <a:rPr lang="es-ES" sz="2400" dirty="0" err="1" smtClean="0">
                <a:latin typeface="Arial Narrow" pitchFamily="34" charset="0"/>
              </a:rPr>
              <a:t>però</a:t>
            </a:r>
            <a:r>
              <a:rPr lang="es-ES" sz="2400" dirty="0" smtClean="0">
                <a:latin typeface="Arial Narrow" pitchFamily="34" charset="0"/>
              </a:rPr>
              <a:t> </a:t>
            </a:r>
            <a:r>
              <a:rPr lang="es-ES" sz="2400" dirty="0" err="1" smtClean="0">
                <a:latin typeface="Arial Narrow" pitchFamily="34" charset="0"/>
              </a:rPr>
              <a:t>l’espècie</a:t>
            </a:r>
            <a:r>
              <a:rPr lang="es-ES" sz="2400" dirty="0" smtClean="0">
                <a:latin typeface="Arial Narrow" pitchFamily="34" charset="0"/>
              </a:rPr>
              <a:t> </a:t>
            </a:r>
            <a:r>
              <a:rPr lang="es-ES" sz="2400" dirty="0" smtClean="0">
                <a:latin typeface="Arial Narrow" pitchFamily="34" charset="0"/>
              </a:rPr>
              <a:t>humana té </a:t>
            </a:r>
            <a:r>
              <a:rPr lang="es-ES" sz="2400" dirty="0" smtClean="0">
                <a:latin typeface="Arial Narrow" pitchFamily="34" charset="0"/>
              </a:rPr>
              <a:t>a </a:t>
            </a:r>
            <a:r>
              <a:rPr lang="es-ES" sz="2400" dirty="0" err="1" smtClean="0">
                <a:latin typeface="Arial Narrow" pitchFamily="34" charset="0"/>
              </a:rPr>
              <a:t>més</a:t>
            </a:r>
            <a:r>
              <a:rPr lang="es-ES" sz="2400" dirty="0" smtClean="0">
                <a:latin typeface="Arial Narrow" pitchFamily="34" charset="0"/>
              </a:rPr>
              <a:t> un </a:t>
            </a:r>
            <a:r>
              <a:rPr lang="es-ES" sz="2400" dirty="0" err="1" smtClean="0">
                <a:latin typeface="Arial Narrow" pitchFamily="34" charset="0"/>
              </a:rPr>
              <a:t>consum</a:t>
            </a:r>
            <a:r>
              <a:rPr lang="es-ES" sz="2400" dirty="0" smtClean="0">
                <a:latin typeface="Arial Narrow" pitchFamily="34" charset="0"/>
              </a:rPr>
              <a:t> </a:t>
            </a:r>
            <a:r>
              <a:rPr lang="es-ES" sz="2400" dirty="0" err="1" smtClean="0">
                <a:latin typeface="Arial Narrow" pitchFamily="34" charset="0"/>
              </a:rPr>
              <a:t>d’energia</a:t>
            </a:r>
            <a:r>
              <a:rPr lang="es-ES" sz="2400" dirty="0" smtClean="0">
                <a:latin typeface="Arial Narrow" pitchFamily="34" charset="0"/>
              </a:rPr>
              <a:t> a </a:t>
            </a:r>
            <a:r>
              <a:rPr lang="es-ES" sz="2400" dirty="0" err="1" smtClean="0">
                <a:latin typeface="Arial Narrow" pitchFamily="34" charset="0"/>
              </a:rPr>
              <a:t>l’exterior</a:t>
            </a:r>
            <a:r>
              <a:rPr lang="es-ES" sz="2400" dirty="0" smtClean="0">
                <a:latin typeface="Arial Narrow" pitchFamily="34" charset="0"/>
              </a:rPr>
              <a:t> del </a:t>
            </a:r>
            <a:r>
              <a:rPr lang="es-ES" sz="2400" dirty="0" err="1" smtClean="0">
                <a:latin typeface="Arial Narrow" pitchFamily="34" charset="0"/>
              </a:rPr>
              <a:t>organisme</a:t>
            </a:r>
            <a:r>
              <a:rPr lang="es-ES" sz="2400" dirty="0" smtClean="0">
                <a:latin typeface="Arial Narrow" pitchFamily="34" charset="0"/>
              </a:rPr>
              <a:t>: </a:t>
            </a:r>
            <a:r>
              <a:rPr lang="es-ES" sz="2400" dirty="0" err="1" smtClean="0">
                <a:latin typeface="Arial Narrow" pitchFamily="34" charset="0"/>
              </a:rPr>
              <a:t>l’</a:t>
            </a:r>
            <a:r>
              <a:rPr lang="es-ES" sz="2400" dirty="0" err="1" smtClean="0">
                <a:solidFill>
                  <a:srgbClr val="FF0000"/>
                </a:solidFill>
                <a:latin typeface="Arial Narrow" pitchFamily="34" charset="0"/>
              </a:rPr>
              <a:t>exometabolisme</a:t>
            </a:r>
            <a:r>
              <a:rPr lang="es-ES" sz="2400" dirty="0" smtClean="0">
                <a:latin typeface="Arial Narrow" pitchFamily="34" charset="0"/>
              </a:rPr>
              <a:t>.</a:t>
            </a:r>
          </a:p>
          <a:p>
            <a:pPr algn="just"/>
            <a:endParaRPr lang="es-ES" sz="2400" dirty="0">
              <a:latin typeface="Arial Narrow" pitchFamily="34" charset="0"/>
            </a:endParaRPr>
          </a:p>
          <a:p>
            <a:pPr algn="just"/>
            <a:r>
              <a:rPr lang="es-ES" sz="2400" dirty="0" err="1" smtClean="0">
                <a:solidFill>
                  <a:srgbClr val="FF0000"/>
                </a:solidFill>
                <a:latin typeface="Arial Narrow" pitchFamily="34" charset="0"/>
              </a:rPr>
              <a:t>L’exometabolisme</a:t>
            </a:r>
            <a:r>
              <a:rPr lang="es-ES" sz="24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s-ES" sz="2400" dirty="0" err="1" smtClean="0">
                <a:solidFill>
                  <a:srgbClr val="FF0000"/>
                </a:solidFill>
                <a:latin typeface="Arial Narrow" pitchFamily="34" charset="0"/>
              </a:rPr>
              <a:t>és</a:t>
            </a:r>
            <a:r>
              <a:rPr lang="es-ES" sz="2400" dirty="0" smtClean="0">
                <a:solidFill>
                  <a:srgbClr val="FF0000"/>
                </a:solidFill>
                <a:latin typeface="Arial Narrow" pitchFamily="34" charset="0"/>
              </a:rPr>
              <a:t> un </a:t>
            </a:r>
            <a:r>
              <a:rPr lang="es-ES" sz="2400" dirty="0" err="1" smtClean="0">
                <a:solidFill>
                  <a:srgbClr val="FF0000"/>
                </a:solidFill>
                <a:latin typeface="Arial Narrow" pitchFamily="34" charset="0"/>
              </a:rPr>
              <a:t>resultat</a:t>
            </a:r>
            <a:r>
              <a:rPr lang="es-ES" sz="2400" dirty="0" smtClean="0">
                <a:solidFill>
                  <a:srgbClr val="FF0000"/>
                </a:solidFill>
                <a:latin typeface="Arial Narrow" pitchFamily="34" charset="0"/>
              </a:rPr>
              <a:t> de </a:t>
            </a:r>
            <a:r>
              <a:rPr lang="es-ES" sz="2400" dirty="0" err="1" smtClean="0">
                <a:solidFill>
                  <a:srgbClr val="FF0000"/>
                </a:solidFill>
                <a:latin typeface="Arial Narrow" pitchFamily="34" charset="0"/>
              </a:rPr>
              <a:t>l’evolució</a:t>
            </a:r>
            <a:r>
              <a:rPr lang="es-ES" sz="24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s-ES" sz="2400" dirty="0" smtClean="0">
                <a:latin typeface="Arial Narrow" pitchFamily="34" charset="0"/>
              </a:rPr>
              <a:t>que ha </a:t>
            </a:r>
            <a:r>
              <a:rPr lang="es-ES" sz="2400" dirty="0" err="1" smtClean="0">
                <a:latin typeface="Arial Narrow" pitchFamily="34" charset="0"/>
              </a:rPr>
              <a:t>portat</a:t>
            </a:r>
            <a:r>
              <a:rPr lang="es-ES" sz="2400" dirty="0" smtClean="0">
                <a:latin typeface="Arial Narrow" pitchFamily="34" charset="0"/>
              </a:rPr>
              <a:t> a </a:t>
            </a:r>
            <a:r>
              <a:rPr lang="es-ES" sz="2400" dirty="0" err="1" smtClean="0">
                <a:latin typeface="Arial Narrow" pitchFamily="34" charset="0"/>
              </a:rPr>
              <a:t>l’espècie</a:t>
            </a:r>
            <a:r>
              <a:rPr lang="es-ES" sz="2400" dirty="0" smtClean="0">
                <a:latin typeface="Arial Narrow" pitchFamily="34" charset="0"/>
              </a:rPr>
              <a:t> humana a </a:t>
            </a:r>
            <a:r>
              <a:rPr lang="es-ES" sz="2400" dirty="0" err="1" smtClean="0">
                <a:latin typeface="Arial Narrow" pitchFamily="34" charset="0"/>
              </a:rPr>
              <a:t>tenir</a:t>
            </a:r>
            <a:r>
              <a:rPr lang="es-ES" sz="2400" dirty="0" smtClean="0">
                <a:latin typeface="Arial Narrow" pitchFamily="34" charset="0"/>
              </a:rPr>
              <a:t> el que diem </a:t>
            </a:r>
            <a:r>
              <a:rPr lang="es-ES" sz="2400" dirty="0" err="1" smtClean="0">
                <a:latin typeface="Arial Narrow" pitchFamily="34" charset="0"/>
              </a:rPr>
              <a:t>metabolisme</a:t>
            </a:r>
            <a:r>
              <a:rPr lang="es-ES" sz="2400" dirty="0" smtClean="0">
                <a:latin typeface="Arial Narrow" pitchFamily="34" charset="0"/>
              </a:rPr>
              <a:t> cultural, </a:t>
            </a:r>
            <a:r>
              <a:rPr lang="es-ES" sz="2400" dirty="0" err="1" smtClean="0">
                <a:latin typeface="Arial Narrow" pitchFamily="34" charset="0"/>
              </a:rPr>
              <a:t>representat</a:t>
            </a:r>
            <a:r>
              <a:rPr lang="es-ES" sz="2400" dirty="0" smtClean="0">
                <a:latin typeface="Arial Narrow" pitchFamily="34" charset="0"/>
              </a:rPr>
              <a:t> </a:t>
            </a:r>
            <a:r>
              <a:rPr lang="es-ES" sz="2400" dirty="0" err="1" smtClean="0">
                <a:latin typeface="Arial Narrow" pitchFamily="34" charset="0"/>
              </a:rPr>
              <a:t>pel</a:t>
            </a:r>
            <a:r>
              <a:rPr lang="es-ES" sz="2400" dirty="0" smtClean="0">
                <a:latin typeface="Arial Narrow" pitchFamily="34" charset="0"/>
              </a:rPr>
              <a:t> </a:t>
            </a:r>
            <a:r>
              <a:rPr lang="es-ES" sz="2400" dirty="0" err="1" smtClean="0">
                <a:latin typeface="Arial Narrow" pitchFamily="34" charset="0"/>
              </a:rPr>
              <a:t>conjunt</a:t>
            </a:r>
            <a:r>
              <a:rPr lang="es-ES" sz="2400" dirty="0" smtClean="0">
                <a:latin typeface="Arial Narrow" pitchFamily="34" charset="0"/>
              </a:rPr>
              <a:t> </a:t>
            </a:r>
            <a:r>
              <a:rPr lang="es-ES" sz="2400" dirty="0" err="1" smtClean="0">
                <a:latin typeface="Arial Narrow" pitchFamily="34" charset="0"/>
              </a:rPr>
              <a:t>d’estris</a:t>
            </a:r>
            <a:r>
              <a:rPr lang="es-ES" sz="2400" dirty="0" smtClean="0">
                <a:latin typeface="Arial Narrow" pitchFamily="34" charset="0"/>
              </a:rPr>
              <a:t> que </a:t>
            </a:r>
            <a:r>
              <a:rPr lang="es-ES" sz="2400" dirty="0" err="1" smtClean="0">
                <a:latin typeface="Arial Narrow" pitchFamily="34" charset="0"/>
              </a:rPr>
              <a:t>usam</a:t>
            </a:r>
            <a:r>
              <a:rPr lang="es-ES" sz="2400" dirty="0" smtClean="0">
                <a:latin typeface="Arial Narrow" pitchFamily="34" charset="0"/>
              </a:rPr>
              <a:t> </a:t>
            </a:r>
            <a:r>
              <a:rPr lang="es-ES" sz="2400" dirty="0" err="1" smtClean="0">
                <a:latin typeface="Arial Narrow" pitchFamily="34" charset="0"/>
              </a:rPr>
              <a:t>fora</a:t>
            </a:r>
            <a:r>
              <a:rPr lang="es-ES" sz="2400" dirty="0" smtClean="0">
                <a:latin typeface="Arial Narrow" pitchFamily="34" charset="0"/>
              </a:rPr>
              <a:t> del </a:t>
            </a:r>
            <a:r>
              <a:rPr lang="es-ES" sz="2400" dirty="0" err="1" smtClean="0">
                <a:latin typeface="Arial Narrow" pitchFamily="34" charset="0"/>
              </a:rPr>
              <a:t>organisme</a:t>
            </a:r>
            <a:r>
              <a:rPr lang="es-ES" sz="2400" dirty="0">
                <a:latin typeface="Arial Narrow" pitchFamily="34" charset="0"/>
              </a:rPr>
              <a:t> </a:t>
            </a:r>
            <a:r>
              <a:rPr lang="es-ES" sz="2400" dirty="0" smtClean="0">
                <a:latin typeface="Arial Narrow" pitchFamily="34" charset="0"/>
              </a:rPr>
              <a:t>(</a:t>
            </a:r>
            <a:r>
              <a:rPr lang="es-ES" sz="2400" dirty="0" err="1" smtClean="0">
                <a:latin typeface="Arial Narrow" pitchFamily="34" charset="0"/>
              </a:rPr>
              <a:t>edificis</a:t>
            </a:r>
            <a:r>
              <a:rPr lang="es-ES" sz="2400" dirty="0" smtClean="0">
                <a:latin typeface="Arial Narrow" pitchFamily="34" charset="0"/>
              </a:rPr>
              <a:t>, manufactures, </a:t>
            </a:r>
            <a:r>
              <a:rPr lang="es-ES" sz="2400" dirty="0" err="1" smtClean="0">
                <a:latin typeface="Arial Narrow" pitchFamily="34" charset="0"/>
              </a:rPr>
              <a:t>transport</a:t>
            </a:r>
            <a:r>
              <a:rPr lang="es-ES" sz="2400" dirty="0" smtClean="0">
                <a:latin typeface="Arial Narrow" pitchFamily="34" charset="0"/>
              </a:rPr>
              <a:t>,…)</a:t>
            </a:r>
          </a:p>
          <a:p>
            <a:pPr algn="just"/>
            <a:endParaRPr lang="es-ES" sz="2400" b="1" dirty="0" smtClean="0">
              <a:latin typeface="Arial Narrow" pitchFamily="34" charset="0"/>
            </a:endParaRPr>
          </a:p>
          <a:p>
            <a:pPr algn="just"/>
            <a:endParaRPr lang="es-ES" sz="2400" dirty="0">
              <a:latin typeface="Arial Narrow" pitchFamily="34" charset="0"/>
            </a:endParaRPr>
          </a:p>
          <a:p>
            <a:pPr algn="just"/>
            <a:r>
              <a:rPr lang="es-ES" sz="2400" b="1" dirty="0" smtClean="0">
                <a:latin typeface="Arial Narrow" pitchFamily="34" charset="0"/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116713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187624" y="1506463"/>
            <a:ext cx="6624736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 smtClean="0">
                <a:latin typeface="Arial Narrow" pitchFamily="34" charset="0"/>
              </a:rPr>
              <a:t> </a:t>
            </a:r>
            <a:endParaRPr lang="es-ES" sz="2400" dirty="0">
              <a:latin typeface="Arial Narrow" pitchFamily="34" charset="0"/>
            </a:endParaRPr>
          </a:p>
          <a:p>
            <a:pPr algn="ctr"/>
            <a:r>
              <a:rPr lang="es-ES" sz="2400" b="1" dirty="0" err="1">
                <a:latin typeface="Arial Narrow" pitchFamily="34" charset="0"/>
              </a:rPr>
              <a:t>Consum</a:t>
            </a:r>
            <a:r>
              <a:rPr lang="es-ES" sz="2400" b="1" dirty="0">
                <a:latin typeface="Arial Narrow" pitchFamily="34" charset="0"/>
              </a:rPr>
              <a:t> </a:t>
            </a:r>
            <a:r>
              <a:rPr lang="es-ES" sz="2400" b="1" dirty="0" err="1">
                <a:latin typeface="Arial Narrow" pitchFamily="34" charset="0"/>
              </a:rPr>
              <a:t>d’energia</a:t>
            </a:r>
            <a:r>
              <a:rPr lang="es-ES" sz="2400" b="1" dirty="0">
                <a:latin typeface="Arial Narrow" pitchFamily="34" charset="0"/>
              </a:rPr>
              <a:t> a </a:t>
            </a:r>
            <a:r>
              <a:rPr lang="es-ES" sz="2400" b="1" dirty="0" err="1">
                <a:latin typeface="Arial Narrow" pitchFamily="34" charset="0"/>
              </a:rPr>
              <a:t>l’espècie</a:t>
            </a:r>
            <a:r>
              <a:rPr lang="es-ES" sz="2400" b="1" dirty="0">
                <a:latin typeface="Arial Narrow" pitchFamily="34" charset="0"/>
              </a:rPr>
              <a:t> humana</a:t>
            </a:r>
          </a:p>
          <a:p>
            <a:pPr algn="ctr"/>
            <a:endParaRPr lang="es-ES" sz="2400" b="1" dirty="0">
              <a:latin typeface="Arial Narrow" pitchFamily="34" charset="0"/>
            </a:endParaRPr>
          </a:p>
          <a:p>
            <a:pPr algn="ctr"/>
            <a:r>
              <a:rPr lang="es-ES" sz="2400" b="1" dirty="0" err="1">
                <a:latin typeface="Arial Narrow" pitchFamily="34" charset="0"/>
              </a:rPr>
              <a:t>Metabolisme</a:t>
            </a:r>
            <a:r>
              <a:rPr lang="es-ES" sz="2400" b="1" dirty="0">
                <a:latin typeface="Arial Narrow" pitchFamily="34" charset="0"/>
              </a:rPr>
              <a:t> </a:t>
            </a:r>
            <a:r>
              <a:rPr lang="es-ES" sz="2400" b="1" dirty="0" err="1">
                <a:latin typeface="Arial Narrow" pitchFamily="34" charset="0"/>
              </a:rPr>
              <a:t>intern</a:t>
            </a:r>
            <a:r>
              <a:rPr lang="es-ES" sz="2400" b="1" dirty="0">
                <a:latin typeface="Arial Narrow" pitchFamily="34" charset="0"/>
              </a:rPr>
              <a:t>: 10%</a:t>
            </a:r>
          </a:p>
          <a:p>
            <a:pPr algn="ctr"/>
            <a:r>
              <a:rPr lang="es-ES" sz="2400" b="1" dirty="0" err="1">
                <a:latin typeface="Arial Narrow" pitchFamily="34" charset="0"/>
              </a:rPr>
              <a:t>Metabolisme</a:t>
            </a:r>
            <a:r>
              <a:rPr lang="es-ES" sz="2400" b="1" dirty="0">
                <a:latin typeface="Arial Narrow" pitchFamily="34" charset="0"/>
              </a:rPr>
              <a:t> </a:t>
            </a:r>
            <a:r>
              <a:rPr lang="es-ES" sz="2400" b="1" dirty="0" err="1">
                <a:latin typeface="Arial Narrow" pitchFamily="34" charset="0"/>
              </a:rPr>
              <a:t>extern</a:t>
            </a:r>
            <a:r>
              <a:rPr lang="es-ES" sz="2400" b="1" dirty="0">
                <a:latin typeface="Arial Narrow" pitchFamily="34" charset="0"/>
              </a:rPr>
              <a:t>: 90%</a:t>
            </a:r>
          </a:p>
          <a:p>
            <a:endParaRPr lang="es-ES" sz="2400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5717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apascuasj.files.wordpress.com/2011/02/ciuda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0492" y="3185592"/>
            <a:ext cx="5251734" cy="367240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899592" y="332656"/>
            <a:ext cx="66967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b="1" dirty="0" smtClean="0">
                <a:latin typeface="Arial Narrow" pitchFamily="34" charset="0"/>
              </a:rPr>
              <a:t>La </a:t>
            </a:r>
            <a:r>
              <a:rPr lang="es-ES" sz="2400" b="1" dirty="0" err="1" smtClean="0">
                <a:latin typeface="Arial Narrow" pitchFamily="34" charset="0"/>
              </a:rPr>
              <a:t>ciutat</a:t>
            </a:r>
            <a:r>
              <a:rPr lang="es-ES" sz="2400" b="1" dirty="0" smtClean="0">
                <a:latin typeface="Arial Narrow" pitchFamily="34" charset="0"/>
              </a:rPr>
              <a:t> o el </a:t>
            </a:r>
            <a:r>
              <a:rPr lang="es-ES" sz="2400" b="1" dirty="0" err="1" smtClean="0">
                <a:latin typeface="Arial Narrow" pitchFamily="34" charset="0"/>
              </a:rPr>
              <a:t>poble</a:t>
            </a:r>
            <a:r>
              <a:rPr lang="es-ES" sz="2400" dirty="0" smtClean="0">
                <a:latin typeface="Arial Narrow" pitchFamily="34" charset="0"/>
              </a:rPr>
              <a:t>, </a:t>
            </a:r>
            <a:r>
              <a:rPr lang="es-ES" sz="2400" dirty="0" err="1" smtClean="0">
                <a:latin typeface="Arial Narrow" pitchFamily="34" charset="0"/>
              </a:rPr>
              <a:t>són</a:t>
            </a:r>
            <a:r>
              <a:rPr lang="es-ES" sz="2400" dirty="0" smtClean="0">
                <a:latin typeface="Arial Narrow" pitchFamily="34" charset="0"/>
              </a:rPr>
              <a:t> </a:t>
            </a:r>
            <a:r>
              <a:rPr lang="es-ES" sz="2400" dirty="0" err="1" smtClean="0">
                <a:latin typeface="Arial Narrow" pitchFamily="34" charset="0"/>
              </a:rPr>
              <a:t>els</a:t>
            </a:r>
            <a:r>
              <a:rPr lang="es-ES" sz="2400" dirty="0" smtClean="0">
                <a:latin typeface="Arial Narrow" pitchFamily="34" charset="0"/>
              </a:rPr>
              <a:t> </a:t>
            </a:r>
            <a:r>
              <a:rPr lang="es-ES" sz="2400" dirty="0" err="1" smtClean="0">
                <a:latin typeface="Arial Narrow" pitchFamily="34" charset="0"/>
              </a:rPr>
              <a:t>ecosistemes</a:t>
            </a:r>
            <a:r>
              <a:rPr lang="es-ES" sz="2400" dirty="0" smtClean="0">
                <a:latin typeface="Arial Narrow" pitchFamily="34" charset="0"/>
              </a:rPr>
              <a:t> propis de </a:t>
            </a:r>
            <a:r>
              <a:rPr lang="es-ES" sz="2400" dirty="0" err="1" smtClean="0">
                <a:latin typeface="Arial Narrow" pitchFamily="34" charset="0"/>
              </a:rPr>
              <a:t>l’espècie</a:t>
            </a:r>
            <a:r>
              <a:rPr lang="es-ES" sz="2400" dirty="0" smtClean="0">
                <a:latin typeface="Arial Narrow" pitchFamily="34" charset="0"/>
              </a:rPr>
              <a:t> humana.</a:t>
            </a:r>
          </a:p>
          <a:p>
            <a:pPr algn="just"/>
            <a:r>
              <a:rPr lang="es-ES" sz="2400" dirty="0" smtClean="0">
                <a:latin typeface="Arial Narrow" pitchFamily="34" charset="0"/>
              </a:rPr>
              <a:t>Té un cicle de </a:t>
            </a:r>
            <a:r>
              <a:rPr lang="es-ES" sz="2400" dirty="0" err="1" smtClean="0">
                <a:latin typeface="Arial Narrow" pitchFamily="34" charset="0"/>
              </a:rPr>
              <a:t>matèria</a:t>
            </a:r>
            <a:r>
              <a:rPr lang="es-ES" sz="2400" dirty="0" smtClean="0">
                <a:latin typeface="Arial Narrow" pitchFamily="34" charset="0"/>
              </a:rPr>
              <a:t> i  </a:t>
            </a:r>
            <a:r>
              <a:rPr lang="es-ES" sz="2400" dirty="0" err="1" smtClean="0">
                <a:latin typeface="Arial Narrow" pitchFamily="34" charset="0"/>
              </a:rPr>
              <a:t>energia</a:t>
            </a:r>
            <a:r>
              <a:rPr lang="es-ES" sz="2400" dirty="0" smtClean="0">
                <a:latin typeface="Arial Narrow" pitchFamily="34" charset="0"/>
              </a:rPr>
              <a:t>.</a:t>
            </a:r>
          </a:p>
          <a:p>
            <a:pPr algn="just"/>
            <a:endParaRPr lang="es-ES" sz="2400" dirty="0" smtClean="0">
              <a:latin typeface="Arial Narrow" pitchFamily="34" charset="0"/>
            </a:endParaRPr>
          </a:p>
          <a:p>
            <a:pPr algn="just"/>
            <a:r>
              <a:rPr lang="es-ES" sz="2400" dirty="0" err="1" smtClean="0">
                <a:latin typeface="Arial Narrow" pitchFamily="34" charset="0"/>
              </a:rPr>
              <a:t>Traslladar</a:t>
            </a:r>
            <a:r>
              <a:rPr lang="es-ES" sz="2400" dirty="0" smtClean="0">
                <a:latin typeface="Arial Narrow" pitchFamily="34" charset="0"/>
              </a:rPr>
              <a:t> el </a:t>
            </a:r>
            <a:r>
              <a:rPr lang="es-ES" sz="2400" dirty="0" err="1" smtClean="0">
                <a:latin typeface="Arial Narrow" pitchFamily="34" charset="0"/>
              </a:rPr>
              <a:t>model</a:t>
            </a:r>
            <a:r>
              <a:rPr lang="es-ES" sz="2400" dirty="0" smtClean="0">
                <a:latin typeface="Arial Narrow" pitchFamily="34" charset="0"/>
              </a:rPr>
              <a:t> </a:t>
            </a:r>
            <a:r>
              <a:rPr lang="es-ES" sz="2400" dirty="0" err="1" smtClean="0">
                <a:latin typeface="Arial Narrow" pitchFamily="34" charset="0"/>
              </a:rPr>
              <a:t>món</a:t>
            </a:r>
            <a:r>
              <a:rPr lang="es-ES" sz="2400" dirty="0" smtClean="0">
                <a:latin typeface="Arial Narrow" pitchFamily="34" charset="0"/>
              </a:rPr>
              <a:t> natural a </a:t>
            </a:r>
            <a:r>
              <a:rPr lang="es-ES" sz="2400" dirty="0" err="1" smtClean="0">
                <a:latin typeface="Arial Narrow" pitchFamily="34" charset="0"/>
              </a:rPr>
              <a:t>l’humà</a:t>
            </a:r>
            <a:r>
              <a:rPr lang="es-ES" sz="2400" dirty="0" smtClean="0">
                <a:latin typeface="Arial Narrow" pitchFamily="34" charset="0"/>
              </a:rPr>
              <a:t> </a:t>
            </a:r>
            <a:r>
              <a:rPr lang="es-ES" sz="2400" dirty="0" err="1" smtClean="0">
                <a:latin typeface="Arial Narrow" pitchFamily="34" charset="0"/>
              </a:rPr>
              <a:t>ajuda</a:t>
            </a:r>
            <a:r>
              <a:rPr lang="es-ES" sz="2400" dirty="0" smtClean="0">
                <a:latin typeface="Arial Narrow" pitchFamily="34" charset="0"/>
              </a:rPr>
              <a:t> a </a:t>
            </a:r>
            <a:r>
              <a:rPr lang="es-ES" sz="2400" dirty="0" err="1" smtClean="0">
                <a:latin typeface="Arial Narrow" pitchFamily="34" charset="0"/>
              </a:rPr>
              <a:t>comprendre</a:t>
            </a:r>
            <a:r>
              <a:rPr lang="es-ES" sz="2400" dirty="0" smtClean="0">
                <a:latin typeface="Arial Narrow" pitchFamily="34" charset="0"/>
              </a:rPr>
              <a:t> </a:t>
            </a:r>
            <a:r>
              <a:rPr lang="es-ES" sz="2400" dirty="0" err="1" smtClean="0">
                <a:latin typeface="Arial Narrow" pitchFamily="34" charset="0"/>
              </a:rPr>
              <a:t>millor</a:t>
            </a:r>
            <a:r>
              <a:rPr lang="es-ES" sz="2400" dirty="0" smtClean="0">
                <a:latin typeface="Arial Narrow" pitchFamily="34" charset="0"/>
              </a:rPr>
              <a:t> el </a:t>
            </a:r>
            <a:r>
              <a:rPr lang="es-ES" sz="2400" dirty="0" err="1" smtClean="0">
                <a:latin typeface="Arial Narrow" pitchFamily="34" charset="0"/>
              </a:rPr>
              <a:t>funcionament</a:t>
            </a:r>
            <a:r>
              <a:rPr lang="es-ES" sz="2400" dirty="0" smtClean="0">
                <a:latin typeface="Arial Narrow" pitchFamily="34" charset="0"/>
              </a:rPr>
              <a:t> </a:t>
            </a:r>
            <a:r>
              <a:rPr lang="es-ES" sz="2400" dirty="0" err="1" smtClean="0">
                <a:latin typeface="Arial Narrow" pitchFamily="34" charset="0"/>
              </a:rPr>
              <a:t>dels</a:t>
            </a:r>
            <a:r>
              <a:rPr lang="es-ES" sz="2400" dirty="0" smtClean="0">
                <a:latin typeface="Arial Narrow" pitchFamily="34" charset="0"/>
              </a:rPr>
              <a:t> </a:t>
            </a:r>
            <a:r>
              <a:rPr lang="es-ES" sz="2400" dirty="0" err="1" smtClean="0">
                <a:latin typeface="Arial Narrow" pitchFamily="34" charset="0"/>
              </a:rPr>
              <a:t>ecosistemes</a:t>
            </a:r>
            <a:r>
              <a:rPr lang="es-ES" sz="2400" dirty="0" smtClean="0">
                <a:latin typeface="Arial Narrow" pitchFamily="34" charset="0"/>
              </a:rPr>
              <a:t>.</a:t>
            </a:r>
            <a:endParaRPr lang="es-ES" sz="24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895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2.fida.es/imagenes/fotos_ciudadviva/fotos_i/ecosistema_ecosistema_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196752"/>
            <a:ext cx="7560840" cy="525658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4406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2.fida.es/imagenes/fotos_ciudadviva/fotos_i/ecosistema_ecosistema_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4537" y="332656"/>
            <a:ext cx="6336704" cy="62646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68731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gswreportcard.org/_opes/images/humanEcosystemLinkedMode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557" y="2348880"/>
            <a:ext cx="6867525" cy="40481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827584" y="188640"/>
            <a:ext cx="73448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A </a:t>
            </a:r>
            <a:r>
              <a:rPr lang="es-ES" sz="2400" b="1" dirty="0" err="1" smtClean="0"/>
              <a:t>l’escola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podem</a:t>
            </a:r>
            <a:r>
              <a:rPr lang="es-ES" sz="2400" b="1" dirty="0" smtClean="0"/>
              <a:t> estudiar </a:t>
            </a:r>
            <a:r>
              <a:rPr lang="es-ES" sz="2400" b="1" dirty="0" err="1" smtClean="0"/>
              <a:t>com</a:t>
            </a:r>
            <a:r>
              <a:rPr lang="es-ES" sz="2400" b="1" dirty="0" smtClean="0"/>
              <a:t> a </a:t>
            </a:r>
            <a:r>
              <a:rPr lang="es-ES" sz="2400" b="1" dirty="0" err="1" smtClean="0"/>
              <a:t>models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d’ecosistema</a:t>
            </a:r>
            <a:r>
              <a:rPr lang="es-ES" sz="2400" b="1" dirty="0" smtClean="0"/>
              <a:t>:</a:t>
            </a:r>
          </a:p>
          <a:p>
            <a:pPr algn="ctr"/>
            <a:r>
              <a:rPr lang="es-ES" sz="2400" b="1" dirty="0" smtClean="0"/>
              <a:t>La </a:t>
            </a:r>
            <a:r>
              <a:rPr lang="es-ES" sz="2400" b="1" dirty="0" err="1" smtClean="0"/>
              <a:t>ciutat</a:t>
            </a:r>
            <a:r>
              <a:rPr lang="es-ES" sz="2400" b="1" dirty="0" smtClean="0"/>
              <a:t> /el </a:t>
            </a:r>
            <a:r>
              <a:rPr lang="es-ES" sz="2400" b="1" dirty="0" err="1" smtClean="0"/>
              <a:t>poble</a:t>
            </a:r>
            <a:endParaRPr lang="es-ES" sz="2400" b="1" dirty="0" smtClean="0"/>
          </a:p>
          <a:p>
            <a:pPr algn="ctr"/>
            <a:r>
              <a:rPr lang="es-ES" sz="2400" b="1" dirty="0" err="1" smtClean="0"/>
              <a:t>L’escola</a:t>
            </a:r>
            <a:endParaRPr lang="es-ES" sz="2400" b="1" dirty="0" smtClean="0"/>
          </a:p>
          <a:p>
            <a:pPr algn="ctr"/>
            <a:r>
              <a:rPr lang="es-ES" sz="2400" b="1" dirty="0" smtClean="0"/>
              <a:t>La </a:t>
            </a:r>
            <a:r>
              <a:rPr lang="es-ES" sz="2400" b="1" dirty="0" err="1" smtClean="0"/>
              <a:t>classe</a:t>
            </a:r>
            <a:endParaRPr lang="es-ES" sz="2400" b="1" dirty="0"/>
          </a:p>
          <a:p>
            <a:pPr algn="ctr"/>
            <a:r>
              <a:rPr lang="es-ES" sz="2400" b="1" dirty="0" err="1" smtClean="0"/>
              <a:t>S’ha</a:t>
            </a:r>
            <a:r>
              <a:rPr lang="es-ES" sz="2400" b="1" dirty="0" smtClean="0"/>
              <a:t> de </a:t>
            </a:r>
            <a:r>
              <a:rPr lang="es-ES" sz="2400" b="1" dirty="0" err="1" smtClean="0"/>
              <a:t>fer</a:t>
            </a:r>
            <a:r>
              <a:rPr lang="es-ES" sz="2400" b="1" dirty="0" smtClean="0"/>
              <a:t> un </a:t>
            </a:r>
            <a:r>
              <a:rPr lang="es-ES" sz="2400" b="1" dirty="0" err="1" smtClean="0"/>
              <a:t>balanç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d’entrades</a:t>
            </a:r>
            <a:r>
              <a:rPr lang="es-ES" sz="2400" b="1" dirty="0" smtClean="0"/>
              <a:t> i </a:t>
            </a:r>
            <a:r>
              <a:rPr lang="es-ES" sz="2400" b="1" dirty="0" err="1" smtClean="0"/>
              <a:t>sortides</a:t>
            </a:r>
            <a:r>
              <a:rPr lang="es-ES" sz="2400" b="1" dirty="0" smtClean="0"/>
              <a:t> de </a:t>
            </a:r>
            <a:r>
              <a:rPr lang="es-ES" sz="2400" b="1" dirty="0" err="1" smtClean="0"/>
              <a:t>matèria</a:t>
            </a:r>
            <a:r>
              <a:rPr lang="es-ES" sz="2400" b="1" dirty="0" smtClean="0"/>
              <a:t> i </a:t>
            </a:r>
            <a:r>
              <a:rPr lang="es-ES" sz="2400" b="1" dirty="0" err="1" smtClean="0"/>
              <a:t>energia</a:t>
            </a:r>
            <a:endParaRPr lang="es-ES" sz="2400" b="1" dirty="0"/>
          </a:p>
        </p:txBody>
      </p:sp>
    </p:spTree>
    <p:extLst>
      <p:ext uri="{BB962C8B-B14F-4D97-AF65-F5344CB8AC3E}">
        <p14:creationId xmlns="" xmlns:p14="http://schemas.microsoft.com/office/powerpoint/2010/main" val="111032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166</Words>
  <Application>Microsoft Office PowerPoint</Application>
  <PresentationFormat>Presentación en pantalla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</dc:creator>
  <cp:lastModifiedBy>Eva</cp:lastModifiedBy>
  <cp:revision>2</cp:revision>
  <dcterms:created xsi:type="dcterms:W3CDTF">2015-09-08T13:59:50Z</dcterms:created>
  <dcterms:modified xsi:type="dcterms:W3CDTF">2018-11-04T10:51:30Z</dcterms:modified>
</cp:coreProperties>
</file>