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7" r:id="rId4"/>
    <p:sldId id="258" r:id="rId5"/>
    <p:sldId id="260" r:id="rId6"/>
    <p:sldId id="262" r:id="rId7"/>
    <p:sldId id="264" r:id="rId8"/>
    <p:sldId id="268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0" autoAdjust="0"/>
    <p:restoredTop sz="94660"/>
  </p:normalViewPr>
  <p:slideViewPr>
    <p:cSldViewPr>
      <p:cViewPr>
        <p:scale>
          <a:sx n="76" d="100"/>
          <a:sy n="76" d="100"/>
        </p:scale>
        <p:origin x="-112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23755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3396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55755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0292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8202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55718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6943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97313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21286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7011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65974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C5538-98EF-4290-A546-0CDCB1E7EF14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9DAD2-1313-45E8-B3C1-D2B5D17B4D8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08677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404664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>
                <a:latin typeface="Arial Narrow" pitchFamily="34" charset="0"/>
              </a:rPr>
              <a:t>L’ESPÈCIE HUMANA</a:t>
            </a:r>
          </a:p>
          <a:p>
            <a:endParaRPr lang="ca-ES" sz="2000" b="1" dirty="0">
              <a:latin typeface="Arial Narrow" pitchFamily="34" charset="0"/>
            </a:endParaRPr>
          </a:p>
          <a:p>
            <a:r>
              <a:rPr lang="ca-ES" sz="2000" b="1" dirty="0" smtClean="0">
                <a:latin typeface="Arial Narrow" pitchFamily="34" charset="0"/>
              </a:rPr>
              <a:t>L’espècie humana és com les altres. Té les mateixes necessitats i ha de complir les mateixes lleis de la natura. Però és un cas especial...</a:t>
            </a:r>
          </a:p>
        </p:txBody>
      </p:sp>
      <p:pic>
        <p:nvPicPr>
          <p:cNvPr id="1027" name="Picture 3" descr="C:\Users\Windows\Desktop\Sin Título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50645"/>
            <a:ext cx="5229321" cy="43808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305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980728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400" b="1" dirty="0" smtClean="0">
                <a:latin typeface="Arial Narrow" pitchFamily="34" charset="0"/>
              </a:rPr>
              <a:t>A les classes destinades </a:t>
            </a:r>
            <a:r>
              <a:rPr lang="ca-ES" sz="2400" b="1" dirty="0" smtClean="0">
                <a:latin typeface="Arial Narrow" pitchFamily="34" charset="0"/>
              </a:rPr>
              <a:t>a ecologia </a:t>
            </a:r>
            <a:r>
              <a:rPr lang="ca-ES" sz="2400" b="1" dirty="0" smtClean="0">
                <a:latin typeface="Arial Narrow" pitchFamily="34" charset="0"/>
              </a:rPr>
              <a:t>o a les relacions de l’espècie humana i medi </a:t>
            </a:r>
            <a:r>
              <a:rPr lang="ca-ES" sz="2400" b="1" dirty="0" smtClean="0">
                <a:latin typeface="Arial Narrow" pitchFamily="34" charset="0"/>
              </a:rPr>
              <a:t>hem </a:t>
            </a:r>
            <a:r>
              <a:rPr lang="ca-ES" sz="2400" b="1" dirty="0" smtClean="0">
                <a:latin typeface="Arial Narrow" pitchFamily="34" charset="0"/>
              </a:rPr>
              <a:t>de treballar la </a:t>
            </a:r>
            <a:r>
              <a:rPr lang="ca-ES" sz="2400" b="1" dirty="0" smtClean="0">
                <a:solidFill>
                  <a:srgbClr val="FF0000"/>
                </a:solidFill>
                <a:latin typeface="Arial Narrow" pitchFamily="34" charset="0"/>
              </a:rPr>
              <a:t>conscienciació</a:t>
            </a:r>
            <a:r>
              <a:rPr lang="ca-ES" sz="2400" b="1" dirty="0" smtClean="0">
                <a:latin typeface="Arial Narrow" pitchFamily="34" charset="0"/>
              </a:rPr>
              <a:t> dels alumnes cap a l’entorn en el que vivim:</a:t>
            </a:r>
          </a:p>
          <a:p>
            <a:pPr algn="just"/>
            <a:endParaRPr lang="ca-ES" sz="2400" b="1" dirty="0">
              <a:latin typeface="Arial Narrow" pitchFamily="34" charset="0"/>
            </a:endParaRPr>
          </a:p>
          <a:p>
            <a:pPr algn="just"/>
            <a:r>
              <a:rPr lang="ca-ES" sz="2400" b="1" dirty="0" smtClean="0">
                <a:solidFill>
                  <a:srgbClr val="FF0000"/>
                </a:solidFill>
                <a:latin typeface="Arial Narrow" pitchFamily="34" charset="0"/>
              </a:rPr>
              <a:t>Conservació</a:t>
            </a:r>
          </a:p>
          <a:p>
            <a:pPr algn="just"/>
            <a:r>
              <a:rPr lang="ca-ES" sz="2400" b="1" dirty="0" smtClean="0">
                <a:solidFill>
                  <a:srgbClr val="FF0000"/>
                </a:solidFill>
                <a:latin typeface="Arial Narrow" pitchFamily="34" charset="0"/>
              </a:rPr>
              <a:t>Respecte a la natura</a:t>
            </a:r>
          </a:p>
          <a:p>
            <a:pPr algn="just"/>
            <a:r>
              <a:rPr lang="ca-ES" sz="2400" b="1" dirty="0" smtClean="0">
                <a:solidFill>
                  <a:srgbClr val="FF0000"/>
                </a:solidFill>
                <a:latin typeface="Arial Narrow" pitchFamily="34" charset="0"/>
              </a:rPr>
              <a:t>Reduir el consum</a:t>
            </a:r>
          </a:p>
          <a:p>
            <a:pPr algn="just"/>
            <a:r>
              <a:rPr lang="ca-ES" sz="2400" b="1" dirty="0" smtClean="0">
                <a:solidFill>
                  <a:srgbClr val="FF0000"/>
                </a:solidFill>
                <a:latin typeface="Arial Narrow" pitchFamily="34" charset="0"/>
              </a:rPr>
              <a:t>Reciclar</a:t>
            </a:r>
          </a:p>
          <a:p>
            <a:pPr algn="just"/>
            <a:r>
              <a:rPr lang="ca-ES" sz="2400" b="1" dirty="0" smtClean="0">
                <a:solidFill>
                  <a:srgbClr val="FF0000"/>
                </a:solidFill>
                <a:latin typeface="Arial Narrow" pitchFamily="34" charset="0"/>
              </a:rPr>
              <a:t>Reutilitzar </a:t>
            </a:r>
          </a:p>
          <a:p>
            <a:pPr algn="just"/>
            <a:endParaRPr lang="ca-ES" sz="2400" b="1" dirty="0">
              <a:latin typeface="Arial Narrow" pitchFamily="34" charset="0"/>
            </a:endParaRPr>
          </a:p>
          <a:p>
            <a:pPr algn="just"/>
            <a:r>
              <a:rPr lang="ca-ES" sz="2400" b="1" dirty="0" smtClean="0">
                <a:solidFill>
                  <a:srgbClr val="FF0000"/>
                </a:solidFill>
                <a:latin typeface="Arial Narrow" pitchFamily="34" charset="0"/>
              </a:rPr>
              <a:t>Prendre decisions personals </a:t>
            </a:r>
            <a:r>
              <a:rPr lang="ca-ES" sz="2400" b="1" dirty="0" smtClean="0">
                <a:latin typeface="Arial Narrow" pitchFamily="34" charset="0"/>
              </a:rPr>
              <a:t>que contribueixen a tenir actuacions adequades amb el respecte al medi.</a:t>
            </a:r>
            <a:endParaRPr lang="ca-ES" sz="2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307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1538" y="476672"/>
            <a:ext cx="707236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ACTIVITAT DIDÀCTIQUES SOBRE EL CONSUM ENERGÈTIC HUMÀ.</a:t>
            </a:r>
          </a:p>
          <a:p>
            <a:pPr algn="just"/>
            <a:endParaRPr lang="es-ES" sz="2400" dirty="0">
              <a:latin typeface="Arial Narrow" pitchFamily="34" charset="0"/>
            </a:endParaRPr>
          </a:p>
          <a:p>
            <a:pPr algn="just"/>
            <a:endParaRPr lang="ca-ES" sz="2400" b="1" dirty="0" smtClean="0">
              <a:latin typeface="Arial Narrow" pitchFamily="34" charset="0"/>
            </a:endParaRPr>
          </a:p>
          <a:p>
            <a:pPr algn="just"/>
            <a:endParaRPr lang="ca-ES" sz="2400" b="1" dirty="0">
              <a:latin typeface="Arial Narrow" pitchFamily="34" charset="0"/>
            </a:endParaRPr>
          </a:p>
          <a:p>
            <a:pPr algn="just"/>
            <a:endParaRPr lang="ca-ES" sz="2400" b="1" dirty="0" smtClean="0">
              <a:latin typeface="Arial Narrow" pitchFamily="34" charset="0"/>
            </a:endParaRPr>
          </a:p>
          <a:p>
            <a:pPr algn="just"/>
            <a:endParaRPr lang="ca-ES" sz="2400" b="1" dirty="0">
              <a:latin typeface="Arial Narrow" pitchFamily="34" charset="0"/>
            </a:endParaRPr>
          </a:p>
          <a:p>
            <a:pPr algn="just"/>
            <a:r>
              <a:rPr lang="ca-ES" sz="2400" b="1" dirty="0" smtClean="0">
                <a:latin typeface="Arial Narrow" pitchFamily="34" charset="0"/>
              </a:rPr>
              <a:t>Es presenten un conjunt d’activitats didàctiques que tenen com a objectiu sensibilitzar als alumnes sobre l'excés de consum de les societats avançades.</a:t>
            </a:r>
          </a:p>
          <a:p>
            <a:pPr algn="just"/>
            <a:endParaRPr lang="ca-ES" sz="2400" b="1" dirty="0" smtClean="0">
              <a:latin typeface="Arial Narrow" pitchFamily="34" charset="0"/>
            </a:endParaRPr>
          </a:p>
          <a:p>
            <a:pPr algn="just"/>
            <a:endParaRPr lang="ca-ES" sz="2400" b="1" dirty="0" smtClean="0">
              <a:latin typeface="Arial Narrow" pitchFamily="34" charset="0"/>
            </a:endParaRPr>
          </a:p>
          <a:p>
            <a:pPr algn="just"/>
            <a:r>
              <a:rPr lang="ca-ES" sz="2400" b="1" dirty="0" smtClean="0">
                <a:latin typeface="Arial Narrow" pitchFamily="34" charset="0"/>
              </a:rPr>
              <a:t> </a:t>
            </a:r>
            <a:endParaRPr lang="ca-ES" sz="2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125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404664"/>
            <a:ext cx="7272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a-ES" sz="2400" b="1" dirty="0" smtClean="0">
                <a:latin typeface="Arial Narrow" pitchFamily="34" charset="0"/>
              </a:rPr>
              <a:t>Objectius</a:t>
            </a:r>
          </a:p>
          <a:p>
            <a:pPr algn="just"/>
            <a:endParaRPr lang="ca-ES" sz="2400" b="1" dirty="0" smtClean="0">
              <a:latin typeface="Arial Narrow" pitchFamily="34" charset="0"/>
            </a:endParaRPr>
          </a:p>
          <a:p>
            <a:pPr marL="342900" indent="-342900" algn="just">
              <a:buAutoNum type="arabicPeriod"/>
            </a:pPr>
            <a:r>
              <a:rPr lang="ca-ES" sz="2400" b="1" dirty="0" smtClean="0">
                <a:latin typeface="Arial Narrow" pitchFamily="34" charset="0"/>
              </a:rPr>
              <a:t>Conèixer el consum energètic de l’espècie humana: </a:t>
            </a:r>
            <a:r>
              <a:rPr lang="ca-ES" sz="2400" b="1" dirty="0" err="1" smtClean="0">
                <a:latin typeface="Arial Narrow" pitchFamily="34" charset="0"/>
              </a:rPr>
              <a:t>endometabolisme</a:t>
            </a:r>
            <a:r>
              <a:rPr lang="ca-ES" sz="2400" b="1" dirty="0" smtClean="0">
                <a:latin typeface="Arial Narrow" pitchFamily="34" charset="0"/>
              </a:rPr>
              <a:t> i </a:t>
            </a:r>
            <a:r>
              <a:rPr lang="ca-ES" sz="2400" b="1" dirty="0" err="1" smtClean="0">
                <a:latin typeface="Arial Narrow" pitchFamily="34" charset="0"/>
              </a:rPr>
              <a:t>exometabolisme</a:t>
            </a:r>
            <a:r>
              <a:rPr lang="ca-ES" sz="2400" b="1" dirty="0" smtClean="0">
                <a:latin typeface="Arial Narrow" pitchFamily="34" charset="0"/>
              </a:rPr>
              <a:t> i com ha evolucionat.</a:t>
            </a:r>
          </a:p>
          <a:p>
            <a:pPr marL="342900" indent="-342900" algn="just">
              <a:buAutoNum type="arabicPeriod"/>
            </a:pPr>
            <a:endParaRPr lang="ca-ES" sz="2400" b="1" dirty="0" smtClean="0">
              <a:latin typeface="Arial Narrow" pitchFamily="34" charset="0"/>
            </a:endParaRPr>
          </a:p>
          <a:p>
            <a:pPr marL="342900" indent="-342900" algn="just">
              <a:buAutoNum type="arabicPeriod"/>
            </a:pPr>
            <a:r>
              <a:rPr lang="ca-ES" sz="2400" b="1" dirty="0" smtClean="0">
                <a:latin typeface="Arial Narrow" pitchFamily="34" charset="0"/>
              </a:rPr>
              <a:t>Reconèixer  l'excés de consum.</a:t>
            </a:r>
          </a:p>
          <a:p>
            <a:pPr marL="342900" indent="-342900" algn="just">
              <a:buAutoNum type="arabicPeriod"/>
            </a:pPr>
            <a:endParaRPr lang="ca-ES" sz="2400" b="1" dirty="0" smtClean="0">
              <a:latin typeface="Arial Narrow" pitchFamily="34" charset="0"/>
            </a:endParaRPr>
          </a:p>
          <a:p>
            <a:pPr marL="342900" indent="-342900" algn="just">
              <a:buAutoNum type="arabicPeriod"/>
            </a:pPr>
            <a:r>
              <a:rPr lang="ca-ES" sz="2400" b="1" dirty="0" smtClean="0">
                <a:latin typeface="Arial Narrow" pitchFamily="34" charset="0"/>
              </a:rPr>
              <a:t>Sensibilitzar sobre la importància del reciclatge com a aportació a la disminució de consum</a:t>
            </a:r>
          </a:p>
          <a:p>
            <a:pPr marL="342900" indent="-342900" algn="just">
              <a:buAutoNum type="arabicPeriod"/>
            </a:pPr>
            <a:endParaRPr lang="ca-ES" sz="2400" b="1" dirty="0" smtClean="0">
              <a:latin typeface="Arial Narrow" pitchFamily="34" charset="0"/>
            </a:endParaRPr>
          </a:p>
          <a:p>
            <a:pPr marL="342900" indent="-342900" algn="just">
              <a:buAutoNum type="arabicPeriod"/>
            </a:pPr>
            <a:r>
              <a:rPr lang="ca-ES" sz="2400" b="1" dirty="0" smtClean="0">
                <a:latin typeface="Arial Narrow" pitchFamily="34" charset="0"/>
              </a:rPr>
              <a:t>Considerar l’impacte de l’activitat personal en el consum energètic global</a:t>
            </a:r>
          </a:p>
          <a:p>
            <a:pPr marL="342900" indent="-342900" algn="just">
              <a:buAutoNum type="arabicPeriod"/>
            </a:pPr>
            <a:endParaRPr lang="ca-ES" sz="2400" b="1" dirty="0" smtClean="0">
              <a:latin typeface="Arial Narrow" pitchFamily="34" charset="0"/>
            </a:endParaRPr>
          </a:p>
          <a:p>
            <a:pPr marL="342900" indent="-342900" algn="just">
              <a:buAutoNum type="arabicPeriod"/>
            </a:pPr>
            <a:r>
              <a:rPr lang="ca-ES" sz="2400" b="1" dirty="0" smtClean="0">
                <a:latin typeface="Arial Narrow" pitchFamily="34" charset="0"/>
              </a:rPr>
              <a:t>Reflexionar sobre el futur del consum energètic</a:t>
            </a:r>
            <a:endParaRPr lang="ca-ES" sz="2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30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31640" y="764704"/>
            <a:ext cx="69127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800" b="1" dirty="0" smtClean="0">
                <a:latin typeface="Arial Narrow" pitchFamily="34" charset="0"/>
              </a:rPr>
              <a:t> ACTIVITAT DIDÀCTICA, 1</a:t>
            </a:r>
          </a:p>
          <a:p>
            <a:pPr algn="ctr"/>
            <a:endParaRPr lang="ca-ES" sz="2800" b="1" dirty="0" smtClean="0">
              <a:latin typeface="Arial Narrow" pitchFamily="34" charset="0"/>
            </a:endParaRPr>
          </a:p>
          <a:p>
            <a:pPr algn="just"/>
            <a:r>
              <a:rPr lang="ca-ES" sz="2400" dirty="0" smtClean="0">
                <a:latin typeface="Arial Narrow" pitchFamily="34" charset="0"/>
              </a:rPr>
              <a:t>Considera </a:t>
            </a:r>
            <a:r>
              <a:rPr lang="ca-ES" sz="2400" dirty="0" smtClean="0">
                <a:latin typeface="Arial Narrow" pitchFamily="34" charset="0"/>
              </a:rPr>
              <a:t>la ciutat o poble on es viu com un </a:t>
            </a:r>
            <a:r>
              <a:rPr lang="ca-ES" sz="2400" dirty="0" smtClean="0">
                <a:latin typeface="Arial Narrow" pitchFamily="34" charset="0"/>
              </a:rPr>
              <a:t>ecosistema. Digues les entrades i sortides que hi ha d’energia i de matèria.</a:t>
            </a:r>
            <a:endParaRPr lang="ca-ES" sz="2400" dirty="0" smtClean="0">
              <a:latin typeface="Arial Narrow" pitchFamily="34" charset="0"/>
            </a:endParaRPr>
          </a:p>
          <a:p>
            <a:pPr algn="just"/>
            <a:endParaRPr lang="ca-ES" sz="2400" dirty="0" smtClean="0">
              <a:latin typeface="Arial Narrow" pitchFamily="34" charset="0"/>
            </a:endParaRPr>
          </a:p>
          <a:p>
            <a:pPr algn="just"/>
            <a:r>
              <a:rPr lang="ca-ES" sz="2400" dirty="0" smtClean="0">
                <a:latin typeface="Arial Narrow" pitchFamily="34" charset="0"/>
              </a:rPr>
              <a:t>La illa d’Eivissa</a:t>
            </a:r>
          </a:p>
          <a:p>
            <a:pPr algn="just"/>
            <a:r>
              <a:rPr lang="ca-ES" sz="2400" dirty="0" smtClean="0">
                <a:latin typeface="Arial Narrow" pitchFamily="34" charset="0"/>
              </a:rPr>
              <a:t>El poble de Sant Josep</a:t>
            </a:r>
            <a:endParaRPr lang="ca-ES" sz="2400" dirty="0" smtClean="0">
              <a:latin typeface="Arial Narrow" pitchFamily="34" charset="0"/>
            </a:endParaRPr>
          </a:p>
          <a:p>
            <a:pPr algn="just"/>
            <a:r>
              <a:rPr lang="ca-ES" sz="2400" dirty="0" smtClean="0">
                <a:latin typeface="Arial Narrow" pitchFamily="34" charset="0"/>
              </a:rPr>
              <a:t>L’escola</a:t>
            </a:r>
          </a:p>
          <a:p>
            <a:pPr algn="just"/>
            <a:r>
              <a:rPr lang="ca-ES" sz="2400" dirty="0" smtClean="0">
                <a:latin typeface="Arial Narrow" pitchFamily="34" charset="0"/>
              </a:rPr>
              <a:t>L’aula</a:t>
            </a:r>
            <a:endParaRPr lang="ca-ES" sz="2400" dirty="0" smtClean="0">
              <a:latin typeface="Arial Narrow" pitchFamily="34" charset="0"/>
            </a:endParaRPr>
          </a:p>
          <a:p>
            <a:pPr algn="ctr"/>
            <a:endParaRPr lang="es-ES" sz="2000" b="1" dirty="0">
              <a:latin typeface="Arial Narrow" pitchFamily="34" charset="0"/>
            </a:endParaRPr>
          </a:p>
          <a:p>
            <a:pPr algn="ctr"/>
            <a:r>
              <a:rPr lang="es-ES" sz="2000" b="1" dirty="0" smtClean="0">
                <a:latin typeface="Arial Narrow" pitchFamily="34" charset="0"/>
              </a:rPr>
              <a:t> </a:t>
            </a:r>
            <a:endParaRPr lang="es-ES" sz="20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29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57224" y="764024"/>
            <a:ext cx="74888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Arial Narrow" pitchFamily="34" charset="0"/>
              </a:rPr>
              <a:t>ACTIVITAT DIDÀCTICA, 2</a:t>
            </a:r>
          </a:p>
          <a:p>
            <a:endParaRPr lang="es-ES" sz="2400" b="1" dirty="0">
              <a:latin typeface="Arial Narrow" pitchFamily="34" charset="0"/>
            </a:endParaRPr>
          </a:p>
          <a:p>
            <a:r>
              <a:rPr lang="ca-ES" sz="2400" b="1" dirty="0" smtClean="0">
                <a:latin typeface="Arial Narrow" pitchFamily="34" charset="0"/>
              </a:rPr>
              <a:t>Visita a instal·lacions del poble o ciutat</a:t>
            </a:r>
          </a:p>
          <a:p>
            <a:endParaRPr lang="ca-ES" sz="2400" b="1" dirty="0" smtClean="0">
              <a:latin typeface="Arial Narrow" pitchFamily="34" charset="0"/>
            </a:endParaRPr>
          </a:p>
          <a:p>
            <a:endParaRPr lang="es-ES" b="1" dirty="0" smtClean="0">
              <a:latin typeface="Arial Narrow" pitchFamily="34" charset="0"/>
            </a:endParaRPr>
          </a:p>
          <a:p>
            <a:r>
              <a:rPr lang="es-ES" dirty="0" smtClean="0">
                <a:latin typeface="Arial Narrow" pitchFamily="34" charset="0"/>
              </a:rPr>
              <a:t> </a:t>
            </a:r>
            <a:endParaRPr lang="es-ES" dirty="0">
              <a:latin typeface="Arial Narrow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71538" y="2214554"/>
          <a:ext cx="6096000" cy="3383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a-ES" sz="1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Entrades</a:t>
                      </a:r>
                    </a:p>
                    <a:p>
                      <a:endParaRPr lang="ca-ES" sz="1800" b="1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r>
                        <a:rPr lang="ca-ES" sz="1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Estació de generació d’electricitat</a:t>
                      </a:r>
                    </a:p>
                    <a:p>
                      <a:endParaRPr lang="ca-ES" sz="18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r>
                        <a:rPr lang="ca-ES" sz="1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Mercat</a:t>
                      </a:r>
                    </a:p>
                    <a:p>
                      <a:r>
                        <a:rPr lang="ca-ES" sz="1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Botigues, supermercats</a:t>
                      </a:r>
                    </a:p>
                    <a:p>
                      <a:r>
                        <a:rPr lang="ca-ES" sz="1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Llonja del peix o peixateries</a:t>
                      </a:r>
                    </a:p>
                    <a:p>
                      <a:r>
                        <a:rPr lang="ca-ES" sz="1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Botigues no relacionades amb alimentació: electrodomèstics, ferreteries, farmàcies.</a:t>
                      </a:r>
                    </a:p>
                    <a:p>
                      <a:endParaRPr lang="es-ES" b="1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r>
                        <a:rPr lang="es-ES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endParaRPr lang="ca-E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b="1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Sortides</a:t>
                      </a:r>
                      <a:endParaRPr lang="es-ES" sz="1800" b="1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endParaRPr lang="es-ES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r>
                        <a:rPr lang="ca-ES" sz="1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Depuradora d’aigua</a:t>
                      </a:r>
                    </a:p>
                    <a:p>
                      <a:endParaRPr lang="ca-ES" sz="18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r>
                        <a:rPr lang="ca-ES" sz="1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Planta de transferència</a:t>
                      </a:r>
                    </a:p>
                    <a:p>
                      <a:endParaRPr lang="ca-ES" sz="18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r>
                        <a:rPr lang="ca-ES" sz="1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Ca</a:t>
                      </a:r>
                      <a:r>
                        <a:rPr lang="ca-ES" sz="1800" b="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na Negreta</a:t>
                      </a:r>
                      <a:endParaRPr lang="ca-ES" sz="18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r>
                        <a:rPr lang="ca-ES" sz="1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Retirada de residus</a:t>
                      </a:r>
                    </a:p>
                    <a:p>
                      <a:r>
                        <a:rPr lang="ca-ES" sz="1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rebuig, plàstics, vidre, matèria orgànica, materials de construcció eliminats,</a:t>
                      </a:r>
                      <a:r>
                        <a:rPr lang="ca-ES" sz="1800" b="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de cotxes</a:t>
                      </a:r>
                      <a:endParaRPr lang="ca-ES" sz="18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  <a:p>
                      <a:endParaRPr lang="ca-E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677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836712"/>
            <a:ext cx="70567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Arial Narrow" pitchFamily="34" charset="0"/>
              </a:rPr>
              <a:t>ACTIVITAT DIDÀCTICA, 3</a:t>
            </a:r>
          </a:p>
          <a:p>
            <a:endParaRPr lang="es-ES" sz="2400" dirty="0">
              <a:latin typeface="Arial Narrow" pitchFamily="34" charset="0"/>
            </a:endParaRPr>
          </a:p>
          <a:p>
            <a:r>
              <a:rPr lang="ca-ES" sz="2400" b="1" dirty="0" smtClean="0">
                <a:latin typeface="Arial Narrow" pitchFamily="34" charset="0"/>
              </a:rPr>
              <a:t>Explotació d’ecosistemes pròxims i llunyans</a:t>
            </a:r>
          </a:p>
          <a:p>
            <a:endParaRPr lang="ca-ES" sz="2400" b="1" dirty="0" smtClean="0">
              <a:latin typeface="Arial Narrow" pitchFamily="34" charset="0"/>
            </a:endParaRPr>
          </a:p>
          <a:p>
            <a:r>
              <a:rPr lang="ca-ES" sz="2400" b="1" dirty="0" smtClean="0">
                <a:latin typeface="Arial Narrow" pitchFamily="34" charset="0"/>
              </a:rPr>
              <a:t>Activitat relacionada amb l’assignatura de Socials</a:t>
            </a:r>
          </a:p>
          <a:p>
            <a:endParaRPr lang="ca-ES" sz="2400" b="1" dirty="0" smtClean="0">
              <a:latin typeface="Arial Narrow" pitchFamily="34" charset="0"/>
            </a:endParaRPr>
          </a:p>
          <a:p>
            <a:endParaRPr lang="ca-ES" sz="2400" b="1" dirty="0" smtClean="0">
              <a:latin typeface="Arial Narrow" pitchFamily="34" charset="0"/>
            </a:endParaRPr>
          </a:p>
          <a:p>
            <a:r>
              <a:rPr lang="ca-ES" sz="2400" b="1" dirty="0" smtClean="0">
                <a:latin typeface="Arial Narrow" pitchFamily="34" charset="0"/>
              </a:rPr>
              <a:t>L’espècie humana ha passat del nomadisme al sedentarisme en un llarg procés històric.</a:t>
            </a:r>
          </a:p>
          <a:p>
            <a:endParaRPr lang="ca-ES" sz="2400" b="1" dirty="0" smtClean="0">
              <a:latin typeface="Arial Narrow" pitchFamily="34" charset="0"/>
            </a:endParaRPr>
          </a:p>
          <a:p>
            <a:r>
              <a:rPr lang="ca-ES" sz="2400" b="1" dirty="0" smtClean="0">
                <a:latin typeface="Arial Narrow" pitchFamily="34" charset="0"/>
              </a:rPr>
              <a:t>Comparar el consum energètic de diverses societats i els ecosistemes que s’exploten en diversos moments de la història.</a:t>
            </a:r>
            <a:endParaRPr lang="ca-ES" sz="2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088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692696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a-ES" sz="2400" b="1" dirty="0" smtClean="0"/>
          </a:p>
          <a:p>
            <a:pPr algn="ctr"/>
            <a:r>
              <a:rPr lang="ca-ES" sz="2400" b="1" dirty="0" smtClean="0"/>
              <a:t> </a:t>
            </a:r>
          </a:p>
          <a:p>
            <a:pPr algn="ctr"/>
            <a:r>
              <a:rPr lang="ca-ES" sz="2400" b="1" dirty="0" smtClean="0"/>
              <a:t>Comparar l’evolució del consum energètic de les societats humanes: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Nòmade,</a:t>
            </a:r>
          </a:p>
          <a:p>
            <a:pPr algn="ctr"/>
            <a:r>
              <a:rPr lang="ca-ES" sz="2400" b="1" dirty="0" smtClean="0"/>
              <a:t>Caçadora,</a:t>
            </a:r>
          </a:p>
          <a:p>
            <a:pPr algn="ctr"/>
            <a:r>
              <a:rPr lang="ca-ES" sz="2400" b="1" dirty="0" smtClean="0"/>
              <a:t>Agrícola</a:t>
            </a:r>
          </a:p>
          <a:p>
            <a:pPr algn="ctr"/>
            <a:r>
              <a:rPr lang="ca-ES" sz="2400" b="1" dirty="0" smtClean="0"/>
              <a:t>Industrial</a:t>
            </a:r>
          </a:p>
          <a:p>
            <a:pPr algn="ctr"/>
            <a:r>
              <a:rPr lang="ca-ES" sz="2400" b="1" dirty="0" smtClean="0"/>
              <a:t>Comunicació i Informàtica</a:t>
            </a:r>
            <a:endParaRPr lang="ca-ES" sz="2400" b="1" dirty="0"/>
          </a:p>
        </p:txBody>
      </p:sp>
    </p:spTree>
    <p:extLst>
      <p:ext uri="{BB962C8B-B14F-4D97-AF65-F5344CB8AC3E}">
        <p14:creationId xmlns="" xmlns:p14="http://schemas.microsoft.com/office/powerpoint/2010/main" val="618884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836712"/>
            <a:ext cx="6912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Arial Narrow" pitchFamily="34" charset="0"/>
              </a:rPr>
              <a:t>ACTIVITAT DIDÀCTICA, 4</a:t>
            </a:r>
          </a:p>
          <a:p>
            <a:pPr algn="ctr"/>
            <a:endParaRPr lang="es-ES" sz="2400" b="1" dirty="0">
              <a:latin typeface="Arial Narrow" pitchFamily="34" charset="0"/>
            </a:endParaRPr>
          </a:p>
          <a:p>
            <a:pPr algn="ctr"/>
            <a:endParaRPr lang="es-ES" sz="2400" b="1" dirty="0" smtClean="0">
              <a:latin typeface="Arial Narrow" pitchFamily="34" charset="0"/>
            </a:endParaRPr>
          </a:p>
          <a:p>
            <a:pPr algn="ctr"/>
            <a:r>
              <a:rPr lang="es-ES" sz="2400" b="1" dirty="0" smtClean="0">
                <a:latin typeface="Arial Narrow" pitchFamily="34" charset="0"/>
              </a:rPr>
              <a:t>Mesura de la </a:t>
            </a:r>
            <a:r>
              <a:rPr lang="es-ES" sz="2400" b="1" dirty="0" err="1" smtClean="0">
                <a:latin typeface="Arial Narrow" pitchFamily="34" charset="0"/>
              </a:rPr>
              <a:t>petjada</a:t>
            </a:r>
            <a:r>
              <a:rPr lang="es-ES" sz="2400" b="1" dirty="0" smtClean="0">
                <a:latin typeface="Arial Narrow" pitchFamily="34" charset="0"/>
              </a:rPr>
              <a:t> </a:t>
            </a:r>
            <a:r>
              <a:rPr lang="es-ES" sz="2400" b="1" dirty="0" err="1" smtClean="0">
                <a:latin typeface="Arial Narrow" pitchFamily="34" charset="0"/>
              </a:rPr>
              <a:t>ecològica</a:t>
            </a:r>
            <a:endParaRPr lang="es-ES" sz="2400" b="1" dirty="0" smtClean="0">
              <a:latin typeface="Arial Narrow" pitchFamily="34" charset="0"/>
            </a:endParaRPr>
          </a:p>
          <a:p>
            <a:pPr algn="ctr"/>
            <a:endParaRPr lang="es-ES" sz="2400" b="1" dirty="0">
              <a:latin typeface="Arial Narrow" pitchFamily="34" charset="0"/>
            </a:endParaRPr>
          </a:p>
          <a:p>
            <a:pPr algn="ctr"/>
            <a:r>
              <a:rPr lang="es-ES" sz="2400" b="1" dirty="0">
                <a:latin typeface="Arial Narrow" pitchFamily="34" charset="0"/>
              </a:rPr>
              <a:t>http://www.carbonfootprint.com/calculator.aspx</a:t>
            </a:r>
          </a:p>
          <a:p>
            <a:pPr algn="ctr"/>
            <a:endParaRPr lang="es-ES" sz="2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85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358</Words>
  <Application>Microsoft Office PowerPoint</Application>
  <PresentationFormat>Presentación en pantalla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Eva</cp:lastModifiedBy>
  <cp:revision>10</cp:revision>
  <dcterms:created xsi:type="dcterms:W3CDTF">2015-09-08T14:01:23Z</dcterms:created>
  <dcterms:modified xsi:type="dcterms:W3CDTF">2018-11-04T10:47:49Z</dcterms:modified>
</cp:coreProperties>
</file>