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4B3A-9D7E-4BEC-BBED-9A2FDD2AB207}" type="datetimeFigureOut">
              <a:rPr lang="es-ES" smtClean="0"/>
              <a:pPr/>
              <a:t>30/10/2017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E584-FA8F-43E8-B129-60F04F7EA4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</a:t>
            </a:r>
            <a:r>
              <a:rPr lang="es-ES" sz="2400" b="1" i="1" dirty="0" err="1">
                <a:solidFill>
                  <a:srgbClr val="003399"/>
                </a:solidFill>
              </a:rPr>
              <a:t>biologia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La biologia és la </a:t>
            </a:r>
            <a:r>
              <a:rPr lang="es-ES" sz="2800" b="1">
                <a:solidFill>
                  <a:srgbClr val="CC0000"/>
                </a:solidFill>
              </a:rPr>
              <a:t>ciència</a:t>
            </a:r>
            <a:r>
              <a:rPr lang="es-ES" sz="2800" b="1"/>
              <a:t> que estudia la </a:t>
            </a:r>
            <a:r>
              <a:rPr lang="es-ES" sz="2800" b="1">
                <a:solidFill>
                  <a:srgbClr val="CC0000"/>
                </a:solidFill>
              </a:rPr>
              <a:t>vida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1042988" y="2565400"/>
            <a:ext cx="6769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El seus objectius són estudiar:</a:t>
            </a:r>
          </a:p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l’estructura i funció</a:t>
            </a:r>
            <a:r>
              <a:rPr lang="es-ES" sz="2800" b="1"/>
              <a:t> dels organismes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Les </a:t>
            </a:r>
            <a:r>
              <a:rPr lang="es-ES" sz="2800" b="1">
                <a:solidFill>
                  <a:srgbClr val="CC0000"/>
                </a:solidFill>
              </a:rPr>
              <a:t>interrelacions</a:t>
            </a:r>
            <a:r>
              <a:rPr lang="es-ES" sz="2800" b="1"/>
              <a:t> </a:t>
            </a:r>
          </a:p>
          <a:p>
            <a:pPr>
              <a:spcBef>
                <a:spcPct val="50000"/>
              </a:spcBef>
            </a:pPr>
            <a:r>
              <a:rPr lang="es-ES" sz="2800" b="1"/>
              <a:t>entre organismes i medi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94185" y="5967413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objectes</a:t>
            </a:r>
            <a:r>
              <a:rPr lang="es-ES" sz="2400" b="1" dirty="0"/>
              <a:t> que </a:t>
            </a:r>
            <a:r>
              <a:rPr lang="es-ES" sz="2400" b="1" dirty="0" err="1"/>
              <a:t>tenen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vida</a:t>
            </a:r>
            <a:r>
              <a:rPr lang="es-ES" sz="2400" b="1" dirty="0"/>
              <a:t>, presenten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>
                <a:solidFill>
                  <a:srgbClr val="CC0000"/>
                </a:solidFill>
              </a:rPr>
              <a:t>Estructura</a:t>
            </a:r>
            <a:r>
              <a:rPr lang="es-ES" sz="2400" b="1" dirty="0"/>
              <a:t> </a:t>
            </a:r>
            <a:r>
              <a:rPr lang="es-ES" sz="2400" b="1" dirty="0" smtClean="0"/>
              <a:t>complexa</a:t>
            </a:r>
          </a:p>
          <a:p>
            <a:pPr algn="ctr"/>
            <a:r>
              <a:rPr lang="es-ES" sz="2400" b="1" dirty="0" err="1"/>
              <a:t>Realitzen</a:t>
            </a:r>
            <a:r>
              <a:rPr lang="es-ES" sz="2400" b="1" dirty="0"/>
              <a:t> diversos </a:t>
            </a:r>
            <a:r>
              <a:rPr lang="es-ES" sz="2400" b="1" dirty="0" err="1">
                <a:solidFill>
                  <a:srgbClr val="CC0000"/>
                </a:solidFill>
              </a:rPr>
              <a:t>processos</a:t>
            </a:r>
            <a:endParaRPr lang="es-ES" sz="2400" b="1" dirty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Precisen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flux </a:t>
            </a:r>
            <a:r>
              <a:rPr lang="es-ES" sz="2400" b="1" dirty="0" err="1" smtClean="0">
                <a:solidFill>
                  <a:srgbClr val="CC0000"/>
                </a:solidFill>
              </a:rPr>
              <a:t>d’energa</a:t>
            </a:r>
            <a:endParaRPr lang="es-ES" sz="2400" b="1" dirty="0" smtClean="0">
              <a:solidFill>
                <a:srgbClr val="CC0000"/>
              </a:solidFill>
            </a:endParaRPr>
          </a:p>
          <a:p>
            <a:pPr algn="ctr"/>
            <a:r>
              <a:rPr lang="es-ES" sz="2400" b="1" dirty="0" smtClean="0"/>
              <a:t> </a:t>
            </a:r>
            <a:r>
              <a:rPr lang="es-ES" sz="2400" b="1" dirty="0" err="1" smtClean="0"/>
              <a:t>Necessitat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>
                <a:solidFill>
                  <a:srgbClr val="CC0000"/>
                </a:solidFill>
              </a:rPr>
              <a:t>relacionar-se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medi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422404" y="4057651"/>
            <a:ext cx="215900" cy="503237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dirty="0" smtClean="0">
                <a:solidFill>
                  <a:srgbClr val="CC0000"/>
                </a:solidFill>
              </a:rPr>
              <a:t>        </a:t>
            </a:r>
            <a:r>
              <a:rPr lang="es-ES" sz="2800" b="1" dirty="0" err="1" smtClean="0">
                <a:solidFill>
                  <a:srgbClr val="CC0000"/>
                </a:solidFill>
              </a:rPr>
              <a:t>Funcions</a:t>
            </a:r>
            <a:endParaRPr lang="es-ES" sz="2800" b="1" dirty="0">
              <a:solidFill>
                <a:srgbClr val="CC0000"/>
              </a:solidFill>
            </a:endParaRP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i="1" dirty="0" err="1" smtClean="0"/>
              <a:t>Funcions</a:t>
            </a:r>
            <a:endParaRPr lang="es-ES" sz="2400" b="1" i="1" dirty="0" smtClean="0"/>
          </a:p>
          <a:p>
            <a:pPr algn="ctr">
              <a:spcBef>
                <a:spcPct val="50000"/>
              </a:spcBef>
            </a:pPr>
            <a:endParaRPr lang="es-ES" sz="2400" b="1" i="1" dirty="0">
              <a:solidFill>
                <a:srgbClr val="CC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 smtClean="0">
                <a:solidFill>
                  <a:srgbClr val="C00000"/>
                </a:solidFill>
              </a:rPr>
              <a:t>metabolisme</a:t>
            </a:r>
            <a:r>
              <a:rPr lang="es-ES" sz="2400" b="1" dirty="0"/>
              <a:t>, </a:t>
            </a:r>
            <a:r>
              <a:rPr lang="es-ES" sz="2400" b="1" dirty="0" err="1" smtClean="0"/>
              <a:t>nutrició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moviment</a:t>
            </a:r>
            <a:endParaRPr lang="es-ES" sz="2400" b="1" dirty="0" smtClean="0"/>
          </a:p>
          <a:p>
            <a:pPr algn="ctr">
              <a:spcBef>
                <a:spcPct val="50000"/>
              </a:spcBef>
            </a:pPr>
            <a:r>
              <a:rPr lang="es-ES" sz="2400" b="1" smtClean="0"/>
              <a:t>reproducció, </a:t>
            </a:r>
            <a:r>
              <a:rPr lang="es-ES" sz="2400" b="1" dirty="0" err="1" smtClean="0"/>
              <a:t>creixement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 smtClean="0"/>
              <a:t> </a:t>
            </a:r>
            <a:r>
              <a:rPr lang="es-ES" sz="2400" b="1" dirty="0" err="1"/>
              <a:t>excitabilitat</a:t>
            </a:r>
            <a:r>
              <a:rPr lang="es-ES" sz="2400" b="1" dirty="0" smtClean="0"/>
              <a:t>, </a:t>
            </a:r>
            <a:r>
              <a:rPr lang="es-ES" sz="2400" b="1" dirty="0" err="1"/>
              <a:t>evolució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 </a:t>
            </a:r>
            <a:r>
              <a:rPr lang="es-ES" sz="2400" b="1">
                <a:solidFill>
                  <a:srgbClr val="CC0000"/>
                </a:solidFill>
              </a:rPr>
              <a:t>Funcions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Excitabilitat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Externa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Interna: homeostasi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Metabolisme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Flux de matèria i energia des del medi extern</a:t>
            </a:r>
          </a:p>
          <a:p>
            <a:pPr>
              <a:spcBef>
                <a:spcPct val="50000"/>
              </a:spcBef>
            </a:pPr>
            <a:r>
              <a:rPr lang="es-ES" sz="2400" b="1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 err="1" smtClean="0">
                <a:solidFill>
                  <a:srgbClr val="003399"/>
                </a:solidFill>
              </a:rPr>
              <a:t>Concepte</a:t>
            </a:r>
            <a:r>
              <a:rPr lang="es-ES" sz="2400" b="1" i="1" dirty="0" smtClean="0">
                <a:solidFill>
                  <a:srgbClr val="003399"/>
                </a:solidFill>
              </a:rPr>
              <a:t> </a:t>
            </a:r>
            <a:r>
              <a:rPr lang="es-ES" sz="2400" b="1" i="1" dirty="0">
                <a:solidFill>
                  <a:srgbClr val="003399"/>
                </a:solidFill>
              </a:rPr>
              <a:t>de vida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1188" y="1557338"/>
            <a:ext cx="7993062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/>
              <a:t> </a:t>
            </a:r>
            <a:r>
              <a:rPr lang="es-ES" sz="2000" b="1" dirty="0" err="1">
                <a:solidFill>
                  <a:srgbClr val="CC0000"/>
                </a:solidFill>
              </a:rPr>
              <a:t>Més</a:t>
            </a:r>
            <a:r>
              <a:rPr lang="es-ES" sz="2000" b="1" dirty="0">
                <a:solidFill>
                  <a:srgbClr val="CC0000"/>
                </a:solidFill>
              </a:rPr>
              <a:t> </a:t>
            </a:r>
            <a:r>
              <a:rPr lang="es-ES" sz="2000" b="1" dirty="0" err="1">
                <a:solidFill>
                  <a:srgbClr val="CC0000"/>
                </a:solidFill>
              </a:rPr>
              <a:t>Funcions</a:t>
            </a: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endParaRPr lang="es-ES" sz="2000" b="1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 dirty="0" err="1"/>
              <a:t>Reproducció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err="1"/>
              <a:t>Creixement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err="1"/>
              <a:t>Capacitat</a:t>
            </a:r>
            <a:r>
              <a:rPr lang="es-ES" sz="2400" b="1" dirty="0"/>
              <a:t> </a:t>
            </a:r>
            <a:r>
              <a:rPr lang="es-ES" sz="2400" b="1" dirty="0" err="1"/>
              <a:t>d’evolució</a:t>
            </a:r>
            <a:endParaRPr lang="es-ES" sz="2400" b="1" i="1" dirty="0"/>
          </a:p>
          <a:p>
            <a:pPr>
              <a:spcBef>
                <a:spcPct val="50000"/>
              </a:spcBef>
            </a:pPr>
            <a:endParaRPr lang="es-ES" sz="2400" b="1" i="1" dirty="0"/>
          </a:p>
          <a:p>
            <a:pPr>
              <a:spcBef>
                <a:spcPct val="50000"/>
              </a:spcBef>
            </a:pPr>
            <a:r>
              <a:rPr lang="es-ES" sz="2400" b="1" i="1" dirty="0" err="1">
                <a:solidFill>
                  <a:srgbClr val="CC0000"/>
                </a:solidFill>
              </a:rPr>
              <a:t>S’ha</a:t>
            </a:r>
            <a:r>
              <a:rPr lang="es-ES" sz="2400" b="1" i="1" dirty="0">
                <a:solidFill>
                  <a:srgbClr val="CC0000"/>
                </a:solidFill>
              </a:rPr>
              <a:t> de remarcar que el </a:t>
            </a:r>
            <a:r>
              <a:rPr lang="es-ES" sz="2400" b="1" i="1" dirty="0" err="1">
                <a:solidFill>
                  <a:srgbClr val="CC0000"/>
                </a:solidFill>
              </a:rPr>
              <a:t>conjunt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d’estructures</a:t>
            </a:r>
            <a:r>
              <a:rPr lang="es-ES" sz="2400" b="1" i="1" dirty="0">
                <a:solidFill>
                  <a:srgbClr val="CC0000"/>
                </a:solidFill>
              </a:rPr>
              <a:t> i </a:t>
            </a:r>
            <a:r>
              <a:rPr lang="es-ES" sz="2400" b="1" i="1" dirty="0" err="1">
                <a:solidFill>
                  <a:srgbClr val="CC0000"/>
                </a:solidFill>
              </a:rPr>
              <a:t>funcions</a:t>
            </a:r>
            <a:r>
              <a:rPr lang="es-ES" sz="2400" b="1" i="1" dirty="0">
                <a:solidFill>
                  <a:srgbClr val="CC0000"/>
                </a:solidFill>
              </a:rPr>
              <a:t> té unes </a:t>
            </a:r>
            <a:r>
              <a:rPr lang="es-ES" sz="2400" b="1" i="1" dirty="0" err="1">
                <a:solidFill>
                  <a:srgbClr val="CC0000"/>
                </a:solidFill>
              </a:rPr>
              <a:t>propietats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superiors</a:t>
            </a:r>
            <a:r>
              <a:rPr lang="es-ES" sz="2400" b="1" i="1" dirty="0">
                <a:solidFill>
                  <a:srgbClr val="CC0000"/>
                </a:solidFill>
              </a:rPr>
              <a:t> a les </a:t>
            </a:r>
            <a:r>
              <a:rPr lang="es-ES" sz="2400" b="1" i="1" dirty="0" err="1">
                <a:solidFill>
                  <a:srgbClr val="CC0000"/>
                </a:solidFill>
              </a:rPr>
              <a:t>dels</a:t>
            </a:r>
            <a:r>
              <a:rPr lang="es-ES" sz="2400" b="1" i="1" dirty="0">
                <a:solidFill>
                  <a:srgbClr val="CC0000"/>
                </a:solidFill>
              </a:rPr>
              <a:t> </a:t>
            </a:r>
            <a:r>
              <a:rPr lang="es-ES" sz="2400" b="1" i="1" dirty="0" err="1">
                <a:solidFill>
                  <a:srgbClr val="CC0000"/>
                </a:solidFill>
              </a:rPr>
              <a:t>elements</a:t>
            </a:r>
            <a:r>
              <a:rPr lang="es-ES" sz="2400" b="1" i="1" dirty="0">
                <a:solidFill>
                  <a:srgbClr val="CC0000"/>
                </a:solidFill>
              </a:rPr>
              <a:t> que les formen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160</Words>
  <Application>Microsoft Office PowerPoint</Application>
  <PresentationFormat>Presentación en pantalla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Eva</cp:lastModifiedBy>
  <cp:revision>5</cp:revision>
  <dcterms:created xsi:type="dcterms:W3CDTF">2011-10-09T20:06:33Z</dcterms:created>
  <dcterms:modified xsi:type="dcterms:W3CDTF">2017-10-30T17:43:47Z</dcterms:modified>
</cp:coreProperties>
</file>