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95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E068D-9FA2-48FF-9FA1-983069DB3C26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F738B-C002-4367-B536-A03E9CD7BD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784299"/>
            <a:ext cx="352839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 dirty="0" err="1" smtClean="0"/>
              <a:t>Evidències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epidemiològiques</a:t>
            </a:r>
            <a:r>
              <a:rPr lang="es-ES" sz="1600" b="1" dirty="0" smtClean="0"/>
              <a:t> (1)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r>
              <a:rPr lang="es-ES" sz="2000" b="1" dirty="0" smtClean="0"/>
              <a:t>Diagrama en J o en U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r>
              <a:rPr lang="es-ES" b="1" dirty="0" err="1" smtClean="0"/>
              <a:t>Cercles</a:t>
            </a:r>
            <a:r>
              <a:rPr lang="es-ES" b="1" dirty="0" smtClean="0"/>
              <a:t>, no </a:t>
            </a:r>
            <a:r>
              <a:rPr lang="es-ES" b="1" dirty="0" err="1" smtClean="0"/>
              <a:t>consumidors</a:t>
            </a:r>
            <a:r>
              <a:rPr lang="es-ES" b="1" dirty="0" smtClean="0"/>
              <a:t> de vi</a:t>
            </a:r>
          </a:p>
          <a:p>
            <a:pPr>
              <a:spcBef>
                <a:spcPct val="50000"/>
              </a:spcBef>
            </a:pPr>
            <a:r>
              <a:rPr lang="es-ES" b="1" dirty="0" err="1" smtClean="0"/>
              <a:t>Altres</a:t>
            </a:r>
            <a:r>
              <a:rPr lang="es-ES" b="1" dirty="0" smtClean="0"/>
              <a:t>, </a:t>
            </a:r>
            <a:r>
              <a:rPr lang="es-ES" b="1" dirty="0" err="1" smtClean="0"/>
              <a:t>consumidors</a:t>
            </a:r>
            <a:r>
              <a:rPr lang="es-ES" b="1" dirty="0" smtClean="0"/>
              <a:t> de vi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dirty="0" smtClean="0"/>
          </a:p>
          <a:p>
            <a:pPr>
              <a:spcBef>
                <a:spcPct val="50000"/>
              </a:spcBef>
            </a:pPr>
            <a:r>
              <a:rPr lang="es-ES" sz="1000" b="1" dirty="0" err="1" smtClean="0"/>
              <a:t>Morten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Grønbæk,Ann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Intern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Med</a:t>
            </a:r>
            <a:r>
              <a:rPr lang="es-ES" sz="1000" b="1" dirty="0" smtClean="0"/>
              <a:t>. 2000;133:411-419.</a:t>
            </a:r>
            <a:endParaRPr lang="es-ES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2656"/>
            <a:ext cx="4181475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181475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543595"/>
            <a:ext cx="655272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i="1" dirty="0" err="1" smtClean="0"/>
              <a:t>Quins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són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els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límits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adequats</a:t>
            </a:r>
            <a:r>
              <a:rPr lang="es-ES" sz="2000" b="1" i="1" dirty="0" smtClean="0"/>
              <a:t> de </a:t>
            </a:r>
            <a:r>
              <a:rPr lang="es-ES" sz="2000" b="1" i="1" dirty="0" err="1" smtClean="0"/>
              <a:t>consum</a:t>
            </a:r>
            <a:r>
              <a:rPr lang="es-ES" sz="2000" b="1" i="1" dirty="0" smtClean="0"/>
              <a:t>?</a:t>
            </a:r>
          </a:p>
          <a:p>
            <a:pPr>
              <a:spcBef>
                <a:spcPct val="50000"/>
              </a:spcBef>
            </a:pPr>
            <a:endParaRPr lang="es-ES" sz="2000" b="1" dirty="0" smtClean="0"/>
          </a:p>
          <a:p>
            <a:pPr algn="just">
              <a:spcBef>
                <a:spcPct val="50000"/>
              </a:spcBef>
            </a:pPr>
            <a:r>
              <a:rPr lang="es-ES" sz="2000" b="1" dirty="0" smtClean="0"/>
              <a:t>No </a:t>
            </a:r>
            <a:r>
              <a:rPr lang="es-ES" sz="2000" b="1" dirty="0" err="1" smtClean="0"/>
              <a:t>hi</a:t>
            </a:r>
            <a:r>
              <a:rPr lang="es-ES" sz="2000" b="1" dirty="0" smtClean="0"/>
              <a:t> ha </a:t>
            </a:r>
            <a:r>
              <a:rPr lang="es-ES" sz="2000" b="1" dirty="0" err="1" smtClean="0"/>
              <a:t>unanimitat</a:t>
            </a:r>
            <a:r>
              <a:rPr lang="es-ES" sz="2000" b="1" dirty="0" smtClean="0"/>
              <a:t> entre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autors</a:t>
            </a:r>
            <a:r>
              <a:rPr lang="es-ES" sz="2000" b="1" dirty="0" smtClean="0"/>
              <a:t>.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límits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s’han</a:t>
            </a:r>
            <a:r>
              <a:rPr lang="es-ES" sz="2000" b="1" dirty="0" smtClean="0"/>
              <a:t> de considerar de manera personal. </a:t>
            </a:r>
            <a:r>
              <a:rPr lang="es-ES" sz="2000" b="1" dirty="0" err="1" smtClean="0"/>
              <a:t>Depen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molts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factors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genètics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tabaquisme</a:t>
            </a:r>
            <a:r>
              <a:rPr lang="es-ES" sz="2000" b="1" dirty="0" smtClean="0"/>
              <a:t>, pes, </a:t>
            </a:r>
            <a:r>
              <a:rPr lang="es-ES" sz="2000" b="1" dirty="0" err="1" smtClean="0"/>
              <a:t>sexe</a:t>
            </a:r>
            <a:r>
              <a:rPr lang="es-ES" sz="2000" b="1" dirty="0" smtClean="0"/>
              <a:t>, colesterol, </a:t>
            </a:r>
            <a:r>
              <a:rPr lang="es-ES" sz="2000" b="1" dirty="0" err="1" smtClean="0"/>
              <a:t>hipertensió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diabetis</a:t>
            </a:r>
            <a:r>
              <a:rPr lang="es-ES" sz="2000" b="1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s-ES" sz="2000" b="1" dirty="0" smtClean="0"/>
              <a:t>De manera general</a:t>
            </a:r>
          </a:p>
          <a:p>
            <a:pPr>
              <a:spcBef>
                <a:spcPct val="50000"/>
              </a:spcBef>
            </a:pPr>
            <a:r>
              <a:rPr lang="es-ES" sz="2000" b="1" dirty="0" smtClean="0"/>
              <a:t>	</a:t>
            </a:r>
            <a:r>
              <a:rPr lang="es-ES" sz="2000" b="1" dirty="0" err="1" smtClean="0"/>
              <a:t>Homes</a:t>
            </a:r>
            <a:r>
              <a:rPr lang="es-ES" sz="2000" b="1" dirty="0" smtClean="0">
                <a:solidFill>
                  <a:srgbClr val="FF0000"/>
                </a:solidFill>
              </a:rPr>
              <a:t>: 2-3 copes </a:t>
            </a:r>
            <a:r>
              <a:rPr lang="es-ES" sz="2000" b="1" dirty="0" smtClean="0"/>
              <a:t>al </a:t>
            </a:r>
            <a:r>
              <a:rPr lang="es-ES" sz="2000" b="1" dirty="0" err="1" smtClean="0"/>
              <a:t>dia</a:t>
            </a:r>
            <a:r>
              <a:rPr lang="es-ES" sz="2000" b="1" dirty="0" smtClean="0"/>
              <a:t> de 100 ml, 20-30 g alcohol</a:t>
            </a:r>
          </a:p>
          <a:p>
            <a:pPr>
              <a:spcBef>
                <a:spcPct val="50000"/>
              </a:spcBef>
            </a:pPr>
            <a:r>
              <a:rPr lang="es-ES" sz="2000" b="1" dirty="0" smtClean="0"/>
              <a:t>	Dones</a:t>
            </a:r>
            <a:r>
              <a:rPr lang="es-ES" sz="2000" b="1" dirty="0" smtClean="0">
                <a:solidFill>
                  <a:srgbClr val="FF0000"/>
                </a:solidFill>
              </a:rPr>
              <a:t>:  1-2 copes </a:t>
            </a:r>
            <a:r>
              <a:rPr lang="es-ES" sz="2000" b="1" dirty="0" smtClean="0"/>
              <a:t>al </a:t>
            </a:r>
            <a:r>
              <a:rPr lang="es-ES" sz="2000" b="1" dirty="0" err="1" smtClean="0"/>
              <a:t>dia</a:t>
            </a:r>
            <a:r>
              <a:rPr lang="es-ES" sz="2000" b="1" dirty="0" smtClean="0"/>
              <a:t> de 100 ml, 10-20 g alcohol</a:t>
            </a:r>
          </a:p>
          <a:p>
            <a:pPr>
              <a:spcBef>
                <a:spcPct val="50000"/>
              </a:spcBef>
            </a:pPr>
            <a:endParaRPr lang="es-ES" sz="2000" b="1" dirty="0" smtClean="0"/>
          </a:p>
          <a:p>
            <a:pPr>
              <a:spcBef>
                <a:spcPct val="50000"/>
              </a:spcBef>
            </a:pPr>
            <a:r>
              <a:rPr lang="es-ES" sz="2000" b="1" dirty="0" smtClean="0"/>
              <a:t>	A partir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35 – 40 </a:t>
            </a:r>
            <a:r>
              <a:rPr lang="es-ES" sz="2000" b="1" dirty="0" err="1" smtClean="0"/>
              <a:t>anys</a:t>
            </a:r>
            <a:r>
              <a:rPr lang="es-ES" sz="2000" b="1" dirty="0" smtClean="0"/>
              <a:t> </a:t>
            </a:r>
          </a:p>
          <a:p>
            <a:pPr>
              <a:spcBef>
                <a:spcPct val="50000"/>
              </a:spcBef>
            </a:pPr>
            <a:endParaRPr lang="es-ES" sz="2000" b="1" dirty="0" smtClean="0"/>
          </a:p>
          <a:p>
            <a:pPr>
              <a:spcBef>
                <a:spcPct val="50000"/>
              </a:spcBef>
            </a:pPr>
            <a:r>
              <a:rPr lang="es-ES" sz="2000" b="1" dirty="0" smtClean="0"/>
              <a:t>	No acumulables</a:t>
            </a:r>
            <a:endParaRPr lang="es-E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77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5</cp:revision>
  <dcterms:created xsi:type="dcterms:W3CDTF">2011-07-03T17:14:03Z</dcterms:created>
  <dcterms:modified xsi:type="dcterms:W3CDTF">2017-06-04T20:56:38Z</dcterms:modified>
</cp:coreProperties>
</file>