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67" r:id="rId5"/>
    <p:sldId id="263" r:id="rId6"/>
    <p:sldId id="265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910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924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817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4192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367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65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1617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329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26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0123-0ABE-4DD5-9324-31FACEBFBE3D}" type="datetimeFigureOut">
              <a:rPr lang="es-ES" smtClean="0"/>
              <a:t>04/11/2014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620A9-81BB-48F6-B643-903A8A1BA3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419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4000" b="1" dirty="0" smtClean="0">
                <a:solidFill>
                  <a:srgbClr val="FF0000"/>
                </a:solidFill>
              </a:rPr>
              <a:t>LA CIÈNCIA A L’ESCOLA PRIMÀRIA</a:t>
            </a:r>
          </a:p>
          <a:p>
            <a:pPr algn="ctr"/>
            <a:endParaRPr lang="es-ES" sz="2400" b="1" dirty="0" smtClean="0"/>
          </a:p>
          <a:p>
            <a:pPr algn="ctr"/>
            <a:r>
              <a:rPr lang="es-ES" sz="2800" b="1" dirty="0" smtClean="0"/>
              <a:t>Recursos per a </a:t>
            </a:r>
            <a:r>
              <a:rPr lang="es-ES" sz="2800" b="1" dirty="0" err="1" smtClean="0"/>
              <a:t>l’escola</a:t>
            </a:r>
            <a:endParaRPr lang="es-ES" sz="28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/>
              <a:t>Understanding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Science</a:t>
            </a:r>
            <a:r>
              <a:rPr lang="es-ES" sz="2800" b="1" dirty="0" smtClean="0"/>
              <a:t>, conceptual </a:t>
            </a:r>
            <a:r>
              <a:rPr lang="es-ES" sz="2800" b="1" dirty="0" err="1" smtClean="0"/>
              <a:t>framework</a:t>
            </a:r>
            <a:endParaRPr lang="es-ES" sz="2800" b="1" dirty="0" smtClean="0"/>
          </a:p>
          <a:p>
            <a:pPr algn="ctr"/>
            <a:endParaRPr lang="es-ES" sz="2800" b="1" dirty="0"/>
          </a:p>
          <a:p>
            <a:pPr algn="ctr"/>
            <a:r>
              <a:rPr lang="es-ES" sz="2800" b="1" dirty="0" smtClean="0"/>
              <a:t>Universitat de Berkeley, California, USA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1669441" y="5157192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/>
              <a:t>http://undsci.berkeley.edu/teaching/allgoals.php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16126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60794" cy="450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8270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83568" y="332656"/>
            <a:ext cx="813690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err="1" smtClean="0"/>
              <a:t>Objectius</a:t>
            </a:r>
            <a:r>
              <a:rPr lang="es-ES" sz="3200" b="1" dirty="0" smtClean="0"/>
              <a:t> de </a:t>
            </a:r>
            <a:r>
              <a:rPr lang="es-ES" sz="3200" b="1" dirty="0" err="1" smtClean="0"/>
              <a:t>l’ensenyamentde</a:t>
            </a:r>
            <a:r>
              <a:rPr lang="es-ES" sz="3200" b="1" dirty="0" smtClean="0"/>
              <a:t> </a:t>
            </a:r>
            <a:r>
              <a:rPr lang="es-ES" sz="3200" b="1" dirty="0" err="1" smtClean="0"/>
              <a:t>ciència</a:t>
            </a:r>
            <a:r>
              <a:rPr lang="es-ES" sz="3200" b="1" dirty="0" smtClean="0"/>
              <a:t> a </a:t>
            </a:r>
            <a:r>
              <a:rPr lang="es-ES" sz="3200" b="1" dirty="0" err="1" smtClean="0"/>
              <a:t>primària</a:t>
            </a:r>
            <a:endParaRPr lang="es-ES" sz="3200" b="1" dirty="0" smtClean="0"/>
          </a:p>
          <a:p>
            <a:pPr algn="ctr"/>
            <a:endParaRPr lang="es-ES" sz="2800" b="1" dirty="0" smtClean="0"/>
          </a:p>
          <a:p>
            <a:pPr algn="ctr"/>
            <a:r>
              <a:rPr lang="es-ES" sz="2800" b="1" dirty="0" err="1" smtClean="0">
                <a:solidFill>
                  <a:srgbClr val="FF0000"/>
                </a:solidFill>
              </a:rPr>
              <a:t>Què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és</a:t>
            </a:r>
            <a:r>
              <a:rPr lang="es-ES" sz="2800" b="1" dirty="0" smtClean="0">
                <a:solidFill>
                  <a:srgbClr val="FF0000"/>
                </a:solidFill>
              </a:rPr>
              <a:t> la </a:t>
            </a:r>
            <a:r>
              <a:rPr lang="es-ES" sz="2800" b="1" dirty="0" err="1" smtClean="0">
                <a:solidFill>
                  <a:srgbClr val="FF0000"/>
                </a:solidFill>
              </a:rPr>
              <a:t>ciència</a:t>
            </a:r>
            <a:r>
              <a:rPr lang="es-ES" sz="2800" b="1" dirty="0" smtClean="0">
                <a:solidFill>
                  <a:srgbClr val="FF0000"/>
                </a:solidFill>
              </a:rPr>
              <a:t>?</a:t>
            </a:r>
          </a:p>
          <a:p>
            <a:pPr algn="ctr"/>
            <a:endParaRPr lang="es-ES" sz="2800" b="1" dirty="0">
              <a:solidFill>
                <a:srgbClr val="FF0000"/>
              </a:solidFill>
            </a:endParaRPr>
          </a:p>
          <a:p>
            <a:pPr algn="ctr"/>
            <a:endParaRPr lang="es-E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err="1" smtClean="0"/>
              <a:t>És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coneixement</a:t>
            </a:r>
            <a:r>
              <a:rPr lang="es-ES" sz="2800" b="1" dirty="0" smtClean="0"/>
              <a:t> sobre el </a:t>
            </a:r>
            <a:r>
              <a:rPr lang="es-ES" sz="2800" b="1" dirty="0" err="1" smtClean="0"/>
              <a:t>món</a:t>
            </a:r>
            <a:r>
              <a:rPr lang="es-ES" sz="2800" b="1" dirty="0" smtClean="0"/>
              <a:t> natural i el </a:t>
            </a:r>
            <a:r>
              <a:rPr lang="es-ES" sz="2800" b="1" dirty="0" err="1" smtClean="0"/>
              <a:t>procés</a:t>
            </a:r>
            <a:r>
              <a:rPr lang="es-ES" sz="2800" b="1" dirty="0" smtClean="0"/>
              <a:t> per </a:t>
            </a:r>
            <a:r>
              <a:rPr lang="es-ES" sz="2800" b="1" dirty="0" err="1" smtClean="0"/>
              <a:t>obtenir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aquest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coneixement</a:t>
            </a:r>
            <a:r>
              <a:rPr lang="es-ES" sz="2800" b="1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 </a:t>
            </a:r>
            <a:r>
              <a:rPr lang="en-US" sz="2800" b="1" dirty="0" err="1" smtClean="0"/>
              <a:t>Els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científics</a:t>
            </a:r>
            <a:r>
              <a:rPr lang="en-US" sz="2800" b="1" dirty="0" smtClean="0"/>
              <a:t> fan 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contesten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preguntes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pregunta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condueix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altres</a:t>
            </a:r>
            <a:endParaRPr lang="en-U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479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836712"/>
            <a:ext cx="74168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Es</a:t>
            </a:r>
            <a:r>
              <a:rPr lang="en-US" sz="2800" b="1" dirty="0"/>
              <a:t> </a:t>
            </a:r>
            <a:r>
              <a:rPr lang="en-US" sz="2800" b="1" dirty="0" err="1"/>
              <a:t>basa</a:t>
            </a:r>
            <a:r>
              <a:rPr lang="en-US" sz="2800" b="1" dirty="0"/>
              <a:t> </a:t>
            </a:r>
            <a:r>
              <a:rPr lang="en-US" sz="2800" b="1" dirty="0" err="1"/>
              <a:t>en</a:t>
            </a:r>
            <a:r>
              <a:rPr lang="en-US" sz="2800" b="1" dirty="0"/>
              <a:t> </a:t>
            </a:r>
            <a:r>
              <a:rPr lang="en-US" sz="2800" b="1" dirty="0" err="1"/>
              <a:t>evidències</a:t>
            </a: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/>
              <a:t>Noves</a:t>
            </a:r>
            <a:r>
              <a:rPr lang="en-US" sz="2800" b="1" dirty="0"/>
              <a:t> </a:t>
            </a:r>
            <a:r>
              <a:rPr lang="en-US" sz="2800" b="1" dirty="0" err="1"/>
              <a:t>evidències</a:t>
            </a:r>
            <a:r>
              <a:rPr lang="en-US" sz="2800" b="1" dirty="0"/>
              <a:t> fan </a:t>
            </a:r>
            <a:r>
              <a:rPr lang="en-US" sz="2800" b="1" dirty="0" err="1"/>
              <a:t>canviar</a:t>
            </a:r>
            <a:r>
              <a:rPr lang="en-US" sz="2800" b="1" dirty="0"/>
              <a:t> el </a:t>
            </a:r>
            <a:r>
              <a:rPr lang="en-US" sz="2800" b="1" dirty="0" err="1"/>
              <a:t>coneixement</a:t>
            </a:r>
            <a:endParaRPr lang="en-US" sz="28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2889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9552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>
                <a:solidFill>
                  <a:srgbClr val="FF0000"/>
                </a:solidFill>
              </a:rPr>
              <a:t>Com treballa la ciència</a:t>
            </a:r>
          </a:p>
          <a:p>
            <a:endParaRPr lang="ca-ES" dirty="0" smtClean="0"/>
          </a:p>
          <a:p>
            <a:endParaRPr lang="ca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Els científics observen, exploren, descobreixen i es comuniquen amb altres científics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Observen gràcies als sentits i a </a:t>
            </a:r>
            <a:r>
              <a:rPr lang="ca-ES" sz="2800" b="1" dirty="0"/>
              <a:t> diferents eines.</a:t>
            </a: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No tots els científics estan d’acord.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Es cerca patrons generals en el que s’observa.</a:t>
            </a:r>
          </a:p>
          <a:p>
            <a:r>
              <a:rPr lang="en-US" sz="2800" b="1" dirty="0" smtClean="0"/>
              <a:t> </a:t>
            </a:r>
            <a:endParaRPr lang="en-US" sz="2800" b="1" dirty="0"/>
          </a:p>
          <a:p>
            <a:r>
              <a:rPr lang="en-US" b="1" dirty="0" smtClean="0"/>
              <a:t> </a:t>
            </a:r>
            <a:endParaRPr lang="en-US" dirty="0"/>
          </a:p>
          <a:p>
            <a:r>
              <a:rPr lang="en-US" b="1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46019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692696"/>
            <a:ext cx="756084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 err="1" smtClean="0">
                <a:solidFill>
                  <a:srgbClr val="FF0000"/>
                </a:solidFill>
              </a:rPr>
              <a:t>Beneficis</a:t>
            </a:r>
            <a:r>
              <a:rPr lang="es-ES" sz="3600" b="1" dirty="0" smtClean="0">
                <a:solidFill>
                  <a:srgbClr val="FF0000"/>
                </a:solidFill>
              </a:rPr>
              <a:t> que genera la </a:t>
            </a:r>
            <a:r>
              <a:rPr lang="es-ES" sz="3600" b="1" dirty="0" err="1" smtClean="0">
                <a:solidFill>
                  <a:srgbClr val="FF0000"/>
                </a:solidFill>
              </a:rPr>
              <a:t>ciència</a:t>
            </a:r>
            <a:endParaRPr lang="es-ES" sz="3600" b="1" dirty="0" smtClean="0">
              <a:solidFill>
                <a:srgbClr val="FF0000"/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err="1" smtClean="0"/>
              <a:t>Beneficis</a:t>
            </a:r>
            <a:r>
              <a:rPr lang="es-ES" sz="2800" b="1" dirty="0" smtClean="0"/>
              <a:t> per a la </a:t>
            </a:r>
            <a:r>
              <a:rPr lang="es-ES" sz="2800" b="1" dirty="0" err="1" smtClean="0"/>
              <a:t>societat</a:t>
            </a:r>
            <a:r>
              <a:rPr lang="es-ES" sz="2800" b="1" dirty="0" smtClean="0"/>
              <a:t>, a través de la </a:t>
            </a:r>
            <a:r>
              <a:rPr lang="es-ES" sz="2800" b="1" dirty="0" err="1" smtClean="0"/>
              <a:t>tecnologia</a:t>
            </a:r>
            <a:r>
              <a:rPr lang="es-ES" sz="2800" b="1" dirty="0" smtClean="0"/>
              <a:t>. </a:t>
            </a:r>
            <a:r>
              <a:rPr lang="es-ES" sz="2800" b="1" smtClean="0"/>
              <a:t>C-T-S.</a:t>
            </a:r>
            <a:endParaRPr lang="es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E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ES" sz="2800" b="1" dirty="0" err="1" smtClean="0"/>
              <a:t>Beneficis</a:t>
            </a:r>
            <a:r>
              <a:rPr lang="es-ES" sz="2800" b="1" dirty="0" smtClean="0"/>
              <a:t> per la </a:t>
            </a:r>
            <a:r>
              <a:rPr lang="es-ES" sz="2800" b="1" dirty="0" err="1" smtClean="0"/>
              <a:t>pròpia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ciència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perquè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ajudi</a:t>
            </a:r>
            <a:r>
              <a:rPr lang="es-ES" sz="2800" b="1" dirty="0" smtClean="0"/>
              <a:t> a </a:t>
            </a:r>
            <a:r>
              <a:rPr lang="es-ES" sz="2800" b="1" dirty="0" err="1" smtClean="0"/>
              <a:t>resoldre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nous</a:t>
            </a:r>
            <a:r>
              <a:rPr lang="es-ES" sz="2800" b="1" dirty="0" smtClean="0"/>
              <a:t> </a:t>
            </a:r>
            <a:r>
              <a:rPr lang="es-ES" sz="2800" b="1" dirty="0" err="1" smtClean="0"/>
              <a:t>problemes</a:t>
            </a:r>
            <a:r>
              <a:rPr lang="es-ES" sz="2800" b="1" dirty="0" smtClean="0"/>
              <a:t>.</a:t>
            </a:r>
            <a:endParaRPr lang="es-ES" sz="2800" b="1" dirty="0"/>
          </a:p>
        </p:txBody>
      </p:sp>
    </p:spTree>
    <p:extLst>
      <p:ext uri="{BB962C8B-B14F-4D97-AF65-F5344CB8AC3E}">
        <p14:creationId xmlns:p14="http://schemas.microsoft.com/office/powerpoint/2010/main" val="3566582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27584" y="548680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a-ES" sz="3600" b="1" dirty="0" smtClean="0"/>
              <a:t> </a:t>
            </a:r>
            <a:r>
              <a:rPr lang="ca-ES" sz="3200" b="1" dirty="0" smtClean="0">
                <a:solidFill>
                  <a:srgbClr val="FF0000"/>
                </a:solidFill>
              </a:rPr>
              <a:t>Evitar errors com:</a:t>
            </a:r>
          </a:p>
          <a:p>
            <a:pPr algn="ctr"/>
            <a:endParaRPr lang="ca-ES" sz="3200" b="1" dirty="0" smtClean="0">
              <a:solidFill>
                <a:srgbClr val="FF0000"/>
              </a:solidFill>
            </a:endParaRPr>
          </a:p>
          <a:p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Per a fer ciència just existeix el mètode científic.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La ciència està formada per una col·lecció de fets.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Els científics just usen la inducció i la deducció.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 smtClean="0"/>
              <a:t>Just amb experimentació  és pot fer ciència.</a:t>
            </a:r>
          </a:p>
          <a:p>
            <a:r>
              <a:rPr lang="ca-ES" dirty="0" smtClean="0"/>
              <a:t/>
            </a:r>
            <a:br>
              <a:rPr lang="ca-ES" dirty="0" smtClean="0"/>
            </a:br>
            <a:r>
              <a:rPr lang="ca-ES" dirty="0" smtClean="0"/>
              <a:t> </a:t>
            </a: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663327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404664"/>
            <a:ext cx="777686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/>
              <a:t>Les ciències dures són més rigoroses que les blanes</a:t>
            </a:r>
            <a:r>
              <a:rPr lang="ca-ES" sz="2800" b="1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/>
              <a:t>Els coneixements aportats científicament  són absoluts, no canvien</a:t>
            </a:r>
            <a:r>
              <a:rPr lang="ca-ES" sz="2800" b="1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/>
              <a:t>Si els coneixements poden canviar no podem confiar en ells</a:t>
            </a:r>
            <a:r>
              <a:rPr lang="ca-ES" sz="2800" b="1" dirty="0" smtClean="0"/>
              <a:t>.</a:t>
            </a:r>
          </a:p>
          <a:p>
            <a:endParaRPr lang="ca-ES" sz="2800" b="1" dirty="0"/>
          </a:p>
          <a:p>
            <a:r>
              <a:rPr lang="ca-ES" sz="2800" b="1" dirty="0" smtClean="0"/>
              <a:t> </a:t>
            </a:r>
            <a:endParaRPr lang="ca-ES" sz="2800" b="1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95193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764704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/>
              <a:t>Gràcies a la ciència ja ho sabem tot del món natural.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a-ES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a-ES" sz="2800" b="1" dirty="0"/>
              <a:t>Els científics són completament objectius</a:t>
            </a:r>
          </a:p>
        </p:txBody>
      </p:sp>
    </p:spTree>
    <p:extLst>
      <p:ext uri="{BB962C8B-B14F-4D97-AF65-F5344CB8AC3E}">
        <p14:creationId xmlns:p14="http://schemas.microsoft.com/office/powerpoint/2010/main" val="17851452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241</Words>
  <Application>Microsoft Office PowerPoint</Application>
  <PresentationFormat>Presentación en pantalla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</dc:creator>
  <cp:lastModifiedBy>Windows</cp:lastModifiedBy>
  <cp:revision>12</cp:revision>
  <dcterms:created xsi:type="dcterms:W3CDTF">2014-10-26T18:53:48Z</dcterms:created>
  <dcterms:modified xsi:type="dcterms:W3CDTF">2014-11-04T11:57:57Z</dcterms:modified>
</cp:coreProperties>
</file>