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 varScale="1">
        <p:scale>
          <a:sx n="58" d="100"/>
          <a:sy n="58" d="100"/>
        </p:scale>
        <p:origin x="2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91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24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81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19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67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65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61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29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26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0123-0ABE-4DD5-9324-31FACEBFBE3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41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undsci.berkeley.edu/teaching/35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ndsci.berkeley.edu/search/lessonsummary.php?&amp;thisaudience=3-5&amp;resource_id=190" TargetMode="External"/><Relationship Id="rId2" Type="http://schemas.openxmlformats.org/officeDocument/2006/relationships/hyperlink" Target="http://undsci.berkeley.edu/search/lessonsummary.php?&amp;thisaudience=3-5&amp;resource_id=18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58009" y="620688"/>
            <a:ext cx="648072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/>
              <a:t>LA CIÈNCIA A L’ESCOLA</a:t>
            </a:r>
          </a:p>
          <a:p>
            <a:pPr algn="ctr"/>
            <a:r>
              <a:rPr lang="es-ES" sz="2400" b="1" dirty="0" smtClean="0"/>
              <a:t>Recursos per a </a:t>
            </a:r>
            <a:r>
              <a:rPr lang="es-ES" sz="2400" b="1" dirty="0" err="1" smtClean="0"/>
              <a:t>l’escola</a:t>
            </a:r>
            <a:endParaRPr lang="es-ES" sz="2400" b="1" dirty="0" smtClean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err="1" smtClean="0"/>
              <a:t>Understanding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Science</a:t>
            </a:r>
            <a:r>
              <a:rPr lang="es-ES" sz="2400" b="1" dirty="0" smtClean="0"/>
              <a:t>, conceptual </a:t>
            </a:r>
            <a:r>
              <a:rPr lang="es-ES" sz="2400" b="1" dirty="0" err="1" smtClean="0"/>
              <a:t>framework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Universitat de Berkeley, California, USA</a:t>
            </a:r>
            <a:endParaRPr lang="es-ES" sz="2400" b="1" dirty="0"/>
          </a:p>
        </p:txBody>
      </p:sp>
      <p:sp>
        <p:nvSpPr>
          <p:cNvPr id="4" name="3 Rectángulo"/>
          <p:cNvSpPr/>
          <p:nvPr/>
        </p:nvSpPr>
        <p:spPr>
          <a:xfrm>
            <a:off x="1458009" y="4230380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 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3553271"/>
            <a:ext cx="792087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APLICACIÓ A PRIMÀRIA</a:t>
            </a:r>
          </a:p>
          <a:p>
            <a:pPr algn="ctr"/>
            <a:r>
              <a:rPr lang="es-ES" sz="2800" b="1" dirty="0">
                <a:hlinkClick r:id="rId2"/>
              </a:rPr>
              <a:t>http://</a:t>
            </a:r>
            <a:r>
              <a:rPr lang="es-ES" sz="2800" b="1" dirty="0" smtClean="0">
                <a:hlinkClick r:id="rId2"/>
              </a:rPr>
              <a:t>undsci.berkeley.edu/teaching/35.php</a:t>
            </a:r>
            <a:endParaRPr lang="es-ES" sz="2800" b="1" dirty="0" smtClean="0"/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/>
              <a:t>http://undsci.berkeley.edu/teaching/allgoals.php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26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42594"/>
            <a:ext cx="8782404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45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404664"/>
            <a:ext cx="74168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Què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és</a:t>
            </a:r>
            <a:r>
              <a:rPr lang="en-US" sz="2800" b="1" dirty="0" smtClean="0">
                <a:solidFill>
                  <a:srgbClr val="FF0000"/>
                </a:solidFill>
              </a:rPr>
              <a:t> la </a:t>
            </a:r>
            <a:r>
              <a:rPr lang="en-US" sz="2800" b="1" dirty="0" err="1" smtClean="0">
                <a:solidFill>
                  <a:srgbClr val="FF0000"/>
                </a:solidFill>
              </a:rPr>
              <a:t>ciència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sz="2400" b="1" dirty="0" smtClean="0"/>
              <a:t>La </a:t>
            </a:r>
            <a:r>
              <a:rPr lang="en-US" sz="2400" b="1" dirty="0" err="1" smtClean="0"/>
              <a:t>ciència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és</a:t>
            </a:r>
            <a:r>
              <a:rPr lang="en-US" sz="2400" b="1" dirty="0" smtClean="0"/>
              <a:t> un </a:t>
            </a:r>
            <a:r>
              <a:rPr lang="en-US" sz="2400" b="1" dirty="0" err="1" smtClean="0"/>
              <a:t>conjunt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coneixements</a:t>
            </a:r>
            <a:r>
              <a:rPr lang="en-US" sz="2400" b="1" dirty="0" smtClean="0"/>
              <a:t> I el </a:t>
            </a:r>
            <a:r>
              <a:rPr lang="en-US" sz="2400" b="1" dirty="0" err="1" smtClean="0"/>
              <a:t>procés</a:t>
            </a:r>
            <a:r>
              <a:rPr lang="en-US" sz="2400" b="1" dirty="0" smtClean="0"/>
              <a:t> per </a:t>
            </a:r>
            <a:r>
              <a:rPr lang="en-US" sz="2400" b="1" dirty="0" err="1" smtClean="0"/>
              <a:t>obtenir</a:t>
            </a:r>
            <a:r>
              <a:rPr lang="en-US" sz="2400" b="1" dirty="0" smtClean="0"/>
              <a:t>-lo.</a:t>
            </a:r>
          </a:p>
          <a:p>
            <a:endParaRPr lang="en-US" sz="2400" b="1" dirty="0"/>
          </a:p>
          <a:p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treballen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partir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preguntes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fan I fan</a:t>
            </a:r>
          </a:p>
          <a:p>
            <a:endParaRPr lang="en-US" sz="2400" b="1" dirty="0"/>
          </a:p>
          <a:p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basen</a:t>
            </a:r>
            <a:r>
              <a:rPr lang="en-US" sz="2400" b="1" dirty="0" smtClean="0"/>
              <a:t> les </a:t>
            </a:r>
            <a:r>
              <a:rPr lang="en-US" sz="2400" b="1" dirty="0" err="1" smtClean="0"/>
              <a:t>seves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idees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sobre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evidències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Les </a:t>
            </a:r>
            <a:r>
              <a:rPr lang="en-US" sz="2400" b="1" dirty="0" err="1" smtClean="0"/>
              <a:t>idees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canviar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partir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noves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evidències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Les </a:t>
            </a:r>
            <a:r>
              <a:rPr lang="en-US" sz="2400" b="1" dirty="0" err="1" smtClean="0"/>
              <a:t>preguntes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conduir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altres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preguntes</a:t>
            </a:r>
            <a:endParaRPr lang="en-US" sz="2400" b="1" dirty="0" smtClean="0"/>
          </a:p>
          <a:p>
            <a:endParaRPr lang="es-ES" sz="2000" b="1" dirty="0"/>
          </a:p>
        </p:txBody>
      </p:sp>
      <p:sp>
        <p:nvSpPr>
          <p:cNvPr id="3" name="2 Rectángulo"/>
          <p:cNvSpPr/>
          <p:nvPr/>
        </p:nvSpPr>
        <p:spPr>
          <a:xfrm>
            <a:off x="2118454" y="191509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123728" y="28529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123728" y="38162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1979712" y="473670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670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692696"/>
            <a:ext cx="7272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FF0000"/>
                </a:solidFill>
              </a:rPr>
              <a:t>Com</a:t>
            </a:r>
            <a:r>
              <a:rPr lang="es-ES" sz="2400" b="1" dirty="0" smtClean="0">
                <a:solidFill>
                  <a:srgbClr val="FF0000"/>
                </a:solidFill>
              </a:rPr>
              <a:t> es treballa en </a:t>
            </a:r>
            <a:r>
              <a:rPr lang="es-ES" sz="2400" b="1" dirty="0" err="1" smtClean="0">
                <a:solidFill>
                  <a:srgbClr val="FF0000"/>
                </a:solidFill>
              </a:rPr>
              <a:t>ciència</a:t>
            </a:r>
            <a:endParaRPr lang="en-US" sz="2000" dirty="0"/>
          </a:p>
          <a:p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científics</a:t>
            </a:r>
            <a:r>
              <a:rPr lang="es-ES" sz="2400" b="1" dirty="0" smtClean="0"/>
              <a:t> observen, exploren, </a:t>
            </a:r>
            <a:r>
              <a:rPr lang="es-ES" sz="2400" b="1" dirty="0" err="1" smtClean="0"/>
              <a:t>descobreixen</a:t>
            </a:r>
            <a:r>
              <a:rPr lang="es-ES" sz="2400" b="1" dirty="0" smtClean="0"/>
              <a:t> i es comuniquen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altres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científics</a:t>
            </a:r>
            <a:endParaRPr lang="es-ES" sz="2400" b="1" dirty="0" smtClean="0"/>
          </a:p>
          <a:p>
            <a:endParaRPr lang="es-ES" sz="2400" b="1" dirty="0"/>
          </a:p>
          <a:p>
            <a:r>
              <a:rPr lang="en-US" sz="2400" b="1" dirty="0" smtClean="0"/>
              <a:t> </a:t>
            </a:r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comuniquen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descobriments</a:t>
            </a:r>
            <a:r>
              <a:rPr lang="en-US" sz="2400" b="1" dirty="0" smtClean="0"/>
              <a:t> a la </a:t>
            </a:r>
            <a:r>
              <a:rPr lang="en-US" sz="2400" b="1" dirty="0" err="1" smtClean="0"/>
              <a:t>societat</a:t>
            </a:r>
            <a:r>
              <a:rPr lang="en-US" sz="2400" b="1" dirty="0" smtClean="0"/>
              <a:t>.</a:t>
            </a:r>
          </a:p>
          <a:p>
            <a:endParaRPr lang="en-US" sz="2400" b="1" dirty="0"/>
          </a:p>
          <a:p>
            <a:r>
              <a:rPr lang="en-US" sz="2400" b="1" dirty="0" smtClean="0"/>
              <a:t> Fan </a:t>
            </a:r>
            <a:r>
              <a:rPr lang="en-US" sz="2400" b="1" dirty="0" err="1" smtClean="0"/>
              <a:t>observacions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propis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sentits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amb</a:t>
            </a:r>
            <a:r>
              <a:rPr lang="en-US" sz="2400" b="1" dirty="0" smtClean="0"/>
              <a:t> l´’</a:t>
            </a:r>
            <a:r>
              <a:rPr lang="en-US" sz="2400" b="1" dirty="0" err="1" smtClean="0"/>
              <a:t>ús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diversos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aparells</a:t>
            </a:r>
            <a:r>
              <a:rPr lang="en-US" sz="2400" b="1" dirty="0" smtClean="0"/>
              <a:t>. </a:t>
            </a:r>
          </a:p>
          <a:p>
            <a:endParaRPr lang="en-US" dirty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Aspectes</a:t>
            </a:r>
            <a:r>
              <a:rPr lang="en-US" sz="2400" b="1" dirty="0" smtClean="0">
                <a:solidFill>
                  <a:srgbClr val="FF0000"/>
                </a:solidFill>
              </a:rPr>
              <a:t> socials</a:t>
            </a:r>
            <a:endParaRPr lang="en-US" dirty="0"/>
          </a:p>
          <a:p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no </a:t>
            </a:r>
            <a:r>
              <a:rPr lang="en-US" sz="2400" b="1" dirty="0" err="1" smtClean="0"/>
              <a:t>treballen</a:t>
            </a:r>
            <a:r>
              <a:rPr lang="en-US" sz="2400" b="1" dirty="0" smtClean="0"/>
              <a:t> sols </a:t>
            </a:r>
            <a:r>
              <a:rPr lang="en-US" sz="2400" b="1" dirty="0" err="1" smtClean="0"/>
              <a:t>sinó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comuniquen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altres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qualsevol</a:t>
            </a:r>
            <a:r>
              <a:rPr lang="en-US" sz="2400" b="1" dirty="0" smtClean="0"/>
              <a:t> part del </a:t>
            </a:r>
            <a:r>
              <a:rPr lang="en-US" sz="2400" b="1" dirty="0" err="1" smtClean="0"/>
              <a:t>món</a:t>
            </a:r>
            <a:r>
              <a:rPr lang="en-US" sz="2400" b="1" dirty="0" smtClean="0"/>
              <a:t>.</a:t>
            </a:r>
          </a:p>
          <a:p>
            <a:endParaRPr lang="en-US" dirty="0"/>
          </a:p>
          <a:p>
            <a:r>
              <a:rPr lang="es-ES" dirty="0" smtClean="0"/>
              <a:t> </a:t>
            </a:r>
          </a:p>
          <a:p>
            <a:endParaRPr lang="es-ES" dirty="0"/>
          </a:p>
          <a:p>
            <a:r>
              <a:rPr lang="en-U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776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39552" y="980727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FF0000"/>
                </a:solidFill>
              </a:rPr>
              <a:t>Beneficis</a:t>
            </a:r>
            <a:r>
              <a:rPr lang="es-ES" sz="2400" b="1" dirty="0" smtClean="0">
                <a:solidFill>
                  <a:srgbClr val="FF0000"/>
                </a:solidFill>
              </a:rPr>
              <a:t> de la </a:t>
            </a:r>
            <a:r>
              <a:rPr lang="es-ES" sz="2400" b="1" dirty="0" err="1" smtClean="0">
                <a:solidFill>
                  <a:srgbClr val="FF0000"/>
                </a:solidFill>
              </a:rPr>
              <a:t>ciència</a:t>
            </a:r>
            <a:endParaRPr lang="es-ES" dirty="0"/>
          </a:p>
          <a:p>
            <a:r>
              <a:rPr lang="es-ES" sz="2400" b="1" dirty="0" smtClean="0"/>
              <a:t>La </a:t>
            </a:r>
            <a:r>
              <a:rPr lang="es-ES" sz="2400" b="1" dirty="0" err="1" smtClean="0"/>
              <a:t>ciència</a:t>
            </a:r>
            <a:r>
              <a:rPr lang="es-ES" sz="2400" b="1" dirty="0" smtClean="0"/>
              <a:t> genera </a:t>
            </a:r>
            <a:r>
              <a:rPr lang="es-ES" sz="2400" b="1" dirty="0" err="1" smtClean="0"/>
              <a:t>beneficis</a:t>
            </a:r>
            <a:r>
              <a:rPr lang="es-ES" sz="2400" b="1" dirty="0" smtClean="0"/>
              <a:t> per a la </a:t>
            </a:r>
            <a:r>
              <a:rPr lang="es-ES" sz="2400" b="1" dirty="0" err="1" smtClean="0"/>
              <a:t>societat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millorant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qualitat</a:t>
            </a:r>
            <a:r>
              <a:rPr lang="es-ES" sz="2400" b="1" dirty="0" smtClean="0"/>
              <a:t> de vida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80312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548680"/>
            <a:ext cx="73448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FF0000"/>
                </a:solidFill>
              </a:rPr>
              <a:t>Exemples</a:t>
            </a:r>
            <a:r>
              <a:rPr lang="es-ES" sz="2400" b="1" dirty="0" smtClean="0">
                <a:solidFill>
                  <a:srgbClr val="FF0000"/>
                </a:solidFill>
              </a:rPr>
              <a:t> per aplicar </a:t>
            </a:r>
            <a:r>
              <a:rPr lang="es-ES" sz="2400" b="1" dirty="0" err="1" smtClean="0">
                <a:solidFill>
                  <a:srgbClr val="FF0000"/>
                </a:solidFill>
              </a:rPr>
              <a:t>l’estudi</a:t>
            </a:r>
            <a:r>
              <a:rPr lang="es-ES" sz="2400" b="1" dirty="0" smtClean="0">
                <a:solidFill>
                  <a:srgbClr val="FF0000"/>
                </a:solidFill>
              </a:rPr>
              <a:t> de la </a:t>
            </a:r>
            <a:r>
              <a:rPr lang="es-ES" sz="2400" b="1" dirty="0" err="1" smtClean="0">
                <a:solidFill>
                  <a:srgbClr val="FF0000"/>
                </a:solidFill>
              </a:rPr>
              <a:t>ciència</a:t>
            </a:r>
            <a:r>
              <a:rPr lang="es-ES" sz="2400" b="1" dirty="0" smtClean="0">
                <a:solidFill>
                  <a:srgbClr val="FF0000"/>
                </a:solidFill>
              </a:rPr>
              <a:t> a </a:t>
            </a:r>
            <a:r>
              <a:rPr lang="es-ES" sz="2400" b="1" dirty="0" err="1" smtClean="0">
                <a:solidFill>
                  <a:srgbClr val="FF0000"/>
                </a:solidFill>
              </a:rPr>
              <a:t>primària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endParaRPr lang="es-ES" dirty="0"/>
          </a:p>
          <a:p>
            <a:r>
              <a:rPr lang="es-ES" sz="2400" b="1" i="1" dirty="0" err="1" smtClean="0"/>
              <a:t>Mystery</a:t>
            </a:r>
            <a:r>
              <a:rPr lang="es-ES" sz="2400" b="1" i="1" dirty="0" smtClean="0"/>
              <a:t> boxes </a:t>
            </a:r>
          </a:p>
          <a:p>
            <a:r>
              <a:rPr lang="es-ES" sz="2400" dirty="0">
                <a:hlinkClick r:id="rId2"/>
              </a:rPr>
              <a:t>http://undsci.berkeley.edu/search/lessonsummary.php?&amp;</a:t>
            </a:r>
            <a:r>
              <a:rPr lang="es-ES" sz="2400" dirty="0" smtClean="0">
                <a:hlinkClick r:id="rId2"/>
              </a:rPr>
              <a:t>thisaudience=3-5&amp;resource_id=188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b="1" i="1" dirty="0" err="1" smtClean="0"/>
              <a:t>Tennis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shoe</a:t>
            </a:r>
            <a:r>
              <a:rPr lang="es-ES" sz="2400" b="1" i="1" dirty="0" smtClean="0"/>
              <a:t> detectives</a:t>
            </a:r>
          </a:p>
          <a:p>
            <a:r>
              <a:rPr lang="es-ES" sz="2400" dirty="0">
                <a:hlinkClick r:id="rId2"/>
              </a:rPr>
              <a:t>http://undsci.berkeley.edu/search/lessonsummary.php?&amp;</a:t>
            </a:r>
            <a:r>
              <a:rPr lang="es-ES" sz="2400" dirty="0" smtClean="0">
                <a:hlinkClick r:id="rId2"/>
              </a:rPr>
              <a:t>thisaudience=3-5&amp;resource_id=188</a:t>
            </a:r>
            <a:r>
              <a:rPr lang="es-ES" sz="2400" dirty="0" smtClean="0"/>
              <a:t> </a:t>
            </a:r>
          </a:p>
          <a:p>
            <a:endParaRPr lang="es-ES" sz="2400" dirty="0"/>
          </a:p>
          <a:p>
            <a:r>
              <a:rPr lang="es-ES" sz="2400" b="1" i="1" dirty="0" err="1" smtClean="0"/>
              <a:t>Xenosmilu</a:t>
            </a:r>
            <a:r>
              <a:rPr lang="es-ES" sz="2400" i="1" dirty="0" err="1" smtClean="0"/>
              <a:t>s</a:t>
            </a:r>
            <a:endParaRPr lang="es-ES" sz="2400" i="1" dirty="0" smtClean="0"/>
          </a:p>
          <a:p>
            <a:r>
              <a:rPr lang="es-ES" sz="2400" dirty="0">
                <a:hlinkClick r:id="rId3"/>
              </a:rPr>
              <a:t>http://undsci.berkeley.edu/search/lessonsummary.php?&amp;</a:t>
            </a:r>
            <a:r>
              <a:rPr lang="es-ES" sz="2400" dirty="0" smtClean="0">
                <a:hlinkClick r:id="rId3"/>
              </a:rPr>
              <a:t>thisaudience=3-5&amp;resource_id=190</a:t>
            </a:r>
            <a:r>
              <a:rPr lang="es-ES" sz="2400" dirty="0" smtClean="0"/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96672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199</Words>
  <Application>Microsoft Office PowerPoint</Application>
  <PresentationFormat>Presentación en pantalla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uib</cp:lastModifiedBy>
  <cp:revision>11</cp:revision>
  <dcterms:created xsi:type="dcterms:W3CDTF">2014-10-26T18:53:48Z</dcterms:created>
  <dcterms:modified xsi:type="dcterms:W3CDTF">2016-10-12T16:57:30Z</dcterms:modified>
</cp:coreProperties>
</file>