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FFA6-119B-44C1-9509-78E062337CF3}" type="datetimeFigureOut">
              <a:rPr lang="es-ES" smtClean="0"/>
              <a:pPr/>
              <a:t>05/11/2017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4BF1-AFF1-4F47-AB46-89A2DF8B30C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home.tiscalinet.ch/biografien/images/hooke_micrograph_kork_k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UD. III. BIOLOGIA CEL·LULAR</a:t>
            </a:r>
            <a:r>
              <a:rPr lang="es-ES" dirty="0" smtClean="0"/>
              <a:t>. </a:t>
            </a:r>
            <a:r>
              <a:rPr lang="es-ES" dirty="0"/>
              <a:t>1. </a:t>
            </a:r>
            <a:r>
              <a:rPr lang="es-ES" dirty="0" err="1"/>
              <a:t>Aspectes</a:t>
            </a:r>
            <a:r>
              <a:rPr lang="es-ES" dirty="0"/>
              <a:t> </a:t>
            </a:r>
            <a:r>
              <a:rPr lang="es-ES" dirty="0" err="1"/>
              <a:t>generals</a:t>
            </a:r>
            <a:endParaRPr lang="es-ES" dirty="0"/>
          </a:p>
          <a:p>
            <a:pPr>
              <a:spcBef>
                <a:spcPct val="50000"/>
              </a:spcBef>
            </a:pPr>
            <a:r>
              <a:rPr lang="es-ES" i="1" dirty="0" err="1" smtClean="0"/>
              <a:t>Teoria</a:t>
            </a:r>
            <a:r>
              <a:rPr lang="es-ES" i="1" dirty="0" smtClean="0"/>
              <a:t> </a:t>
            </a:r>
            <a:r>
              <a:rPr lang="es-ES" i="1" dirty="0" err="1"/>
              <a:t>cel·lular</a:t>
            </a:r>
            <a:endParaRPr lang="es-ES" i="1" dirty="0"/>
          </a:p>
        </p:txBody>
      </p:sp>
      <p:pic>
        <p:nvPicPr>
          <p:cNvPr id="20483" name="Picture 3" descr="http://home.tiscalinet.ch/biografien/images/hooke_micrograph_kork_kl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288" y="981075"/>
            <a:ext cx="3943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981075"/>
            <a:ext cx="21177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5734050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 l="37884" t="23437" r="37958" b="45313"/>
          <a:stretch>
            <a:fillRect/>
          </a:stretch>
        </p:blipFill>
        <p:spPr bwMode="auto">
          <a:xfrm>
            <a:off x="4723807" y="3643314"/>
            <a:ext cx="4420193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219700" y="3571876"/>
            <a:ext cx="24574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/>
              <a:t>Robert </a:t>
            </a:r>
            <a:r>
              <a:rPr lang="es-ES" dirty="0" err="1"/>
              <a:t>Hooke</a:t>
            </a:r>
            <a:r>
              <a:rPr lang="es-ES" dirty="0"/>
              <a:t>, 1665.</a:t>
            </a:r>
          </a:p>
          <a:p>
            <a:r>
              <a:rPr lang="es-ES" dirty="0" err="1"/>
              <a:t>Dóna</a:t>
            </a:r>
            <a:r>
              <a:rPr lang="es-ES" dirty="0"/>
              <a:t> </a:t>
            </a:r>
            <a:r>
              <a:rPr lang="es-ES" dirty="0" err="1"/>
              <a:t>nom</a:t>
            </a:r>
            <a:r>
              <a:rPr lang="es-ES" dirty="0"/>
              <a:t> a la </a:t>
            </a:r>
            <a:r>
              <a:rPr lang="es-ES" dirty="0" err="1"/>
              <a:t>cèl·lula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32138" y="4724400"/>
            <a:ext cx="32400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/>
              <a:t>1834</a:t>
            </a:r>
          </a:p>
          <a:p>
            <a:r>
              <a:rPr lang="es-ES" sz="2000" b="1"/>
              <a:t>Matthias J. Schleiden,</a:t>
            </a:r>
          </a:p>
          <a:p>
            <a:endParaRPr lang="es-ES" sz="2000" b="1"/>
          </a:p>
          <a:p>
            <a:r>
              <a:rPr lang="es-ES" sz="2000" b="1"/>
              <a:t>Tots el vegetals són formats per cèl·lules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s-ES" sz="2000" b="1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700213"/>
            <a:ext cx="25304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981075"/>
            <a:ext cx="4752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UD. III. BIOLOGIA CEL·LULAR</a:t>
            </a:r>
            <a:r>
              <a:rPr lang="es-ES" dirty="0" smtClean="0"/>
              <a:t>. </a:t>
            </a:r>
            <a:r>
              <a:rPr lang="es-ES" dirty="0"/>
              <a:t>1. </a:t>
            </a:r>
            <a:r>
              <a:rPr lang="es-ES" dirty="0" err="1"/>
              <a:t>Aspectes</a:t>
            </a:r>
            <a:r>
              <a:rPr lang="es-ES" dirty="0"/>
              <a:t> </a:t>
            </a:r>
            <a:r>
              <a:rPr lang="es-ES" dirty="0" err="1"/>
              <a:t>generals</a:t>
            </a:r>
            <a:endParaRPr lang="es-ES" dirty="0"/>
          </a:p>
          <a:p>
            <a:pPr>
              <a:spcBef>
                <a:spcPct val="50000"/>
              </a:spcBef>
            </a:pPr>
            <a:r>
              <a:rPr lang="es-ES" i="1" dirty="0" err="1" smtClean="0"/>
              <a:t>Teoria</a:t>
            </a:r>
            <a:r>
              <a:rPr lang="es-ES" i="1" dirty="0" smtClean="0"/>
              <a:t> </a:t>
            </a:r>
            <a:r>
              <a:rPr lang="es-ES" i="1" dirty="0" err="1"/>
              <a:t>cel·lular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4213" y="2492375"/>
            <a:ext cx="34559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1835</a:t>
            </a:r>
          </a:p>
          <a:p>
            <a:r>
              <a:rPr lang="es-ES" sz="2400" b="1"/>
              <a:t>Theodor Schwann</a:t>
            </a:r>
          </a:p>
          <a:p>
            <a:endParaRPr lang="es-ES" sz="2400" b="1"/>
          </a:p>
          <a:p>
            <a:r>
              <a:rPr lang="es-ES" sz="2400" b="1"/>
              <a:t>Tots el animals són formats per cèl·lules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196975"/>
            <a:ext cx="19145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076700"/>
            <a:ext cx="3000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UD. III. BIOLOGIA CEL·LULAR</a:t>
            </a:r>
            <a:r>
              <a:rPr lang="es-ES" dirty="0" smtClean="0"/>
              <a:t>. </a:t>
            </a:r>
            <a:r>
              <a:rPr lang="es-ES" dirty="0"/>
              <a:t>1. </a:t>
            </a:r>
            <a:r>
              <a:rPr lang="es-ES" dirty="0" err="1"/>
              <a:t>Aspectes</a:t>
            </a:r>
            <a:r>
              <a:rPr lang="es-ES" dirty="0"/>
              <a:t> </a:t>
            </a:r>
            <a:r>
              <a:rPr lang="es-ES" dirty="0" err="1"/>
              <a:t>generals</a:t>
            </a:r>
            <a:endParaRPr lang="es-ES" dirty="0"/>
          </a:p>
          <a:p>
            <a:pPr>
              <a:spcBef>
                <a:spcPct val="50000"/>
              </a:spcBef>
            </a:pPr>
            <a:r>
              <a:rPr lang="es-ES" i="1" dirty="0" err="1" smtClean="0"/>
              <a:t>Teoria</a:t>
            </a:r>
            <a:r>
              <a:rPr lang="es-ES" i="1" dirty="0" smtClean="0"/>
              <a:t> </a:t>
            </a:r>
            <a:r>
              <a:rPr lang="es-ES" i="1" dirty="0" err="1"/>
              <a:t>cel·lular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268413"/>
            <a:ext cx="2466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4486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83883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 err="1"/>
              <a:t>Rudolf</a:t>
            </a:r>
            <a:r>
              <a:rPr lang="es-ES" sz="2400" b="1" dirty="0"/>
              <a:t> </a:t>
            </a:r>
            <a:r>
              <a:rPr lang="es-ES" sz="2400" b="1" dirty="0" err="1"/>
              <a:t>Virchow</a:t>
            </a:r>
            <a:r>
              <a:rPr lang="es-ES" sz="2400" b="1" dirty="0"/>
              <a:t>, (1828-1902)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s-ES" sz="2400" b="1" dirty="0"/>
              <a:t>Tota </a:t>
            </a:r>
            <a:r>
              <a:rPr lang="es-ES" sz="2400" b="1" dirty="0" err="1"/>
              <a:t>cèl·lula</a:t>
            </a:r>
            <a:r>
              <a:rPr lang="es-ES" sz="2400" b="1" dirty="0"/>
              <a:t> </a:t>
            </a:r>
            <a:r>
              <a:rPr lang="es-ES" sz="2400" b="1" dirty="0" err="1"/>
              <a:t>prové</a:t>
            </a:r>
            <a:r>
              <a:rPr lang="es-ES" sz="2400" b="1" dirty="0"/>
              <a:t> </a:t>
            </a:r>
            <a:r>
              <a:rPr lang="es-ES" sz="2400" b="1" dirty="0" err="1"/>
              <a:t>d’una</a:t>
            </a:r>
            <a:r>
              <a:rPr lang="es-ES" sz="2400" b="1" dirty="0"/>
              <a:t> </a:t>
            </a:r>
            <a:r>
              <a:rPr lang="es-ES" sz="2400" b="1" dirty="0" err="1"/>
              <a:t>altra</a:t>
            </a:r>
            <a:r>
              <a:rPr lang="es-ES" sz="2400" b="1" dirty="0"/>
              <a:t> </a:t>
            </a:r>
            <a:r>
              <a:rPr lang="es-ES" sz="2400" b="1" dirty="0" err="1" smtClean="0"/>
              <a:t>cèl·lula</a:t>
            </a:r>
            <a:r>
              <a:rPr lang="es-ES" sz="2400" b="1" dirty="0" smtClean="0"/>
              <a:t>    “</a:t>
            </a:r>
            <a:r>
              <a:rPr lang="es-ES" sz="2400" b="1" i="1" dirty="0" err="1" smtClean="0"/>
              <a:t>Omnis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cellula</a:t>
            </a:r>
            <a:r>
              <a:rPr lang="es-ES" sz="2400" b="1" i="1" dirty="0" smtClean="0"/>
              <a:t> es </a:t>
            </a:r>
            <a:r>
              <a:rPr lang="es-ES" sz="2400" b="1" i="1" dirty="0" err="1" smtClean="0"/>
              <a:t>cellula</a:t>
            </a:r>
            <a:r>
              <a:rPr lang="es-ES" sz="2400" b="1" i="1" dirty="0" smtClean="0"/>
              <a:t>”</a:t>
            </a:r>
            <a:r>
              <a:rPr lang="es-ES" sz="2400" b="1" dirty="0" smtClean="0"/>
              <a:t> Pasteur 1862:</a:t>
            </a:r>
            <a:r>
              <a:rPr lang="es-ES" sz="2400" b="1" i="1" dirty="0" smtClean="0"/>
              <a:t> </a:t>
            </a:r>
            <a:r>
              <a:rPr lang="es-ES" sz="2400" b="1" dirty="0" smtClean="0"/>
              <a:t>	</a:t>
            </a:r>
            <a:r>
              <a:rPr lang="es-ES" sz="2400" b="1" dirty="0" err="1" smtClean="0"/>
              <a:t>descartà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generació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espontània</a:t>
            </a:r>
            <a:r>
              <a:rPr lang="es-ES" sz="2400" b="1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 i="1" dirty="0" smtClean="0"/>
              <a:t>	</a:t>
            </a:r>
            <a:r>
              <a:rPr lang="es-ES" sz="2400" b="1" i="1" dirty="0" smtClean="0"/>
              <a:t>				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UD. III. BIOLOGIA CEL·LULAR</a:t>
            </a:r>
            <a:r>
              <a:rPr lang="es-ES" dirty="0" smtClean="0"/>
              <a:t>. </a:t>
            </a:r>
            <a:r>
              <a:rPr lang="es-ES" dirty="0"/>
              <a:t>1. </a:t>
            </a:r>
            <a:r>
              <a:rPr lang="es-ES" dirty="0" err="1"/>
              <a:t>Aspectes</a:t>
            </a:r>
            <a:r>
              <a:rPr lang="es-ES" dirty="0"/>
              <a:t> </a:t>
            </a:r>
            <a:r>
              <a:rPr lang="es-ES" dirty="0" err="1"/>
              <a:t>generals</a:t>
            </a:r>
            <a:endParaRPr lang="es-ES" dirty="0"/>
          </a:p>
          <a:p>
            <a:pPr>
              <a:spcBef>
                <a:spcPct val="50000"/>
              </a:spcBef>
            </a:pPr>
            <a:r>
              <a:rPr lang="es-ES" i="1" dirty="0" err="1" smtClean="0"/>
              <a:t>Teoria</a:t>
            </a:r>
            <a:r>
              <a:rPr lang="es-ES" i="1" dirty="0" smtClean="0"/>
              <a:t> </a:t>
            </a:r>
            <a:r>
              <a:rPr lang="es-ES" i="1" dirty="0" err="1"/>
              <a:t>cel·lular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err="1"/>
              <a:t>Principis</a:t>
            </a:r>
            <a:r>
              <a:rPr lang="es-ES" sz="2000" b="1" i="1" dirty="0"/>
              <a:t> de la </a:t>
            </a:r>
            <a:r>
              <a:rPr lang="es-ES" sz="2000" b="1" i="1" dirty="0" err="1"/>
              <a:t>teoria</a:t>
            </a:r>
            <a:r>
              <a:rPr lang="es-ES" sz="2000" b="1" i="1" dirty="0"/>
              <a:t> </a:t>
            </a:r>
            <a:r>
              <a:rPr lang="es-ES" sz="2000" b="1" i="1" dirty="0" err="1"/>
              <a:t>cel.lular</a:t>
            </a:r>
            <a:endParaRPr lang="es-ES" sz="2000" b="1" i="1" dirty="0"/>
          </a:p>
          <a:p>
            <a:pPr algn="ctr"/>
            <a:endParaRPr lang="es-ES" sz="2000" b="1" dirty="0"/>
          </a:p>
          <a:p>
            <a:pPr algn="ctr"/>
            <a:endParaRPr lang="es-ES" sz="2000" b="1" dirty="0"/>
          </a:p>
          <a:p>
            <a:pPr algn="ctr"/>
            <a:r>
              <a:rPr lang="fr-FR" sz="2000" b="1" dirty="0" err="1">
                <a:solidFill>
                  <a:srgbClr val="FF3300"/>
                </a:solidFill>
              </a:rPr>
              <a:t>Tots</a:t>
            </a:r>
            <a:r>
              <a:rPr lang="fr-FR" sz="2000" b="1" dirty="0">
                <a:solidFill>
                  <a:srgbClr val="FF3300"/>
                </a:solidFill>
              </a:rPr>
              <a:t> els organismes </a:t>
            </a:r>
            <a:r>
              <a:rPr lang="fr-FR" sz="2000" b="1" dirty="0" err="1">
                <a:solidFill>
                  <a:srgbClr val="FF3300"/>
                </a:solidFill>
              </a:rPr>
              <a:t>són</a:t>
            </a:r>
            <a:r>
              <a:rPr lang="fr-FR" sz="2000" b="1" dirty="0">
                <a:solidFill>
                  <a:srgbClr val="FF3300"/>
                </a:solidFill>
              </a:rPr>
              <a:t> formats per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endParaRPr lang="fr-FR" sz="2000" b="1" dirty="0">
              <a:solidFill>
                <a:srgbClr val="FF33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/>
              <a:t>Existeixen</a:t>
            </a:r>
            <a:r>
              <a:rPr lang="fr-FR" sz="2000" b="1" dirty="0"/>
              <a:t> organismes </a:t>
            </a:r>
            <a:r>
              <a:rPr lang="fr-FR" sz="2000" b="1" dirty="0" err="1"/>
              <a:t>unicel.lulars</a:t>
            </a:r>
            <a:r>
              <a:rPr lang="fr-FR" sz="2000" b="1" dirty="0"/>
              <a:t> i </a:t>
            </a:r>
            <a:r>
              <a:rPr lang="fr-FR" sz="2000" b="1" dirty="0" err="1"/>
              <a:t>pluricel.lulars</a:t>
            </a:r>
            <a:r>
              <a:rPr lang="fr-FR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3300"/>
                </a:solidFill>
              </a:rPr>
              <a:t>Totes</a:t>
            </a:r>
            <a:r>
              <a:rPr lang="fr-FR" sz="2000" b="1" dirty="0">
                <a:solidFill>
                  <a:srgbClr val="FF3300"/>
                </a:solidFill>
              </a:rPr>
              <a:t> les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r>
              <a:rPr lang="fr-FR" sz="2000" b="1" dirty="0">
                <a:solidFill>
                  <a:srgbClr val="FF3300"/>
                </a:solidFill>
              </a:rPr>
              <a:t> </a:t>
            </a:r>
            <a:r>
              <a:rPr lang="fr-FR" sz="2000" b="1" dirty="0" err="1">
                <a:solidFill>
                  <a:srgbClr val="FF3300"/>
                </a:solidFill>
              </a:rPr>
              <a:t>deriven</a:t>
            </a:r>
            <a:r>
              <a:rPr lang="fr-FR" sz="2000" b="1" dirty="0">
                <a:solidFill>
                  <a:srgbClr val="FF3300"/>
                </a:solidFill>
              </a:rPr>
              <a:t> d’</a:t>
            </a:r>
            <a:r>
              <a:rPr lang="fr-FR" sz="2000" b="1" dirty="0" err="1">
                <a:solidFill>
                  <a:srgbClr val="FF3300"/>
                </a:solidFill>
              </a:rPr>
              <a:t>altres</a:t>
            </a:r>
            <a:r>
              <a:rPr lang="fr-FR" sz="2000" b="1" dirty="0">
                <a:solidFill>
                  <a:srgbClr val="FF3300"/>
                </a:solidFill>
              </a:rPr>
              <a:t> </a:t>
            </a:r>
            <a:r>
              <a:rPr lang="fr-FR" sz="2000" b="1" dirty="0" err="1">
                <a:solidFill>
                  <a:srgbClr val="FF3300"/>
                </a:solidFill>
              </a:rPr>
              <a:t>cèl.lules</a:t>
            </a:r>
            <a:endParaRPr lang="fr-FR" sz="2000" b="1" dirty="0">
              <a:solidFill>
                <a:srgbClr val="FF33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es-ES" sz="2000" b="1" dirty="0"/>
              <a:t>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contenen</a:t>
            </a:r>
            <a:r>
              <a:rPr lang="es-ES" sz="2000" b="1" dirty="0"/>
              <a:t> el material </a:t>
            </a:r>
            <a:r>
              <a:rPr lang="es-ES" sz="2000" b="1" dirty="0" err="1"/>
              <a:t>hereditari</a:t>
            </a:r>
            <a:r>
              <a:rPr lang="es-ES" sz="2000" b="1" dirty="0"/>
              <a:t> que </a:t>
            </a:r>
            <a:r>
              <a:rPr lang="es-ES" sz="2000" b="1" dirty="0" err="1"/>
              <a:t>és</a:t>
            </a:r>
            <a:r>
              <a:rPr lang="es-ES" sz="2000" b="1" dirty="0"/>
              <a:t> </a:t>
            </a:r>
            <a:r>
              <a:rPr lang="es-ES" sz="2000" b="1" dirty="0" err="1"/>
              <a:t>passat</a:t>
            </a:r>
            <a:r>
              <a:rPr lang="es-ES" sz="2000" b="1" dirty="0"/>
              <a:t> a 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filles</a:t>
            </a:r>
            <a:r>
              <a:rPr lang="es-ES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</a:t>
            </a:r>
            <a:r>
              <a:rPr lang="fr-FR" sz="2000" b="1" dirty="0" err="1">
                <a:solidFill>
                  <a:srgbClr val="FF0000"/>
                </a:solidFill>
              </a:rPr>
              <a:t>processos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metabòlics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passen</a:t>
            </a:r>
            <a:r>
              <a:rPr lang="fr-FR" sz="2000" b="1" dirty="0">
                <a:solidFill>
                  <a:srgbClr val="FF0000"/>
                </a:solidFill>
              </a:rPr>
              <a:t> a l’</a:t>
            </a:r>
            <a:r>
              <a:rPr lang="fr-FR" sz="2000" b="1" dirty="0" err="1">
                <a:solidFill>
                  <a:srgbClr val="FF0000"/>
                </a:solidFill>
              </a:rPr>
              <a:t>interior</a:t>
            </a:r>
            <a:r>
              <a:rPr lang="fr-FR" sz="2000" b="1" dirty="0">
                <a:solidFill>
                  <a:srgbClr val="FF0000"/>
                </a:solidFill>
              </a:rPr>
              <a:t> de les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es-ES" sz="2000" b="1" dirty="0">
              <a:solidFill>
                <a:srgbClr val="FF0000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s-ES" sz="20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UD. III. BIOLOGIA CEL·LULAR</a:t>
            </a:r>
            <a:r>
              <a:rPr lang="es-ES" dirty="0" smtClean="0"/>
              <a:t>. </a:t>
            </a:r>
            <a:r>
              <a:rPr lang="es-ES" dirty="0"/>
              <a:t>1. </a:t>
            </a:r>
            <a:r>
              <a:rPr lang="es-ES" dirty="0" err="1"/>
              <a:t>Aspectes</a:t>
            </a:r>
            <a:r>
              <a:rPr lang="es-ES" dirty="0"/>
              <a:t> </a:t>
            </a:r>
            <a:r>
              <a:rPr lang="es-ES" dirty="0" err="1"/>
              <a:t>generals</a:t>
            </a:r>
            <a:endParaRPr lang="es-ES" dirty="0"/>
          </a:p>
          <a:p>
            <a:pPr>
              <a:spcBef>
                <a:spcPct val="50000"/>
              </a:spcBef>
            </a:pPr>
            <a:r>
              <a:rPr lang="es-ES" i="1" dirty="0" err="1" smtClean="0"/>
              <a:t>Teoria</a:t>
            </a:r>
            <a:r>
              <a:rPr lang="es-ES" i="1" dirty="0" smtClean="0"/>
              <a:t> </a:t>
            </a:r>
            <a:r>
              <a:rPr lang="es-ES" i="1" dirty="0" err="1"/>
              <a:t>cel·lular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169</Words>
  <Application>Microsoft Office PowerPoint</Application>
  <PresentationFormat>Presentación en pantalla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Eva</cp:lastModifiedBy>
  <cp:revision>6</cp:revision>
  <dcterms:created xsi:type="dcterms:W3CDTF">2011-11-15T20:26:31Z</dcterms:created>
  <dcterms:modified xsi:type="dcterms:W3CDTF">2017-11-05T20:21:05Z</dcterms:modified>
</cp:coreProperties>
</file>