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pPr/>
              <a:t>05/11/2017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pPr/>
              <a:t>05/11/2017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pPr/>
              <a:t>05/11/2017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pPr/>
              <a:t>05/11/2017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pPr/>
              <a:t>05/11/2017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pPr/>
              <a:t>05/11/2017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pPr/>
              <a:t>05/11/2017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pPr/>
              <a:t>05/11/2017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pPr/>
              <a:t>05/11/2017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pPr/>
              <a:t>05/11/2017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2C5-BDC8-47A5-BED5-CB75BA381BCC}" type="datetimeFigureOut">
              <a:rPr lang="es-ES" smtClean="0"/>
              <a:pPr/>
              <a:t>05/11/2017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281C-B7AF-4FDA-B10E-FBE8BBD45E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5A2C5-BDC8-47A5-BED5-CB75BA381BCC}" type="datetimeFigureOut">
              <a:rPr lang="es-ES" smtClean="0"/>
              <a:pPr/>
              <a:t>05/11/2017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E281C-B7AF-4FDA-B10E-FBE8BBD45E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779462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i="1"/>
              <a:t>2. Ciència i tecnologia. Límits de visió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Per aconseguir veure les cèl·lules fou necessari un avenç tecnològic</a:t>
            </a:r>
          </a:p>
        </p:txBody>
      </p:sp>
      <p:pic>
        <p:nvPicPr>
          <p:cNvPr id="5124" name="Picture 4" descr="tamany i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60575"/>
            <a:ext cx="792162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88913"/>
            <a:ext cx="5133975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339975" y="549275"/>
            <a:ext cx="275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Contrast</a:t>
            </a:r>
            <a:r>
              <a:rPr lang="es-ES"/>
              <a:t> </a:t>
            </a:r>
            <a:r>
              <a:rPr lang="es-ES" b="1"/>
              <a:t>de</a:t>
            </a:r>
            <a:r>
              <a:rPr lang="es-ES"/>
              <a:t> </a:t>
            </a:r>
            <a:r>
              <a:rPr lang="es-ES" b="1"/>
              <a:t>fases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55875" y="1844675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Fluorescència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55875" y="357346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Confocal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2. Ciència i tecnologia. Imatges al microscopi electrònic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84213" y="1484313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196975"/>
            <a:ext cx="5824537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979613" y="1844675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D’escombratge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51050" y="42926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De transmisió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232525" y="3057525"/>
            <a:ext cx="12255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buFont typeface="Times" pitchFamily="1" charset="0"/>
              <a:buNone/>
            </a:pPr>
            <a:r>
              <a:rPr lang="en-US" sz="2000" b="1"/>
              <a:t>50 µm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357938" y="6121400"/>
            <a:ext cx="12255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buFont typeface="Times" pitchFamily="1" charset="0"/>
              <a:buNone/>
            </a:pPr>
            <a:r>
              <a:rPr lang="en-US" sz="2000" b="1"/>
              <a:t>50 µm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484438" y="3357563"/>
            <a:ext cx="12255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buFont typeface="Times" pitchFamily="1" charset="0"/>
              <a:buNone/>
            </a:pPr>
            <a:endParaRPr lang="en-US" sz="2000" b="1">
              <a:latin typeface="Times" pitchFamily="1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565400" y="214313"/>
            <a:ext cx="26003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buFont typeface="Times" pitchFamily="1" charset="0"/>
              <a:buNone/>
            </a:pPr>
            <a:endParaRPr lang="en-US" sz="2000" b="1">
              <a:latin typeface="Times" pitchFamily="1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552700" y="1601788"/>
            <a:ext cx="18351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 eaLnBrk="0" hangingPunct="0">
              <a:buFont typeface="Times" pitchFamily="1" charset="0"/>
              <a:buNone/>
            </a:pPr>
            <a:r>
              <a:rPr lang="en-US" sz="2000" b="1"/>
              <a:t> </a:t>
            </a:r>
            <a:endParaRPr lang="en-US" sz="2000" b="1">
              <a:latin typeface="Times" pitchFamily="1" charset="0"/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6213475" y="3054350"/>
            <a:ext cx="755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6216650" y="3013075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6965950" y="3006725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6467475" y="6089650"/>
            <a:ext cx="49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6467475" y="6042025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6965950" y="6042025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57300"/>
            <a:ext cx="81057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188" y="188640"/>
            <a:ext cx="810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Una web </a:t>
            </a:r>
            <a:r>
              <a:rPr lang="es-ES" b="1" dirty="0" err="1" smtClean="0"/>
              <a:t>amb</a:t>
            </a:r>
            <a:r>
              <a:rPr lang="es-ES" b="1" dirty="0" smtClean="0"/>
              <a:t> </a:t>
            </a:r>
            <a:r>
              <a:rPr lang="es-ES" b="1" dirty="0" err="1" smtClean="0"/>
              <a:t>moltes</a:t>
            </a:r>
            <a:r>
              <a:rPr lang="es-ES" b="1" dirty="0" smtClean="0"/>
              <a:t> </a:t>
            </a:r>
            <a:r>
              <a:rPr lang="es-ES" b="1" dirty="0" err="1" smtClean="0"/>
              <a:t>informacions</a:t>
            </a:r>
            <a:r>
              <a:rPr lang="es-ES" b="1" dirty="0" smtClean="0"/>
              <a:t> sobre </a:t>
            </a:r>
            <a:r>
              <a:rPr lang="es-ES" b="1" dirty="0" err="1" smtClean="0"/>
              <a:t>cèl·lula</a:t>
            </a:r>
            <a:endParaRPr lang="es-ES" b="1" dirty="0" smtClean="0"/>
          </a:p>
          <a:p>
            <a:pPr algn="ctr"/>
            <a:r>
              <a:rPr lang="es-ES" b="1" dirty="0" smtClean="0"/>
              <a:t>www.cellsalive.com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270698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353425" cy="779463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i="1"/>
              <a:t>2. Ciència i tecnologia. Límits de visió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55650" y="27082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372225" y="616585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55650" y="1196975"/>
            <a:ext cx="78486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 </a:t>
            </a:r>
            <a:r>
              <a:rPr lang="es-ES" sz="2400" b="1"/>
              <a:t>El poder de resolució de l’ull humà és de </a:t>
            </a:r>
            <a:r>
              <a:rPr lang="es-ES" sz="2400" b="1">
                <a:solidFill>
                  <a:srgbClr val="FF3300"/>
                </a:solidFill>
              </a:rPr>
              <a:t>0,2mm</a:t>
            </a:r>
            <a:r>
              <a:rPr lang="es-ES" sz="2400" b="1"/>
              <a:t>.</a:t>
            </a:r>
          </a:p>
          <a:p>
            <a:pPr algn="ctr">
              <a:spcBef>
                <a:spcPct val="50000"/>
              </a:spcBef>
            </a:pPr>
            <a:r>
              <a:rPr lang="es-ES" sz="2400" b="1"/>
              <a:t>Per veure objectes més petits precisa de l’ajuda de mitjans tècnics.</a:t>
            </a:r>
          </a:p>
          <a:p>
            <a:pPr algn="ctr">
              <a:spcBef>
                <a:spcPct val="50000"/>
              </a:spcBef>
            </a:pPr>
            <a:r>
              <a:rPr lang="es-ES" sz="2400" b="1"/>
              <a:t>Fins que el microscopi fou descobert no es podien observar cèl·lules</a:t>
            </a:r>
          </a:p>
          <a:p>
            <a:pPr algn="ctr">
              <a:spcBef>
                <a:spcPct val="50000"/>
              </a:spcBef>
            </a:pPr>
            <a:endParaRPr lang="es-ES" sz="2400" b="1"/>
          </a:p>
          <a:p>
            <a:pPr algn="ctr">
              <a:spcBef>
                <a:spcPct val="50000"/>
              </a:spcBef>
            </a:pPr>
            <a:r>
              <a:rPr lang="es-ES" sz="2400" b="1"/>
              <a:t>Microscopi òptic, resolució, </a:t>
            </a:r>
            <a:r>
              <a:rPr lang="es-ES" sz="2400" b="1">
                <a:solidFill>
                  <a:srgbClr val="FF3300"/>
                </a:solidFill>
              </a:rPr>
              <a:t>200nm</a:t>
            </a:r>
          </a:p>
          <a:p>
            <a:pPr algn="ctr">
              <a:spcBef>
                <a:spcPct val="50000"/>
              </a:spcBef>
            </a:pPr>
            <a:r>
              <a:rPr lang="es-ES" sz="2400" b="1"/>
              <a:t>Microscopi electrònic, resolució teòrica, 0,002nm</a:t>
            </a:r>
          </a:p>
          <a:p>
            <a:pPr algn="ctr">
              <a:spcBef>
                <a:spcPct val="50000"/>
              </a:spcBef>
            </a:pPr>
            <a:r>
              <a:rPr lang="es-ES" sz="2400" b="1"/>
              <a:t>Real </a:t>
            </a:r>
            <a:r>
              <a:rPr lang="es-ES" sz="2400" b="1">
                <a:solidFill>
                  <a:srgbClr val="FF3300"/>
                </a:solidFill>
              </a:rPr>
              <a:t>2nm</a:t>
            </a:r>
          </a:p>
          <a:p>
            <a:pPr algn="ctr">
              <a:spcBef>
                <a:spcPct val="50000"/>
              </a:spcBef>
            </a:pPr>
            <a:endParaRPr lang="es-ES" sz="2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779462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i="1"/>
              <a:t>2. Ciència i tecnologia. Límits de visió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pic>
        <p:nvPicPr>
          <p:cNvPr id="7172" name="Picture 4" descr="celula procario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84313"/>
            <a:ext cx="13684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el aucariota anim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4538" y="1341438"/>
            <a:ext cx="7129462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23850" y="270827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1 micròmetre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372225" y="6165850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10- (30)-100 micròmetres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78422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i="1"/>
              <a:t>2. Ciència i tecnologia. Descobriment del microscopi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55650" y="27082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795963" y="573405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89588"/>
            <a:ext cx="4343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52513"/>
            <a:ext cx="3714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9863" y="1268413"/>
            <a:ext cx="25082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716463" y="5805488"/>
            <a:ext cx="38877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Antonie van Leeuwoenhoek, 1670</a:t>
            </a:r>
          </a:p>
          <a:p>
            <a:pPr algn="ctr">
              <a:spcBef>
                <a:spcPct val="50000"/>
              </a:spcBef>
            </a:pPr>
            <a:r>
              <a:rPr lang="es-ES"/>
              <a:t>Microscospi de 270X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779462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i="1"/>
              <a:t>2. Ciència i tecnologia. Descobriment del microscopi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55650" y="27082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372225" y="616585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9222" name="Picture 6" descr="Hooke microsco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052513"/>
            <a:ext cx="5903913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116013" y="5876925"/>
            <a:ext cx="734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/>
              <a:t>El microscopi de Robert Hooke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2. Ciència i tecnologia. Microscopi òptic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4213" y="1484313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10244" name="Picture 4" descr="microscop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84313"/>
            <a:ext cx="7200900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2. Ciència i tecnologia. Microscopi electrònic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4213" y="1484313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11268" name="Picture 4" descr="micro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196975"/>
            <a:ext cx="3678238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2. Ciència i tecnologia. Comparació microscopi òptic i  electrònics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4213" y="1484313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12292" name="Picture 4" descr="micro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12875"/>
            <a:ext cx="8208962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854075"/>
          </a:xfrm>
          <a:prstGeom prst="rect">
            <a:avLst/>
          </a:prstGeom>
          <a:solidFill>
            <a:srgbClr val="D5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UD. III. BIOLOGIA CEL·LULAR. Ll. III. 1. Aspectes generals</a:t>
            </a:r>
          </a:p>
          <a:p>
            <a:pPr>
              <a:spcBef>
                <a:spcPct val="50000"/>
              </a:spcBef>
            </a:pPr>
            <a:r>
              <a:rPr lang="es-ES" sz="2000" i="1"/>
              <a:t>2. Ciència i tecnologia. Imatges al microscopi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84213" y="1484313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i="1"/>
              <a:t> </a:t>
            </a:r>
            <a:endParaRPr lang="es-ES" sz="2000" b="1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341438"/>
            <a:ext cx="5829300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92275" y="1484313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Sense tenyir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835150" y="3573463"/>
            <a:ext cx="2449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Tenyit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763713" y="515778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Contrast de fases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358</Words>
  <Application>Microsoft Office PowerPoint</Application>
  <PresentationFormat>Presentación en pantalla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Windows7</dc:creator>
  <cp:lastModifiedBy>Eva</cp:lastModifiedBy>
  <cp:revision>4</cp:revision>
  <dcterms:created xsi:type="dcterms:W3CDTF">2011-11-15T20:22:54Z</dcterms:created>
  <dcterms:modified xsi:type="dcterms:W3CDTF">2017-11-05T20:58:32Z</dcterms:modified>
</cp:coreProperties>
</file>