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09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56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2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59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48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8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88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80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03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70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59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3760-2BE1-43AF-B17E-2799F0F5F0EF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B67E-29E5-4BC3-BEC2-43605B3B0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6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istori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60483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1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786562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2 CuadroTexto"/>
          <p:cNvSpPr txBox="1">
            <a:spLocks noChangeArrowheads="1"/>
          </p:cNvSpPr>
          <p:nvPr/>
        </p:nvSpPr>
        <p:spPr bwMode="auto">
          <a:xfrm>
            <a:off x="900113" y="333375"/>
            <a:ext cx="6767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i="1"/>
              <a:t>Lysimachia minoricensis</a:t>
            </a:r>
          </a:p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7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6525" y="-34925"/>
            <a:ext cx="90074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 i="1"/>
              <a:t> </a:t>
            </a:r>
            <a:endParaRPr lang="es-ES"/>
          </a:p>
          <a:p>
            <a:pPr algn="ctr" eaLnBrk="1" hangingPunct="1"/>
            <a:endParaRPr lang="es-ES"/>
          </a:p>
          <a:p>
            <a:pPr algn="ctr" eaLnBrk="1" hangingPunct="1"/>
            <a:endParaRPr lang="es-ES"/>
          </a:p>
          <a:p>
            <a:pPr algn="ctr" eaLnBrk="1" hangingPunct="1"/>
            <a:endParaRPr lang="es-ES" b="1" i="1"/>
          </a:p>
          <a:p>
            <a:pPr algn="ctr" eaLnBrk="1" hangingPunct="1"/>
            <a:r>
              <a:rPr lang="es-ES" b="1" i="1"/>
              <a:t>Diversitat cultural humana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/>
              <a:t>Representada per formes culturals d’adaptació al medi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/>
              <a:t>nomadisme</a:t>
            </a:r>
          </a:p>
          <a:p>
            <a:pPr algn="ctr" eaLnBrk="1" hangingPunct="1"/>
            <a:r>
              <a:rPr lang="es-ES"/>
              <a:t>construcció de cases</a:t>
            </a:r>
          </a:p>
          <a:p>
            <a:pPr algn="ctr" eaLnBrk="1" hangingPunct="1"/>
            <a:r>
              <a:rPr lang="es-ES"/>
              <a:t>rotació de cultius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/>
              <a:t>Altres</a:t>
            </a:r>
          </a:p>
        </p:txBody>
      </p:sp>
    </p:spTree>
    <p:extLst>
      <p:ext uri="{BB962C8B-B14F-4D97-AF65-F5344CB8AC3E}">
        <p14:creationId xmlns:p14="http://schemas.microsoft.com/office/powerpoint/2010/main" val="35287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915400" cy="98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/>
              <a:t>Importància de la biodiversitat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1" i="1"/>
              <a:t>Per què s’ha de conservar la biodiversitat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1" i="1"/>
              <a:t>Font d’alimentació</a:t>
            </a:r>
            <a:endParaRPr lang="es-ES"/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agricultura, ramaderia, aqüicultura, caça i pesca.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Indústries alimentàries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 </a:t>
            </a:r>
            <a:r>
              <a:rPr lang="es-ES" b="1"/>
              <a:t>vegetals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150 espècies cultivades,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90% d’aliment prové de 15 plantes diferents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1"/>
              <a:t>animals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24 espècies diferents usades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1"/>
              <a:t>aqüicultura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salmó, orada, turbot, gambes, llobarro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19621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  <a:p>
            <a:pPr algn="ctr" eaLnBrk="1" hangingPunct="1">
              <a:spcBef>
                <a:spcPct val="50000"/>
              </a:spcBef>
            </a:pPr>
            <a:r>
              <a:rPr lang="es-ES" b="1"/>
              <a:t>Indústries alimentàries</a:t>
            </a:r>
            <a:r>
              <a:rPr lang="es-ES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(manipulació d’aliments)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Productes derivats de la llet, cereals, càrnics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vi, cervessa</a:t>
            </a:r>
          </a:p>
          <a:p>
            <a:pPr algn="ctr" eaLnBrk="1" hangingPunct="1">
              <a:spcBef>
                <a:spcPct val="50000"/>
              </a:spcBef>
            </a:pPr>
            <a:endParaRPr lang="es-ES"/>
          </a:p>
          <a:p>
            <a:pPr algn="ctr" eaLnBrk="1" hangingPunct="1">
              <a:spcBef>
                <a:spcPct val="50000"/>
              </a:spcBef>
            </a:pPr>
            <a:r>
              <a:rPr lang="es-ES" b="1"/>
              <a:t>Indústria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Molts de productes manufacturats provenen d’organismes: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mobles, construcció, roba</a:t>
            </a:r>
          </a:p>
        </p:txBody>
      </p:sp>
    </p:spTree>
    <p:extLst>
      <p:ext uri="{BB962C8B-B14F-4D97-AF65-F5344CB8AC3E}">
        <p14:creationId xmlns:p14="http://schemas.microsoft.com/office/powerpoint/2010/main" val="165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381000"/>
            <a:ext cx="89154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/>
              <a:t>Medicaments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Derivats de microorganismes, plantes i animals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i="1"/>
              <a:t>aspirina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i="1"/>
              <a:t>Taxol </a:t>
            </a:r>
            <a:r>
              <a:rPr lang="es-ES"/>
              <a:t>(de l’escorça del teix): càncer d’ovari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Antibiòtics</a:t>
            </a:r>
          </a:p>
          <a:p>
            <a:pPr algn="ctr" eaLnBrk="1" hangingPunct="1">
              <a:spcBef>
                <a:spcPct val="50000"/>
              </a:spcBef>
            </a:pPr>
            <a:endParaRPr lang="es-ES"/>
          </a:p>
          <a:p>
            <a:pPr algn="ctr" eaLnBrk="1" hangingPunct="1">
              <a:spcBef>
                <a:spcPct val="50000"/>
              </a:spcBef>
            </a:pPr>
            <a:r>
              <a:rPr lang="es-ES" b="1"/>
              <a:t>Oci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Paisatges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Parcs naturals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Àrees naturals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1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83534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ES" b="1"/>
          </a:p>
          <a:p>
            <a:pPr algn="ctr" eaLnBrk="1" hangingPunct="1">
              <a:spcBef>
                <a:spcPct val="50000"/>
              </a:spcBef>
            </a:pPr>
            <a:r>
              <a:rPr lang="es-ES" sz="2800" b="1"/>
              <a:t>Equilibri ecològic</a:t>
            </a:r>
          </a:p>
          <a:p>
            <a:pPr algn="ctr" eaLnBrk="1" hangingPunct="1">
              <a:spcBef>
                <a:spcPct val="50000"/>
              </a:spcBef>
            </a:pPr>
            <a:endParaRPr lang="es-ES" sz="2800" b="1"/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Les espècies per viure es necessiten unes a les altres,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entre totes i les relacions que estableixen entre elles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fan estable la vida als ecosistemes. </a:t>
            </a:r>
          </a:p>
          <a:p>
            <a:pPr algn="ctr" eaLnBrk="1" hangingPunct="1">
              <a:spcBef>
                <a:spcPct val="50000"/>
              </a:spcBef>
            </a:pPr>
            <a:endParaRPr lang="es-ES"/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Exemple de la pesca a la costa xilena</a:t>
            </a:r>
          </a:p>
        </p:txBody>
      </p:sp>
    </p:spTree>
    <p:extLst>
      <p:ext uri="{BB962C8B-B14F-4D97-AF65-F5344CB8AC3E}">
        <p14:creationId xmlns:p14="http://schemas.microsoft.com/office/powerpoint/2010/main" val="25092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915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  <a:p>
            <a:pPr algn="ctr" eaLnBrk="1" hangingPunct="1">
              <a:spcBef>
                <a:spcPct val="50000"/>
              </a:spcBef>
            </a:pPr>
            <a:r>
              <a:rPr lang="es-ES" b="1"/>
              <a:t>Factors contraris a la biodiversitat</a:t>
            </a:r>
          </a:p>
          <a:p>
            <a:pPr algn="ctr" eaLnBrk="1" hangingPunct="1">
              <a:spcBef>
                <a:spcPct val="50000"/>
              </a:spcBef>
            </a:pPr>
            <a:endParaRPr lang="es-ES"/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Desaparició i fragmentació d’hàbitats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Deforestació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Amazònia: cultius, explotació forestal, explotació de minerals, carreteres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Introducció de noves espècies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Explotació excessiva de plantes i animals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Contaminació d’aigua, sòls i atmosfera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/>
              <a:t>Canvi climàtic</a:t>
            </a:r>
          </a:p>
        </p:txBody>
      </p:sp>
    </p:spTree>
    <p:extLst>
      <p:ext uri="{BB962C8B-B14F-4D97-AF65-F5344CB8AC3E}">
        <p14:creationId xmlns:p14="http://schemas.microsoft.com/office/powerpoint/2010/main" val="12024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0" y="0"/>
            <a:ext cx="9007475" cy="92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endParaRPr lang="es-ES"/>
          </a:p>
          <a:p>
            <a:pPr algn="ctr" eaLnBrk="1" hangingPunct="1"/>
            <a:r>
              <a:rPr lang="es-ES" b="1"/>
              <a:t>Característiques de la biodiversitat: </a:t>
            </a:r>
          </a:p>
          <a:p>
            <a:pPr algn="ctr" eaLnBrk="1" hangingPunct="1"/>
            <a:endParaRPr lang="es-ES" b="1"/>
          </a:p>
          <a:p>
            <a:pPr algn="ctr" eaLnBrk="1" hangingPunct="1"/>
            <a:endParaRPr lang="es-ES" b="1"/>
          </a:p>
          <a:p>
            <a:pPr algn="ctr" eaLnBrk="1" hangingPunct="1"/>
            <a:r>
              <a:rPr lang="es-ES"/>
              <a:t>categories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 b="1" i="1"/>
              <a:t>diversitat genètica</a:t>
            </a:r>
          </a:p>
          <a:p>
            <a:pPr algn="ctr" eaLnBrk="1" hangingPunct="1"/>
            <a:r>
              <a:rPr lang="es-ES"/>
              <a:t>de gens o varietats subespecífiques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 b="1" i="1"/>
              <a:t>diversitat taxonòmica</a:t>
            </a:r>
          </a:p>
          <a:p>
            <a:pPr algn="ctr" eaLnBrk="1" hangingPunct="1"/>
            <a:r>
              <a:rPr lang="es-ES"/>
              <a:t>d’espècies o categories taxonómiques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 b="1" i="1"/>
              <a:t>diversitat ecològica</a:t>
            </a:r>
          </a:p>
          <a:p>
            <a:pPr algn="ctr" eaLnBrk="1" hangingPunct="1"/>
            <a:r>
              <a:rPr lang="es-ES"/>
              <a:t>d’ecosistemes a qualsevol nivell geogràfic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 b="1" i="1"/>
              <a:t>(diversitat cultural)</a:t>
            </a:r>
          </a:p>
          <a:p>
            <a:pPr algn="ctr" eaLnBrk="1" hangingPunct="1"/>
            <a:endParaRPr lang="es-ES" i="1"/>
          </a:p>
          <a:p>
            <a:pPr algn="ctr"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4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36525" y="-34925"/>
            <a:ext cx="9007475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endParaRPr lang="es-ES" b="1"/>
          </a:p>
          <a:p>
            <a:pPr algn="ctr" eaLnBrk="1" hangingPunct="1"/>
            <a:endParaRPr lang="es-ES" b="1" i="1"/>
          </a:p>
          <a:p>
            <a:pPr algn="ctr" eaLnBrk="1" hangingPunct="1"/>
            <a:endParaRPr lang="es-ES" b="1" i="1"/>
          </a:p>
          <a:p>
            <a:pPr algn="ctr" eaLnBrk="1" hangingPunct="1"/>
            <a:r>
              <a:rPr lang="es-ES" b="1" i="1"/>
              <a:t>Diversitat genètica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/>
              <a:t>variació dels gens dins la pròpia espècie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/>
              <a:t>Espècies cultivades o domesticades (selecció artificial)</a:t>
            </a:r>
          </a:p>
          <a:p>
            <a:pPr algn="ctr" eaLnBrk="1" hangingPunct="1"/>
            <a:r>
              <a:rPr lang="es-ES"/>
              <a:t>Agricultura: diverses formes de l’arrós, patata, vinya.</a:t>
            </a:r>
          </a:p>
          <a:p>
            <a:pPr algn="ctr" eaLnBrk="1" hangingPunct="1"/>
            <a:r>
              <a:rPr lang="es-ES"/>
              <a:t>Ramaderia: porcs, cavalls, ovelles, aus.</a:t>
            </a:r>
          </a:p>
          <a:p>
            <a:pPr algn="ctr" eaLnBrk="1" hangingPunct="1"/>
            <a:r>
              <a:rPr lang="es-ES"/>
              <a:t>Teosinte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/>
              <a:t>Espècies salvatges(selecció natural)</a:t>
            </a:r>
          </a:p>
          <a:p>
            <a:pPr algn="ctr" eaLnBrk="1" hangingPunct="1"/>
            <a:endParaRPr lang="es-ES"/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 b="1" i="1"/>
              <a:t> </a:t>
            </a:r>
            <a:endParaRPr lang="es-ES"/>
          </a:p>
          <a:p>
            <a:pPr algn="ctr"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CuadroTexto"/>
          <p:cNvSpPr txBox="1">
            <a:spLocks noChangeArrowheads="1"/>
          </p:cNvSpPr>
          <p:nvPr/>
        </p:nvSpPr>
        <p:spPr bwMode="auto">
          <a:xfrm>
            <a:off x="755650" y="549275"/>
            <a:ext cx="7848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s-ES"/>
              <a:t>La </a:t>
            </a:r>
            <a:r>
              <a:rPr lang="es-ES">
                <a:solidFill>
                  <a:srgbClr val="FF0000"/>
                </a:solidFill>
              </a:rPr>
              <a:t>diversitat genètica </a:t>
            </a:r>
            <a:r>
              <a:rPr lang="es-ES"/>
              <a:t>és la base de la diversitat biològica</a:t>
            </a:r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algn="ctr" eaLnBrk="1" hangingPunct="1">
              <a:buFontTx/>
              <a:buChar char="-"/>
            </a:pPr>
            <a:r>
              <a:rPr lang="es-ES"/>
              <a:t> Evolució per </a:t>
            </a:r>
            <a:r>
              <a:rPr lang="es-ES">
                <a:solidFill>
                  <a:srgbClr val="FF0000"/>
                </a:solidFill>
              </a:rPr>
              <a:t>selecció natural</a:t>
            </a:r>
          </a:p>
          <a:p>
            <a:pPr algn="ctr" eaLnBrk="1" hangingPunct="1">
              <a:buFontTx/>
              <a:buChar char="-"/>
            </a:pPr>
            <a:endParaRPr lang="es-ES"/>
          </a:p>
          <a:p>
            <a:pPr algn="ctr" eaLnBrk="1" hangingPunct="1">
              <a:buFontTx/>
              <a:buChar char="-"/>
            </a:pPr>
            <a:r>
              <a:rPr lang="es-ES"/>
              <a:t> </a:t>
            </a:r>
            <a:r>
              <a:rPr lang="es-ES">
                <a:solidFill>
                  <a:srgbClr val="FF0000"/>
                </a:solidFill>
              </a:rPr>
              <a:t>Selecció artificial</a:t>
            </a:r>
            <a:r>
              <a:rPr lang="es-ES"/>
              <a:t>: agricultura, ramaderia</a:t>
            </a:r>
          </a:p>
          <a:p>
            <a:pPr algn="ctr" eaLnBrk="1" hangingPunct="1">
              <a:buFontTx/>
              <a:buChar char="-"/>
            </a:pPr>
            <a:endParaRPr lang="es-ES"/>
          </a:p>
          <a:p>
            <a:pPr algn="ctr" eaLnBrk="1" hangingPunct="1">
              <a:buFontTx/>
              <a:buChar char="-"/>
            </a:pPr>
            <a:r>
              <a:rPr lang="es-ES"/>
              <a:t> </a:t>
            </a:r>
            <a:r>
              <a:rPr lang="es-ES">
                <a:solidFill>
                  <a:srgbClr val="FF0000"/>
                </a:solidFill>
              </a:rPr>
              <a:t>Biotecnologia</a:t>
            </a:r>
            <a:r>
              <a:rPr lang="es-ES"/>
              <a:t>, aplicació de l’enginyeria genètica </a:t>
            </a:r>
          </a:p>
        </p:txBody>
      </p:sp>
    </p:spTree>
    <p:extLst>
      <p:ext uri="{BB962C8B-B14F-4D97-AF65-F5344CB8AC3E}">
        <p14:creationId xmlns:p14="http://schemas.microsoft.com/office/powerpoint/2010/main" val="36318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CuadroTexto"/>
          <p:cNvSpPr txBox="1">
            <a:spLocks noChangeArrowheads="1"/>
          </p:cNvSpPr>
          <p:nvPr/>
        </p:nvSpPr>
        <p:spPr bwMode="auto">
          <a:xfrm>
            <a:off x="684213" y="549275"/>
            <a:ext cx="8208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s-ES" b="1"/>
              <a:t>Selecció natural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532923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0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CuadroTexto"/>
          <p:cNvSpPr txBox="1">
            <a:spLocks noChangeArrowheads="1"/>
          </p:cNvSpPr>
          <p:nvPr/>
        </p:nvSpPr>
        <p:spPr bwMode="auto">
          <a:xfrm>
            <a:off x="755650" y="549275"/>
            <a:ext cx="7704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s-ES" b="1"/>
              <a:t>Selecció artificial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3211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34559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787900" y="1196975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i="1"/>
              <a:t>Daucus carota, </a:t>
            </a:r>
            <a:r>
              <a:rPr lang="es-ES" b="1"/>
              <a:t>fonollassa</a:t>
            </a:r>
          </a:p>
        </p:txBody>
      </p:sp>
    </p:spTree>
    <p:extLst>
      <p:ext uri="{BB962C8B-B14F-4D97-AF65-F5344CB8AC3E}">
        <p14:creationId xmlns:p14="http://schemas.microsoft.com/office/powerpoint/2010/main" val="41296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9135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2 CuadroTexto"/>
          <p:cNvSpPr txBox="1">
            <a:spLocks noChangeArrowheads="1"/>
          </p:cNvSpPr>
          <p:nvPr/>
        </p:nvSpPr>
        <p:spPr bwMode="auto">
          <a:xfrm>
            <a:off x="684213" y="333375"/>
            <a:ext cx="720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s-ES" b="1"/>
              <a:t>Biotecnologia</a:t>
            </a:r>
          </a:p>
        </p:txBody>
      </p:sp>
    </p:spTree>
    <p:extLst>
      <p:ext uri="{BB962C8B-B14F-4D97-AF65-F5344CB8AC3E}">
        <p14:creationId xmlns:p14="http://schemas.microsoft.com/office/powerpoint/2010/main" val="33959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CuadroTexto"/>
          <p:cNvSpPr txBox="1">
            <a:spLocks noChangeArrowheads="1"/>
          </p:cNvSpPr>
          <p:nvPr/>
        </p:nvSpPr>
        <p:spPr bwMode="auto">
          <a:xfrm>
            <a:off x="1187450" y="692150"/>
            <a:ext cx="73453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endParaRPr lang="es-ES" b="1" i="1"/>
          </a:p>
          <a:p>
            <a:pPr algn="ctr" eaLnBrk="1" hangingPunct="1"/>
            <a:endParaRPr lang="es-ES" b="1" i="1"/>
          </a:p>
          <a:p>
            <a:pPr algn="ctr" eaLnBrk="1" hangingPunct="1"/>
            <a:endParaRPr lang="es-ES" b="1" i="1"/>
          </a:p>
          <a:p>
            <a:pPr algn="ctr" eaLnBrk="1" hangingPunct="1"/>
            <a:r>
              <a:rPr lang="es-ES" b="1" i="1"/>
              <a:t>Diversitat taxonòmica</a:t>
            </a:r>
          </a:p>
          <a:p>
            <a:pPr algn="ctr" eaLnBrk="1" hangingPunct="1"/>
            <a:r>
              <a:rPr lang="es-ES" b="1" i="1"/>
              <a:t>(diversitat d’espècies)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/>
              <a:t>Conjunt de formes vives que habiten una regió. </a:t>
            </a:r>
          </a:p>
          <a:p>
            <a:pPr algn="ctr" eaLnBrk="1" hangingPunct="1"/>
            <a:r>
              <a:rPr lang="es-ES"/>
              <a:t>Constitueixen la riquesa</a:t>
            </a:r>
          </a:p>
          <a:p>
            <a:pPr algn="ctr" eaLnBrk="1" hangingPunct="1"/>
            <a:r>
              <a:rPr lang="es-ES"/>
              <a:t>biològica d’un indret determinat.</a:t>
            </a:r>
          </a:p>
        </p:txBody>
      </p:sp>
    </p:spTree>
    <p:extLst>
      <p:ext uri="{BB962C8B-B14F-4D97-AF65-F5344CB8AC3E}">
        <p14:creationId xmlns:p14="http://schemas.microsoft.com/office/powerpoint/2010/main" val="34138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CuadroTexto"/>
          <p:cNvSpPr txBox="1">
            <a:spLocks noChangeArrowheads="1"/>
          </p:cNvSpPr>
          <p:nvPr/>
        </p:nvSpPr>
        <p:spPr bwMode="auto">
          <a:xfrm>
            <a:off x="1042988" y="1125538"/>
            <a:ext cx="71294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 i="1"/>
              <a:t>Diversitat dels ecosistemes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/>
              <a:t>Unitats de paisatge definides.</a:t>
            </a:r>
          </a:p>
          <a:p>
            <a:pPr algn="ctr" eaLnBrk="1" hangingPunct="1"/>
            <a:r>
              <a:rPr lang="es-ES"/>
              <a:t>Un ecosistema fa possible que visquin determinades espècies</a:t>
            </a:r>
          </a:p>
          <a:p>
            <a:pPr algn="ctr" eaLnBrk="1" hangingPunct="1"/>
            <a:endParaRPr lang="es-ES"/>
          </a:p>
          <a:p>
            <a:pPr algn="ctr" eaLnBrk="1" hangingPunct="1"/>
            <a:r>
              <a:rPr lang="es-ES" i="1"/>
              <a:t>Lysimachia minoricensis</a:t>
            </a:r>
          </a:p>
          <a:p>
            <a:pPr algn="ctr" eaLnBrk="1" hangingPunct="1"/>
            <a:endParaRPr lang="es-ES" i="1"/>
          </a:p>
          <a:p>
            <a:pPr algn="ctr" eaLnBrk="1" hangingPunct="1"/>
            <a:r>
              <a:rPr lang="es-ES"/>
              <a:t>grans carnívors</a:t>
            </a:r>
          </a:p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1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Presentación en pantalla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2</cp:revision>
  <dcterms:created xsi:type="dcterms:W3CDTF">2013-11-26T13:41:39Z</dcterms:created>
  <dcterms:modified xsi:type="dcterms:W3CDTF">2013-11-26T13:46:17Z</dcterms:modified>
</cp:coreProperties>
</file>