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5"/>
  </p:notesMasterIdLst>
  <p:handoutMasterIdLst>
    <p:handoutMasterId r:id="rId16"/>
  </p:handoutMasterIdLst>
  <p:sldIdLst>
    <p:sldId id="256" r:id="rId2"/>
    <p:sldId id="265" r:id="rId3"/>
    <p:sldId id="259" r:id="rId4"/>
    <p:sldId id="263" r:id="rId5"/>
    <p:sldId id="264" r:id="rId6"/>
    <p:sldId id="270" r:id="rId7"/>
    <p:sldId id="266" r:id="rId8"/>
    <p:sldId id="267" r:id="rId9"/>
    <p:sldId id="268" r:id="rId10"/>
    <p:sldId id="269" r:id="rId11"/>
    <p:sldId id="271" r:id="rId12"/>
    <p:sldId id="272" r:id="rId13"/>
    <p:sldId id="273" r:id="rId14"/>
  </p:sldIdLst>
  <p:sldSz cx="9144000" cy="6858000" type="screen4x3"/>
  <p:notesSz cx="6858000" cy="9144000"/>
  <p:defaultTextStyle>
    <a:defPPr>
      <a:defRPr lang="ca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AEAEA"/>
    <a:srgbClr val="CCFF66"/>
    <a:srgbClr val="FFFF00"/>
    <a:srgbClr val="FF0000"/>
    <a:srgbClr val="3366FF"/>
    <a:srgbClr val="00FF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3196" autoAdjust="0"/>
    <p:restoredTop sz="94660"/>
  </p:normalViewPr>
  <p:slideViewPr>
    <p:cSldViewPr>
      <p:cViewPr varScale="1">
        <p:scale>
          <a:sx n="64" d="100"/>
          <a:sy n="64" d="100"/>
        </p:scale>
        <p:origin x="-157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a-ES" altLang="es-ES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a-ES" altLang="es-ES"/>
          </a:p>
        </p:txBody>
      </p:sp>
      <p:sp>
        <p:nvSpPr>
          <p:cNvPr id="430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a-ES" altLang="es-ES"/>
          </a:p>
        </p:txBody>
      </p:sp>
      <p:sp>
        <p:nvSpPr>
          <p:cNvPr id="430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7A2A74D5-80E7-4BAB-B346-679C68D2D6BE}" type="slidenum">
              <a:rPr lang="ca-ES" altLang="es-ES"/>
              <a:pPr/>
              <a:t>‹Nº›</a:t>
            </a:fld>
            <a:endParaRPr lang="ca-ES" altLang="es-ES"/>
          </a:p>
        </p:txBody>
      </p:sp>
    </p:spTree>
    <p:extLst>
      <p:ext uri="{BB962C8B-B14F-4D97-AF65-F5344CB8AC3E}">
        <p14:creationId xmlns:p14="http://schemas.microsoft.com/office/powerpoint/2010/main" xmlns="" val="15802091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a-ES" altLang="es-ES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a-ES" altLang="es-ES"/>
          </a:p>
        </p:txBody>
      </p:sp>
      <p:sp>
        <p:nvSpPr>
          <p:cNvPr id="440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440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a-ES" altLang="es-ES" smtClean="0"/>
              <a:t>Haga clic para modificar el estilo de texto del patrón</a:t>
            </a:r>
          </a:p>
          <a:p>
            <a:pPr lvl="1"/>
            <a:r>
              <a:rPr lang="ca-ES" altLang="es-ES" smtClean="0"/>
              <a:t>Segundo nivel</a:t>
            </a:r>
          </a:p>
          <a:p>
            <a:pPr lvl="2"/>
            <a:r>
              <a:rPr lang="ca-ES" altLang="es-ES" smtClean="0"/>
              <a:t>Tercer nivel</a:t>
            </a:r>
          </a:p>
          <a:p>
            <a:pPr lvl="3"/>
            <a:r>
              <a:rPr lang="ca-ES" altLang="es-ES" smtClean="0"/>
              <a:t>Cuarto nivel</a:t>
            </a:r>
          </a:p>
          <a:p>
            <a:pPr lvl="4"/>
            <a:r>
              <a:rPr lang="ca-ES" altLang="es-ES" smtClean="0"/>
              <a:t>Quinto nivel</a:t>
            </a:r>
          </a:p>
        </p:txBody>
      </p:sp>
      <p:sp>
        <p:nvSpPr>
          <p:cNvPr id="440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a-ES" altLang="es-ES"/>
          </a:p>
        </p:txBody>
      </p:sp>
      <p:sp>
        <p:nvSpPr>
          <p:cNvPr id="440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920DBB2-08BA-4F88-8BD8-37339734EFF6}" type="slidenum">
              <a:rPr lang="ca-ES" altLang="es-ES"/>
              <a:pPr/>
              <a:t>‹Nº›</a:t>
            </a:fld>
            <a:endParaRPr lang="ca-ES" altLang="es-ES"/>
          </a:p>
        </p:txBody>
      </p:sp>
    </p:spTree>
    <p:extLst>
      <p:ext uri="{BB962C8B-B14F-4D97-AF65-F5344CB8AC3E}">
        <p14:creationId xmlns:p14="http://schemas.microsoft.com/office/powerpoint/2010/main" xmlns="" val="334940191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6B79B9E-75A0-41B3-AFDF-760ACCDA3B49}" type="slidenum">
              <a:rPr lang="ca-ES" altLang="es-ES"/>
              <a:pPr/>
              <a:t>1</a:t>
            </a:fld>
            <a:endParaRPr lang="ca-ES" altLang="es-ES"/>
          </a:p>
        </p:txBody>
      </p:sp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s-E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DFB1893-5ED9-4244-A1B5-B0ACAA0B6602}" type="slidenum">
              <a:rPr lang="ca-ES" altLang="es-ES"/>
              <a:pPr/>
              <a:t>10</a:t>
            </a:fld>
            <a:endParaRPr lang="ca-ES" altLang="es-ES"/>
          </a:p>
        </p:txBody>
      </p:sp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s-E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27C7574-8E40-4C75-A513-94C00CF6D259}" type="slidenum">
              <a:rPr lang="ca-ES" altLang="es-ES"/>
              <a:pPr/>
              <a:t>11</a:t>
            </a:fld>
            <a:endParaRPr lang="ca-ES" altLang="es-ES"/>
          </a:p>
        </p:txBody>
      </p:sp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s-E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BADB2A6-016D-4138-ADA4-58A9EF9FCA64}" type="slidenum">
              <a:rPr lang="ca-ES" altLang="es-ES"/>
              <a:pPr/>
              <a:t>12</a:t>
            </a:fld>
            <a:endParaRPr lang="ca-ES" altLang="es-ES"/>
          </a:p>
        </p:txBody>
      </p:sp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s-E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9EC2ED3-1297-4D23-8D52-13ABB42406A3}" type="slidenum">
              <a:rPr lang="ca-ES" altLang="es-ES"/>
              <a:pPr/>
              <a:t>13</a:t>
            </a:fld>
            <a:endParaRPr lang="ca-ES" altLang="es-ES"/>
          </a:p>
        </p:txBody>
      </p:sp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s-E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8F2C212-933A-4F81-8636-A19B923C54BF}" type="slidenum">
              <a:rPr lang="ca-ES" altLang="es-ES"/>
              <a:pPr/>
              <a:t>2</a:t>
            </a:fld>
            <a:endParaRPr lang="ca-ES" altLang="es-ES"/>
          </a:p>
        </p:txBody>
      </p:sp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s-E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03AFE33-24B6-43A5-8438-1E5361E34F47}" type="slidenum">
              <a:rPr lang="ca-ES" altLang="es-ES"/>
              <a:pPr/>
              <a:t>3</a:t>
            </a:fld>
            <a:endParaRPr lang="ca-ES" altLang="es-ES"/>
          </a:p>
        </p:txBody>
      </p:sp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s-E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5E6CA56-CE86-4328-B54D-9198B9938711}" type="slidenum">
              <a:rPr lang="ca-ES" altLang="es-ES"/>
              <a:pPr/>
              <a:t>4</a:t>
            </a:fld>
            <a:endParaRPr lang="ca-ES" altLang="es-ES"/>
          </a:p>
        </p:txBody>
      </p:sp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s-E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BEE41C4-B25C-40CD-967D-9621CBEDC5C5}" type="slidenum">
              <a:rPr lang="ca-ES" altLang="es-ES"/>
              <a:pPr/>
              <a:t>5</a:t>
            </a:fld>
            <a:endParaRPr lang="ca-ES" altLang="es-ES"/>
          </a:p>
        </p:txBody>
      </p:sp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s-E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83B43DD-E0F5-4FEA-96DA-566ABD5EEA6D}" type="slidenum">
              <a:rPr lang="ca-ES" altLang="es-ES"/>
              <a:pPr/>
              <a:t>6</a:t>
            </a:fld>
            <a:endParaRPr lang="ca-ES" altLang="es-ES"/>
          </a:p>
        </p:txBody>
      </p:sp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s-E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063CB2E-F8A9-42B4-943A-2FFB318678FC}" type="slidenum">
              <a:rPr lang="ca-ES" altLang="es-ES"/>
              <a:pPr/>
              <a:t>7</a:t>
            </a:fld>
            <a:endParaRPr lang="ca-ES" altLang="es-ES"/>
          </a:p>
        </p:txBody>
      </p:sp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s-E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01CE2B0-978C-442C-BF16-272A18EF2843}" type="slidenum">
              <a:rPr lang="ca-ES" altLang="es-ES"/>
              <a:pPr/>
              <a:t>8</a:t>
            </a:fld>
            <a:endParaRPr lang="ca-ES" altLang="es-ES"/>
          </a:p>
        </p:txBody>
      </p:sp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s-E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1A64551-0C60-46C9-B22D-267180A0A566}" type="slidenum">
              <a:rPr lang="ca-ES" altLang="es-ES"/>
              <a:pPr/>
              <a:t>9</a:t>
            </a:fld>
            <a:endParaRPr lang="ca-ES" altLang="es-ES"/>
          </a:p>
        </p:txBody>
      </p:sp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ca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a-ES" alt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 alt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20170-407C-4214-88E6-879EBF45C2C4}" type="slidenum">
              <a:rPr lang="ca-ES" altLang="es-ES" smtClean="0"/>
              <a:pPr/>
              <a:t>‹Nº›</a:t>
            </a:fld>
            <a:endParaRPr lang="ca-ES" alt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a-ES" alt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 alt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00E31-9E05-4B6E-8605-FC921C3BBD9C}" type="slidenum">
              <a:rPr lang="ca-ES" altLang="es-ES" smtClean="0"/>
              <a:pPr/>
              <a:t>‹Nº›</a:t>
            </a:fld>
            <a:endParaRPr lang="ca-ES" alt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a-ES" alt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 alt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D4DA3-4AEB-49FB-80C9-F9E3DC1CF609}" type="slidenum">
              <a:rPr lang="ca-ES" altLang="es-ES" smtClean="0"/>
              <a:pPr/>
              <a:t>‹Nº›</a:t>
            </a:fld>
            <a:endParaRPr lang="ca-ES" alt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a-ES" alt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 alt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A4EC3-BE92-4E93-AA1B-6EDD06FD4318}" type="slidenum">
              <a:rPr lang="ca-ES" altLang="es-ES" smtClean="0"/>
              <a:pPr/>
              <a:t>‹Nº›</a:t>
            </a:fld>
            <a:endParaRPr lang="ca-ES" alt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a-ES" alt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 alt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B0FA5-5C89-45D7-BFB3-97153D486042}" type="slidenum">
              <a:rPr lang="ca-ES" altLang="es-ES" smtClean="0"/>
              <a:pPr/>
              <a:t>‹Nº›</a:t>
            </a:fld>
            <a:endParaRPr lang="ca-ES" alt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a-ES" alt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 alt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D904C-3D20-4FD0-89E2-4319FC5DD8B4}" type="slidenum">
              <a:rPr lang="ca-ES" altLang="es-ES" smtClean="0"/>
              <a:pPr/>
              <a:t>‹Nº›</a:t>
            </a:fld>
            <a:endParaRPr lang="ca-ES" alt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a-ES" alt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 alt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C1D35-3F86-4A6D-9B5D-01EFC1D1A143}" type="slidenum">
              <a:rPr lang="ca-ES" altLang="es-ES" smtClean="0"/>
              <a:pPr/>
              <a:t>‹Nº›</a:t>
            </a:fld>
            <a:endParaRPr lang="ca-ES" alt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a-ES" alt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 alt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26E1F-B566-4E69-8693-E3AF0D43F6A4}" type="slidenum">
              <a:rPr lang="ca-ES" altLang="es-ES" smtClean="0"/>
              <a:pPr/>
              <a:t>‹Nº›</a:t>
            </a:fld>
            <a:endParaRPr lang="ca-ES" alt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a-ES" alt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 alt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CC4DD-167B-4982-A4B9-84F7324B09D8}" type="slidenum">
              <a:rPr lang="ca-ES" altLang="es-ES" smtClean="0"/>
              <a:pPr/>
              <a:t>‹Nº›</a:t>
            </a:fld>
            <a:endParaRPr lang="ca-ES" alt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a-ES" alt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 alt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B5B9D-747A-4FBF-B705-79EEEB51A83F}" type="slidenum">
              <a:rPr lang="ca-ES" altLang="es-ES" smtClean="0"/>
              <a:pPr/>
              <a:t>‹Nº›</a:t>
            </a:fld>
            <a:endParaRPr lang="ca-ES" alt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a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a-ES" alt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 alt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2B766-F597-40F0-A7D9-FAE9C60B6C13}" type="slidenum">
              <a:rPr lang="ca-ES" altLang="es-ES" smtClean="0"/>
              <a:pPr/>
              <a:t>‹Nº›</a:t>
            </a:fld>
            <a:endParaRPr lang="ca-ES" alt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a-ES" alt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a-ES" alt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7834FB-E6C8-46BA-8C76-DD2657901BEC}" type="slidenum">
              <a:rPr lang="ca-ES" altLang="es-ES" smtClean="0"/>
              <a:pPr/>
              <a:t>‹Nº›</a:t>
            </a:fld>
            <a:endParaRPr lang="ca-ES" alt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2449513" y="290513"/>
            <a:ext cx="4129087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ca-ES" altLang="es-ES" sz="4400" b="1">
                <a:solidFill>
                  <a:srgbClr val="FFFF00"/>
                </a:solidFill>
                <a:latin typeface="Arial" charset="0"/>
              </a:rPr>
              <a:t>Nutrició i Dieta</a:t>
            </a:r>
          </a:p>
        </p:txBody>
      </p:sp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323850" y="2867025"/>
            <a:ext cx="4932363" cy="3795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95738" y="2860675"/>
            <a:ext cx="5329237" cy="3808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57" name="Text Box 9"/>
          <p:cNvSpPr txBox="1">
            <a:spLocks noChangeArrowheads="1"/>
          </p:cNvSpPr>
          <p:nvPr/>
        </p:nvSpPr>
        <p:spPr bwMode="auto">
          <a:xfrm>
            <a:off x="250825" y="1125538"/>
            <a:ext cx="8893175" cy="1520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ca-ES" altLang="es-ES" sz="2600" dirty="0"/>
              <a:t>És el procés d’entrada a l’organisme de les substàncies que el formen i que asseguren el seu funcionament. </a:t>
            </a:r>
          </a:p>
          <a:p>
            <a:pPr>
              <a:lnSpc>
                <a:spcPct val="120000"/>
              </a:lnSpc>
            </a:pPr>
            <a:r>
              <a:rPr lang="ca-ES" altLang="es-ES" sz="2600" dirty="0">
                <a:solidFill>
                  <a:srgbClr val="00FF00"/>
                </a:solidFill>
              </a:rPr>
              <a:t>Una bona alimentació és requisit bàsic de salut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2449513" y="290513"/>
            <a:ext cx="4129087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ca-ES" altLang="es-ES" sz="4400" b="1">
                <a:solidFill>
                  <a:srgbClr val="FFFF00"/>
                </a:solidFill>
                <a:latin typeface="Arial" charset="0"/>
              </a:rPr>
              <a:t>Nutrició i Dieta</a:t>
            </a:r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239713" y="981075"/>
            <a:ext cx="8580437" cy="1081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lnSpc>
                <a:spcPct val="180000"/>
              </a:lnSpc>
            </a:pPr>
            <a:r>
              <a:rPr lang="ca-ES" altLang="es-ES" sz="3600" b="1">
                <a:solidFill>
                  <a:srgbClr val="00FF00"/>
                </a:solidFill>
              </a:rPr>
              <a:t>Funcions que ha d’acomplir la nutrició</a:t>
            </a:r>
            <a:r>
              <a:rPr lang="ca-ES" altLang="es-ES" sz="3600"/>
              <a:t> </a:t>
            </a:r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827088" y="2133600"/>
            <a:ext cx="7561262" cy="173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ca-ES" altLang="es-ES" sz="2400" dirty="0"/>
              <a:t>1. aportar l’energia per realitzar les funcions vitals</a:t>
            </a:r>
          </a:p>
          <a:p>
            <a:pPr>
              <a:lnSpc>
                <a:spcPct val="150000"/>
              </a:lnSpc>
            </a:pPr>
            <a:r>
              <a:rPr lang="ca-ES" altLang="es-ES" sz="2400" b="1" dirty="0">
                <a:solidFill>
                  <a:srgbClr val="FF0000"/>
                </a:solidFill>
              </a:rPr>
              <a:t>2. formació i manteniment d’estructures</a:t>
            </a:r>
          </a:p>
          <a:p>
            <a:pPr>
              <a:lnSpc>
                <a:spcPct val="150000"/>
              </a:lnSpc>
            </a:pPr>
            <a:r>
              <a:rPr lang="ca-ES" altLang="es-ES" sz="2400" dirty="0"/>
              <a:t>3. regulació dels processos metabòlics</a:t>
            </a:r>
          </a:p>
        </p:txBody>
      </p:sp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755650" y="4241800"/>
            <a:ext cx="7777163" cy="2282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ca-ES" altLang="es-ES" sz="2400" dirty="0">
                <a:solidFill>
                  <a:srgbClr val="FFFF00"/>
                </a:solidFill>
              </a:rPr>
              <a:t>L’alimentació ha d’aconseguir:</a:t>
            </a:r>
          </a:p>
          <a:p>
            <a:pPr>
              <a:lnSpc>
                <a:spcPct val="120000"/>
              </a:lnSpc>
            </a:pPr>
            <a:r>
              <a:rPr lang="ca-ES" altLang="es-ES" sz="2400" dirty="0"/>
              <a:t>- evitar deficiència de nutrients</a:t>
            </a:r>
          </a:p>
          <a:p>
            <a:pPr>
              <a:lnSpc>
                <a:spcPct val="120000"/>
              </a:lnSpc>
            </a:pPr>
            <a:r>
              <a:rPr lang="ca-ES" altLang="es-ES" sz="2400" dirty="0"/>
              <a:t>- evitar excessos de nutrients</a:t>
            </a:r>
          </a:p>
          <a:p>
            <a:pPr>
              <a:lnSpc>
                <a:spcPct val="120000"/>
              </a:lnSpc>
            </a:pPr>
            <a:r>
              <a:rPr lang="ca-ES" altLang="es-ES" sz="2400" dirty="0"/>
              <a:t>- mantenir el pes adequat</a:t>
            </a:r>
          </a:p>
          <a:p>
            <a:pPr>
              <a:lnSpc>
                <a:spcPct val="120000"/>
              </a:lnSpc>
            </a:pPr>
            <a:r>
              <a:rPr lang="ca-ES" altLang="es-ES" sz="2400" dirty="0"/>
              <a:t>- impedir malalties relacionades amb nutrició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2449513" y="290513"/>
            <a:ext cx="4129087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ca-ES" altLang="es-ES" sz="4400" b="1">
                <a:solidFill>
                  <a:srgbClr val="FFFF00"/>
                </a:solidFill>
                <a:latin typeface="Arial" charset="0"/>
              </a:rPr>
              <a:t>Nutrició i Dieta</a:t>
            </a:r>
          </a:p>
        </p:txBody>
      </p:sp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239713" y="981075"/>
            <a:ext cx="8580437" cy="1081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lnSpc>
                <a:spcPct val="180000"/>
              </a:lnSpc>
            </a:pPr>
            <a:r>
              <a:rPr lang="ca-ES" altLang="es-ES" sz="3600" b="1">
                <a:solidFill>
                  <a:srgbClr val="00FF00"/>
                </a:solidFill>
              </a:rPr>
              <a:t>Funcions que ha d’acomplir la nutrició</a:t>
            </a:r>
            <a:r>
              <a:rPr lang="ca-ES" altLang="es-ES" sz="3600"/>
              <a:t> </a:t>
            </a:r>
          </a:p>
        </p:txBody>
      </p:sp>
      <p:sp>
        <p:nvSpPr>
          <p:cNvPr id="18438" name="Rectangle 6"/>
          <p:cNvSpPr>
            <a:spLocks noChangeArrowheads="1"/>
          </p:cNvSpPr>
          <p:nvPr/>
        </p:nvSpPr>
        <p:spPr bwMode="auto">
          <a:xfrm>
            <a:off x="1403350" y="2133600"/>
            <a:ext cx="6156325" cy="639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ca-ES" altLang="es-ES" sz="2400" b="1">
                <a:solidFill>
                  <a:srgbClr val="FF0000"/>
                </a:solidFill>
              </a:rPr>
              <a:t>2. formació i manteniment d’estructures</a:t>
            </a:r>
          </a:p>
        </p:txBody>
      </p:sp>
      <p:sp>
        <p:nvSpPr>
          <p:cNvPr id="18439" name="Rectangle 7"/>
          <p:cNvSpPr>
            <a:spLocks noChangeArrowheads="1"/>
          </p:cNvSpPr>
          <p:nvPr/>
        </p:nvSpPr>
        <p:spPr bwMode="auto">
          <a:xfrm>
            <a:off x="1836738" y="3021013"/>
            <a:ext cx="5472112" cy="2136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40000"/>
              </a:lnSpc>
            </a:pPr>
            <a:r>
              <a:rPr lang="ca-ES" altLang="es-ES" sz="2400" dirty="0"/>
              <a:t>Aigua</a:t>
            </a:r>
          </a:p>
          <a:p>
            <a:pPr>
              <a:lnSpc>
                <a:spcPct val="140000"/>
              </a:lnSpc>
            </a:pPr>
            <a:r>
              <a:rPr lang="ca-ES" altLang="es-ES" sz="2400" dirty="0"/>
              <a:t>Proteïnes: creixement i manteniment</a:t>
            </a:r>
          </a:p>
          <a:p>
            <a:pPr>
              <a:lnSpc>
                <a:spcPct val="140000"/>
              </a:lnSpc>
            </a:pPr>
            <a:r>
              <a:rPr lang="ca-ES" altLang="es-ES" sz="2400" dirty="0"/>
              <a:t>Lípids: protecció</a:t>
            </a:r>
          </a:p>
          <a:p>
            <a:pPr>
              <a:lnSpc>
                <a:spcPct val="140000"/>
              </a:lnSpc>
            </a:pPr>
            <a:r>
              <a:rPr lang="ca-ES" altLang="es-ES" sz="2400" dirty="0"/>
              <a:t>Minerals com Ca, P, F: ossos i dents.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2449513" y="290513"/>
            <a:ext cx="4129087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ca-ES" altLang="es-ES" sz="4400" b="1">
                <a:solidFill>
                  <a:srgbClr val="FFFF00"/>
                </a:solidFill>
                <a:latin typeface="Arial" charset="0"/>
              </a:rPr>
              <a:t>Nutrició i Dieta</a:t>
            </a:r>
          </a:p>
        </p:txBody>
      </p:sp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239713" y="981075"/>
            <a:ext cx="8580437" cy="1081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lnSpc>
                <a:spcPct val="180000"/>
              </a:lnSpc>
            </a:pPr>
            <a:r>
              <a:rPr lang="ca-ES" altLang="es-ES" sz="3600" b="1">
                <a:solidFill>
                  <a:srgbClr val="00FF00"/>
                </a:solidFill>
              </a:rPr>
              <a:t>Funcions que ha d’acomplir la nutrició</a:t>
            </a:r>
            <a:r>
              <a:rPr lang="ca-ES" altLang="es-ES" sz="3600"/>
              <a:t> </a:t>
            </a:r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827088" y="2133600"/>
            <a:ext cx="7561262" cy="173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ca-ES" altLang="es-ES" sz="2400" dirty="0"/>
              <a:t>1. aportar l’energia per realitzar les funcions vitals</a:t>
            </a:r>
          </a:p>
          <a:p>
            <a:pPr>
              <a:lnSpc>
                <a:spcPct val="150000"/>
              </a:lnSpc>
            </a:pPr>
            <a:r>
              <a:rPr lang="ca-ES" altLang="es-ES" sz="2400" dirty="0"/>
              <a:t>2. formació i manteniment d’estructures</a:t>
            </a:r>
          </a:p>
          <a:p>
            <a:pPr>
              <a:lnSpc>
                <a:spcPct val="150000"/>
              </a:lnSpc>
            </a:pPr>
            <a:r>
              <a:rPr lang="ca-ES" altLang="es-ES" sz="2400" b="1" dirty="0">
                <a:solidFill>
                  <a:srgbClr val="FF0000"/>
                </a:solidFill>
              </a:rPr>
              <a:t>3. regulació dels processos metabòlics</a:t>
            </a:r>
          </a:p>
        </p:txBody>
      </p:sp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755650" y="4241800"/>
            <a:ext cx="7777163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ca-ES" altLang="es-ES" sz="2400" dirty="0">
                <a:solidFill>
                  <a:srgbClr val="FFFF00"/>
                </a:solidFill>
              </a:rPr>
              <a:t>L’alimentació ha d’aconseguir:</a:t>
            </a:r>
          </a:p>
          <a:p>
            <a:pPr>
              <a:lnSpc>
                <a:spcPct val="120000"/>
              </a:lnSpc>
            </a:pPr>
            <a:r>
              <a:rPr lang="ca-ES" altLang="es-ES" sz="2400" dirty="0"/>
              <a:t>- evitar deficiència de nutrients</a:t>
            </a:r>
          </a:p>
          <a:p>
            <a:pPr>
              <a:lnSpc>
                <a:spcPct val="120000"/>
              </a:lnSpc>
            </a:pPr>
            <a:r>
              <a:rPr lang="ca-ES" altLang="es-ES" sz="2400" dirty="0"/>
              <a:t>- evitar excessos de nutrients</a:t>
            </a:r>
          </a:p>
          <a:p>
            <a:pPr>
              <a:lnSpc>
                <a:spcPct val="120000"/>
              </a:lnSpc>
            </a:pPr>
            <a:r>
              <a:rPr lang="ca-ES" altLang="es-ES" sz="2400" dirty="0"/>
              <a:t>- mantenir el pes adequat</a:t>
            </a:r>
          </a:p>
          <a:p>
            <a:pPr>
              <a:lnSpc>
                <a:spcPct val="120000"/>
              </a:lnSpc>
            </a:pPr>
            <a:r>
              <a:rPr lang="ca-ES" altLang="es-ES" sz="2400" dirty="0"/>
              <a:t>- impedir malalties relacionades amb nutrició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2449513" y="290513"/>
            <a:ext cx="4129087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ca-ES" altLang="es-ES" sz="4400" b="1">
                <a:solidFill>
                  <a:srgbClr val="FFFF00"/>
                </a:solidFill>
                <a:latin typeface="Arial" charset="0"/>
              </a:rPr>
              <a:t>Nutrició i Dieta</a:t>
            </a:r>
          </a:p>
        </p:txBody>
      </p:sp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239713" y="981075"/>
            <a:ext cx="8580437" cy="1081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lnSpc>
                <a:spcPct val="180000"/>
              </a:lnSpc>
            </a:pPr>
            <a:r>
              <a:rPr lang="ca-ES" altLang="es-ES" sz="3600" b="1">
                <a:solidFill>
                  <a:srgbClr val="00FF00"/>
                </a:solidFill>
              </a:rPr>
              <a:t>Funcions que ha d’acomplir la nutrició</a:t>
            </a:r>
            <a:r>
              <a:rPr lang="ca-ES" altLang="es-ES" sz="3600"/>
              <a:t> </a:t>
            </a:r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1685925" y="2141538"/>
            <a:ext cx="5838825" cy="639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ca-ES" altLang="es-ES" sz="2400" b="1">
                <a:solidFill>
                  <a:srgbClr val="FF0000"/>
                </a:solidFill>
              </a:rPr>
              <a:t>3. regulació dels processos metabòlics</a:t>
            </a:r>
          </a:p>
        </p:txBody>
      </p:sp>
      <p:sp>
        <p:nvSpPr>
          <p:cNvPr id="20485" name="Rectangle 5"/>
          <p:cNvSpPr>
            <a:spLocks noChangeArrowheads="1"/>
          </p:cNvSpPr>
          <p:nvPr/>
        </p:nvSpPr>
        <p:spPr bwMode="auto">
          <a:xfrm>
            <a:off x="1476375" y="3021013"/>
            <a:ext cx="6696075" cy="15268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210000"/>
              </a:lnSpc>
            </a:pPr>
            <a:r>
              <a:rPr lang="ca-ES" altLang="es-ES" sz="2400" dirty="0"/>
              <a:t>Anabolisme: síntesi de substàncies</a:t>
            </a:r>
          </a:p>
          <a:p>
            <a:pPr>
              <a:lnSpc>
                <a:spcPct val="210000"/>
              </a:lnSpc>
            </a:pPr>
            <a:r>
              <a:rPr lang="ca-ES" altLang="es-ES" sz="2400" dirty="0"/>
              <a:t>Catabolisme: degradació de substàncies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2449513" y="290513"/>
            <a:ext cx="4129087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ca-ES" altLang="es-ES" sz="4400" b="1">
                <a:solidFill>
                  <a:srgbClr val="FFFF00"/>
                </a:solidFill>
                <a:latin typeface="Arial" charset="0"/>
              </a:rPr>
              <a:t>Nutrició i Dieta</a:t>
            </a:r>
          </a:p>
        </p:txBody>
      </p:sp>
      <p:sp>
        <p:nvSpPr>
          <p:cNvPr id="11270" name="Rectangle 6"/>
          <p:cNvSpPr>
            <a:spLocks noChangeArrowheads="1"/>
          </p:cNvSpPr>
          <p:nvPr/>
        </p:nvSpPr>
        <p:spPr bwMode="auto">
          <a:xfrm>
            <a:off x="323850" y="1125538"/>
            <a:ext cx="8569325" cy="518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ca-ES" altLang="es-ES" sz="2800" dirty="0"/>
              <a:t>La nutrició usa els composts anomenats nutrients </a:t>
            </a:r>
          </a:p>
          <a:p>
            <a:pPr>
              <a:lnSpc>
                <a:spcPct val="120000"/>
              </a:lnSpc>
            </a:pPr>
            <a:r>
              <a:rPr lang="ca-ES" altLang="es-ES" sz="2800" dirty="0"/>
              <a:t>que formen part dels aliments:</a:t>
            </a:r>
          </a:p>
          <a:p>
            <a:pPr algn="ctr">
              <a:lnSpc>
                <a:spcPct val="120000"/>
              </a:lnSpc>
            </a:pPr>
            <a:r>
              <a:rPr lang="ca-ES" altLang="es-ES" sz="4400" b="1" dirty="0">
                <a:solidFill>
                  <a:srgbClr val="00FF00"/>
                </a:solidFill>
              </a:rPr>
              <a:t>glúcids,</a:t>
            </a:r>
            <a:r>
              <a:rPr lang="ca-ES" altLang="es-ES" sz="4400" b="1" dirty="0">
                <a:solidFill>
                  <a:schemeClr val="bg1"/>
                </a:solidFill>
              </a:rPr>
              <a:t> </a:t>
            </a:r>
          </a:p>
          <a:p>
            <a:pPr algn="ctr">
              <a:lnSpc>
                <a:spcPct val="120000"/>
              </a:lnSpc>
            </a:pPr>
            <a:r>
              <a:rPr lang="ca-ES" altLang="es-ES" sz="4400" b="1" dirty="0">
                <a:solidFill>
                  <a:srgbClr val="FF0000"/>
                </a:solidFill>
              </a:rPr>
              <a:t>lípids,</a:t>
            </a:r>
            <a:r>
              <a:rPr lang="ca-ES" altLang="es-ES" sz="4400" b="1" dirty="0">
                <a:solidFill>
                  <a:schemeClr val="bg1"/>
                </a:solidFill>
              </a:rPr>
              <a:t> </a:t>
            </a:r>
          </a:p>
          <a:p>
            <a:pPr algn="ctr">
              <a:lnSpc>
                <a:spcPct val="120000"/>
              </a:lnSpc>
            </a:pPr>
            <a:r>
              <a:rPr lang="ca-ES" altLang="es-ES" sz="4400" b="1" dirty="0">
                <a:solidFill>
                  <a:srgbClr val="FFFF00"/>
                </a:solidFill>
              </a:rPr>
              <a:t>proteïnes,</a:t>
            </a:r>
            <a:r>
              <a:rPr lang="ca-ES" altLang="es-ES" sz="4400" b="1" dirty="0">
                <a:solidFill>
                  <a:schemeClr val="bg1"/>
                </a:solidFill>
              </a:rPr>
              <a:t> </a:t>
            </a:r>
          </a:p>
          <a:p>
            <a:pPr algn="ctr">
              <a:lnSpc>
                <a:spcPct val="120000"/>
              </a:lnSpc>
            </a:pPr>
            <a:r>
              <a:rPr lang="ca-ES" altLang="es-ES" sz="4400" b="1" dirty="0">
                <a:solidFill>
                  <a:srgbClr val="CCFF66"/>
                </a:solidFill>
              </a:rPr>
              <a:t>vitamines </a:t>
            </a:r>
          </a:p>
          <a:p>
            <a:pPr algn="ctr">
              <a:lnSpc>
                <a:spcPct val="120000"/>
              </a:lnSpc>
            </a:pPr>
            <a:r>
              <a:rPr lang="ca-ES" altLang="es-ES" sz="4400" b="1" dirty="0">
                <a:solidFill>
                  <a:srgbClr val="EAEAEA"/>
                </a:solidFill>
              </a:rPr>
              <a:t>minerals,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2449513" y="290513"/>
            <a:ext cx="4129087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ca-ES" altLang="es-ES" sz="4400" b="1">
                <a:solidFill>
                  <a:srgbClr val="FFFF00"/>
                </a:solidFill>
                <a:latin typeface="Arial" charset="0"/>
              </a:rPr>
              <a:t>Nutrició i Dieta</a:t>
            </a: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395288" y="1582738"/>
            <a:ext cx="8413750" cy="3933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80000"/>
              </a:lnSpc>
            </a:pPr>
            <a:r>
              <a:rPr lang="ca-ES" altLang="es-ES" sz="2800" dirty="0"/>
              <a:t>Funcions que ha d’acomplir la nutrició. </a:t>
            </a:r>
          </a:p>
          <a:p>
            <a:pPr>
              <a:lnSpc>
                <a:spcPct val="180000"/>
              </a:lnSpc>
            </a:pPr>
            <a:r>
              <a:rPr lang="ca-ES" altLang="es-ES" sz="2800" dirty="0"/>
              <a:t>Els principis immediats font de matèria i energia. </a:t>
            </a:r>
          </a:p>
          <a:p>
            <a:pPr>
              <a:lnSpc>
                <a:spcPct val="180000"/>
              </a:lnSpc>
            </a:pPr>
            <a:r>
              <a:rPr lang="ca-ES" altLang="es-ES" sz="2800" dirty="0"/>
              <a:t>Necessitats de l’organisme. </a:t>
            </a:r>
          </a:p>
          <a:p>
            <a:pPr>
              <a:lnSpc>
                <a:spcPct val="180000"/>
              </a:lnSpc>
            </a:pPr>
            <a:r>
              <a:rPr lang="ca-ES" altLang="es-ES" sz="2800" dirty="0"/>
              <a:t>Alimentació adequada. </a:t>
            </a:r>
          </a:p>
          <a:p>
            <a:pPr>
              <a:lnSpc>
                <a:spcPct val="180000"/>
              </a:lnSpc>
            </a:pPr>
            <a:r>
              <a:rPr lang="ca-ES" altLang="es-ES" sz="2800" dirty="0"/>
              <a:t>Pes recomanat.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2449513" y="290513"/>
            <a:ext cx="4129087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ca-ES" altLang="es-ES" sz="4400" b="1">
                <a:solidFill>
                  <a:srgbClr val="FFFF00"/>
                </a:solidFill>
                <a:latin typeface="Arial" charset="0"/>
              </a:rPr>
              <a:t>Nutrició i Dieta</a:t>
            </a:r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395288" y="1582738"/>
            <a:ext cx="8413750" cy="3933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80000"/>
              </a:lnSpc>
            </a:pPr>
            <a:r>
              <a:rPr lang="ca-ES" altLang="es-ES" sz="2800" b="1" dirty="0">
                <a:solidFill>
                  <a:srgbClr val="00FF00"/>
                </a:solidFill>
              </a:rPr>
              <a:t>Funcions que ha d’acomplir la nutrició. </a:t>
            </a:r>
          </a:p>
          <a:p>
            <a:pPr>
              <a:lnSpc>
                <a:spcPct val="180000"/>
              </a:lnSpc>
            </a:pPr>
            <a:r>
              <a:rPr lang="ca-ES" altLang="es-ES" sz="2800" dirty="0"/>
              <a:t>Els principis immediats font de matèria i energia. </a:t>
            </a:r>
          </a:p>
          <a:p>
            <a:pPr>
              <a:lnSpc>
                <a:spcPct val="180000"/>
              </a:lnSpc>
            </a:pPr>
            <a:r>
              <a:rPr lang="ca-ES" altLang="es-ES" sz="2800" dirty="0"/>
              <a:t>Necessitats de l’organisme. </a:t>
            </a:r>
          </a:p>
          <a:p>
            <a:pPr>
              <a:lnSpc>
                <a:spcPct val="180000"/>
              </a:lnSpc>
            </a:pPr>
            <a:r>
              <a:rPr lang="ca-ES" altLang="es-ES" sz="2800" dirty="0"/>
              <a:t>Alimentació adequada. </a:t>
            </a:r>
          </a:p>
          <a:p>
            <a:pPr>
              <a:lnSpc>
                <a:spcPct val="180000"/>
              </a:lnSpc>
            </a:pPr>
            <a:r>
              <a:rPr lang="ca-ES" altLang="es-ES" sz="2800" dirty="0"/>
              <a:t>Pes recomanat.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2449513" y="290513"/>
            <a:ext cx="4129087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ca-ES" altLang="es-ES" sz="4400" b="1">
                <a:solidFill>
                  <a:srgbClr val="FFFF00"/>
                </a:solidFill>
                <a:latin typeface="Arial" charset="0"/>
              </a:rPr>
              <a:t>Nutrició i Dieta</a:t>
            </a:r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239713" y="981075"/>
            <a:ext cx="8580437" cy="1081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lnSpc>
                <a:spcPct val="180000"/>
              </a:lnSpc>
            </a:pPr>
            <a:r>
              <a:rPr lang="ca-ES" altLang="es-ES" sz="3600" b="1">
                <a:solidFill>
                  <a:srgbClr val="00FF00"/>
                </a:solidFill>
              </a:rPr>
              <a:t>Funcions que ha d’acomplir la nutrició</a:t>
            </a:r>
            <a:r>
              <a:rPr lang="ca-ES" altLang="es-ES" sz="3600"/>
              <a:t> </a:t>
            </a:r>
          </a:p>
        </p:txBody>
      </p:sp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785786" y="2143116"/>
            <a:ext cx="7561262" cy="173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ca-ES" altLang="es-ES" sz="2400" dirty="0"/>
              <a:t>1. aportar l’energia per realitzar les funcions vitals</a:t>
            </a:r>
          </a:p>
          <a:p>
            <a:pPr>
              <a:lnSpc>
                <a:spcPct val="150000"/>
              </a:lnSpc>
            </a:pPr>
            <a:r>
              <a:rPr lang="ca-ES" altLang="es-ES" sz="2400" dirty="0"/>
              <a:t>2. formació i manteniment d’estructures</a:t>
            </a:r>
          </a:p>
          <a:p>
            <a:pPr>
              <a:lnSpc>
                <a:spcPct val="150000"/>
              </a:lnSpc>
            </a:pPr>
            <a:r>
              <a:rPr lang="ca-ES" altLang="es-ES" sz="2400" dirty="0"/>
              <a:t>3. regulació dels processos metabòlics</a:t>
            </a:r>
          </a:p>
        </p:txBody>
      </p:sp>
      <p:sp>
        <p:nvSpPr>
          <p:cNvPr id="10246" name="Rectangle 6"/>
          <p:cNvSpPr>
            <a:spLocks noChangeArrowheads="1"/>
          </p:cNvSpPr>
          <p:nvPr/>
        </p:nvSpPr>
        <p:spPr bwMode="auto">
          <a:xfrm>
            <a:off x="755650" y="4241800"/>
            <a:ext cx="7777163" cy="2282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ca-ES" altLang="es-ES" sz="2400" dirty="0">
                <a:solidFill>
                  <a:srgbClr val="FFFF00"/>
                </a:solidFill>
              </a:rPr>
              <a:t>L’alimentació ha d’aconseguir:</a:t>
            </a:r>
          </a:p>
          <a:p>
            <a:pPr>
              <a:lnSpc>
                <a:spcPct val="120000"/>
              </a:lnSpc>
            </a:pPr>
            <a:r>
              <a:rPr lang="ca-ES" altLang="es-ES" sz="2400" dirty="0"/>
              <a:t>- evitar deficiència de nutrients</a:t>
            </a:r>
          </a:p>
          <a:p>
            <a:pPr>
              <a:lnSpc>
                <a:spcPct val="120000"/>
              </a:lnSpc>
            </a:pPr>
            <a:r>
              <a:rPr lang="ca-ES" altLang="es-ES" sz="2400" dirty="0"/>
              <a:t>- evitar excessos de nutrients</a:t>
            </a:r>
          </a:p>
          <a:p>
            <a:pPr>
              <a:lnSpc>
                <a:spcPct val="120000"/>
              </a:lnSpc>
            </a:pPr>
            <a:r>
              <a:rPr lang="ca-ES" altLang="es-ES" sz="2400" dirty="0"/>
              <a:t>- mantenir el pes adequat</a:t>
            </a:r>
          </a:p>
          <a:p>
            <a:pPr>
              <a:lnSpc>
                <a:spcPct val="120000"/>
              </a:lnSpc>
            </a:pPr>
            <a:r>
              <a:rPr lang="ca-ES" altLang="es-ES" sz="2400" dirty="0"/>
              <a:t>- impedir malalties relacionades amb la nutrició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2449513" y="290513"/>
            <a:ext cx="4129087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ca-ES" altLang="es-ES" sz="4400" b="1">
                <a:solidFill>
                  <a:srgbClr val="FFFF00"/>
                </a:solidFill>
                <a:latin typeface="Arial" charset="0"/>
              </a:rPr>
              <a:t>Nutrició i Dieta</a:t>
            </a:r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239713" y="981075"/>
            <a:ext cx="8580437" cy="1081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lnSpc>
                <a:spcPct val="180000"/>
              </a:lnSpc>
            </a:pPr>
            <a:r>
              <a:rPr lang="ca-ES" altLang="es-ES" sz="3600" b="1">
                <a:solidFill>
                  <a:srgbClr val="00FF00"/>
                </a:solidFill>
              </a:rPr>
              <a:t>Funcions que ha d’acomplir la nutrició</a:t>
            </a:r>
            <a:r>
              <a:rPr lang="ca-ES" altLang="es-ES" sz="3600"/>
              <a:t> </a:t>
            </a:r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827088" y="2133600"/>
            <a:ext cx="8316912" cy="173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ca-ES" altLang="es-ES" sz="2400" b="1" dirty="0">
                <a:solidFill>
                  <a:srgbClr val="FF0000"/>
                </a:solidFill>
              </a:rPr>
              <a:t>1. aportar l’energia per realitzar les funcions vitals</a:t>
            </a:r>
          </a:p>
          <a:p>
            <a:pPr>
              <a:lnSpc>
                <a:spcPct val="150000"/>
              </a:lnSpc>
            </a:pPr>
            <a:r>
              <a:rPr lang="ca-ES" altLang="es-ES" sz="2400" dirty="0"/>
              <a:t>2. formació i manteniment d’estructures</a:t>
            </a:r>
          </a:p>
          <a:p>
            <a:pPr>
              <a:lnSpc>
                <a:spcPct val="150000"/>
              </a:lnSpc>
            </a:pPr>
            <a:r>
              <a:rPr lang="ca-ES" altLang="es-ES" sz="2400" dirty="0"/>
              <a:t>3. regulació dels processos metabòlics</a:t>
            </a:r>
          </a:p>
        </p:txBody>
      </p:sp>
      <p:sp>
        <p:nvSpPr>
          <p:cNvPr id="17413" name="Rectangle 5"/>
          <p:cNvSpPr>
            <a:spLocks noChangeArrowheads="1"/>
          </p:cNvSpPr>
          <p:nvPr/>
        </p:nvSpPr>
        <p:spPr bwMode="auto">
          <a:xfrm>
            <a:off x="755650" y="4241800"/>
            <a:ext cx="7777163" cy="2282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ca-ES" altLang="es-ES" sz="2400" dirty="0">
                <a:solidFill>
                  <a:srgbClr val="FFFF00"/>
                </a:solidFill>
              </a:rPr>
              <a:t>L’alimentació ha d’aconseguir:</a:t>
            </a:r>
          </a:p>
          <a:p>
            <a:pPr>
              <a:lnSpc>
                <a:spcPct val="120000"/>
              </a:lnSpc>
            </a:pPr>
            <a:r>
              <a:rPr lang="ca-ES" altLang="es-ES" sz="2400" dirty="0"/>
              <a:t>- evitar deficiència de nutrients</a:t>
            </a:r>
          </a:p>
          <a:p>
            <a:pPr>
              <a:lnSpc>
                <a:spcPct val="120000"/>
              </a:lnSpc>
            </a:pPr>
            <a:r>
              <a:rPr lang="ca-ES" altLang="es-ES" sz="2400" dirty="0"/>
              <a:t>- evitar excessos de nutrients</a:t>
            </a:r>
          </a:p>
          <a:p>
            <a:pPr>
              <a:lnSpc>
                <a:spcPct val="120000"/>
              </a:lnSpc>
            </a:pPr>
            <a:r>
              <a:rPr lang="ca-ES" altLang="es-ES" sz="2400" dirty="0"/>
              <a:t>- mantenir el pes adequat</a:t>
            </a:r>
          </a:p>
          <a:p>
            <a:pPr>
              <a:lnSpc>
                <a:spcPct val="120000"/>
              </a:lnSpc>
            </a:pPr>
            <a:r>
              <a:rPr lang="ca-ES" altLang="es-ES" sz="2400" dirty="0"/>
              <a:t>- impedir malalties relacionades amb la nutrició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2449513" y="290513"/>
            <a:ext cx="4129087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ca-ES" altLang="es-ES" sz="4400" b="1">
                <a:solidFill>
                  <a:srgbClr val="FFFF00"/>
                </a:solidFill>
                <a:latin typeface="Arial" charset="0"/>
              </a:rPr>
              <a:t>Nutrició i Dieta</a:t>
            </a:r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239713" y="981075"/>
            <a:ext cx="8580437" cy="1081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lnSpc>
                <a:spcPct val="180000"/>
              </a:lnSpc>
            </a:pPr>
            <a:r>
              <a:rPr lang="ca-ES" altLang="es-ES" sz="3600" b="1">
                <a:solidFill>
                  <a:srgbClr val="00FF00"/>
                </a:solidFill>
              </a:rPr>
              <a:t>Funcions que ha d’acomplir la nutrició</a:t>
            </a:r>
            <a:r>
              <a:rPr lang="ca-ES" altLang="es-ES" sz="3600"/>
              <a:t> </a:t>
            </a: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827088" y="2133600"/>
            <a:ext cx="8066087" cy="639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ca-ES" altLang="es-ES" sz="2400" b="1">
                <a:solidFill>
                  <a:srgbClr val="FF0000"/>
                </a:solidFill>
              </a:rPr>
              <a:t>1. aportar l’energia per realitzar les funcions vitals</a:t>
            </a:r>
          </a:p>
        </p:txBody>
      </p:sp>
      <p:sp>
        <p:nvSpPr>
          <p:cNvPr id="13318" name="Rectangle 6"/>
          <p:cNvSpPr>
            <a:spLocks noChangeArrowheads="1"/>
          </p:cNvSpPr>
          <p:nvPr/>
        </p:nvSpPr>
        <p:spPr bwMode="auto">
          <a:xfrm>
            <a:off x="1185863" y="3155950"/>
            <a:ext cx="7489825" cy="3081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40000"/>
              </a:lnSpc>
            </a:pPr>
            <a:r>
              <a:rPr lang="ca-ES" altLang="es-ES" sz="2000" b="1" dirty="0"/>
              <a:t>L’energia ha de cobrir les necessitats de:</a:t>
            </a:r>
          </a:p>
          <a:p>
            <a:pPr>
              <a:lnSpc>
                <a:spcPct val="140000"/>
              </a:lnSpc>
            </a:pPr>
            <a:r>
              <a:rPr lang="ca-ES" altLang="es-ES" sz="2000" b="1" dirty="0"/>
              <a:t>a) metabolisme basal</a:t>
            </a:r>
          </a:p>
          <a:p>
            <a:pPr>
              <a:lnSpc>
                <a:spcPct val="140000"/>
              </a:lnSpc>
            </a:pPr>
            <a:r>
              <a:rPr lang="ca-ES" altLang="es-ES" sz="2000" b="1" dirty="0"/>
              <a:t>	- a l’home és major que a la dona</a:t>
            </a:r>
          </a:p>
          <a:p>
            <a:pPr>
              <a:lnSpc>
                <a:spcPct val="140000"/>
              </a:lnSpc>
            </a:pPr>
            <a:r>
              <a:rPr lang="ca-ES" altLang="es-ES" sz="2000" b="1" dirty="0"/>
              <a:t>	- disminueix amb l’edat</a:t>
            </a:r>
          </a:p>
          <a:p>
            <a:pPr>
              <a:lnSpc>
                <a:spcPct val="140000"/>
              </a:lnSpc>
            </a:pPr>
            <a:r>
              <a:rPr lang="ca-ES" altLang="es-ES" sz="2000" b="1" dirty="0"/>
              <a:t>	- primer i segon any de vida és quan és més elevat</a:t>
            </a:r>
          </a:p>
          <a:p>
            <a:pPr>
              <a:lnSpc>
                <a:spcPct val="140000"/>
              </a:lnSpc>
            </a:pPr>
            <a:r>
              <a:rPr lang="ca-ES" altLang="es-ES" sz="2000" b="1" dirty="0"/>
              <a:t>	- és constant per a cada individu</a:t>
            </a:r>
          </a:p>
          <a:p>
            <a:pPr>
              <a:lnSpc>
                <a:spcPct val="140000"/>
              </a:lnSpc>
            </a:pPr>
            <a:r>
              <a:rPr lang="ca-ES" altLang="es-ES" sz="2000" b="1" dirty="0"/>
              <a:t>b) activitat física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2449513" y="290513"/>
            <a:ext cx="4129087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ca-ES" altLang="es-ES" sz="4400" b="1">
                <a:solidFill>
                  <a:srgbClr val="FFFF00"/>
                </a:solidFill>
                <a:latin typeface="Arial" charset="0"/>
              </a:rPr>
              <a:t>Nutrició i Dieta</a:t>
            </a:r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239713" y="981075"/>
            <a:ext cx="8580437" cy="1081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lnSpc>
                <a:spcPct val="180000"/>
              </a:lnSpc>
            </a:pPr>
            <a:r>
              <a:rPr lang="ca-ES" altLang="es-ES" sz="3600" b="1">
                <a:solidFill>
                  <a:srgbClr val="00FF00"/>
                </a:solidFill>
              </a:rPr>
              <a:t>Funcions que ha d’acomplir la nutrició</a:t>
            </a:r>
            <a:r>
              <a:rPr lang="ca-ES" altLang="es-ES" sz="3600"/>
              <a:t> </a:t>
            </a:r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827088" y="2133600"/>
            <a:ext cx="8066087" cy="639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ca-ES" altLang="es-ES" sz="2400" b="1">
                <a:solidFill>
                  <a:srgbClr val="FF0000"/>
                </a:solidFill>
              </a:rPr>
              <a:t>1. aportar l’energia per realitzar les funcions vitals</a:t>
            </a:r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323850" y="2997200"/>
            <a:ext cx="8424863" cy="3375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140000"/>
              </a:lnSpc>
            </a:pPr>
            <a:r>
              <a:rPr lang="ca-ES" altLang="es-ES" sz="2400" b="1" dirty="0"/>
              <a:t>Fonts d’energia</a:t>
            </a:r>
          </a:p>
          <a:p>
            <a:pPr algn="ctr">
              <a:lnSpc>
                <a:spcPct val="140000"/>
              </a:lnSpc>
            </a:pPr>
            <a:r>
              <a:rPr lang="ca-ES" altLang="es-ES" sz="2400" b="1" dirty="0"/>
              <a:t>Glúcids      	1g = 4 </a:t>
            </a:r>
            <a:r>
              <a:rPr lang="ca-ES" altLang="es-ES" sz="2400" b="1" dirty="0" err="1"/>
              <a:t>kcal</a:t>
            </a:r>
            <a:r>
              <a:rPr lang="ca-ES" altLang="es-ES" sz="2400" b="1" dirty="0"/>
              <a:t> </a:t>
            </a:r>
            <a:r>
              <a:rPr lang="ca-ES" altLang="es-ES" b="1" dirty="0"/>
              <a:t>(16,8 </a:t>
            </a:r>
            <a:r>
              <a:rPr lang="ca-ES" altLang="es-ES" b="1" dirty="0" err="1"/>
              <a:t>kJ</a:t>
            </a:r>
            <a:r>
              <a:rPr lang="ca-ES" altLang="es-ES" b="1" dirty="0"/>
              <a:t>)</a:t>
            </a:r>
          </a:p>
          <a:p>
            <a:pPr algn="ctr">
              <a:lnSpc>
                <a:spcPct val="140000"/>
              </a:lnSpc>
            </a:pPr>
            <a:r>
              <a:rPr lang="ca-ES" altLang="es-ES" sz="2400" b="1" dirty="0"/>
              <a:t> Lípids 	 1 g = 9 </a:t>
            </a:r>
            <a:r>
              <a:rPr lang="ca-ES" altLang="es-ES" sz="2400" b="1" dirty="0" err="1"/>
              <a:t>kcal</a:t>
            </a:r>
            <a:r>
              <a:rPr lang="ca-ES" altLang="es-ES" sz="2400" b="1" dirty="0"/>
              <a:t> </a:t>
            </a:r>
            <a:r>
              <a:rPr lang="ca-ES" altLang="es-ES" b="1" dirty="0"/>
              <a:t>(37,8 </a:t>
            </a:r>
            <a:r>
              <a:rPr lang="ca-ES" altLang="es-ES" b="1" dirty="0" err="1"/>
              <a:t>kJ</a:t>
            </a:r>
            <a:r>
              <a:rPr lang="ca-ES" altLang="es-ES" b="1" dirty="0"/>
              <a:t>)</a:t>
            </a:r>
          </a:p>
          <a:p>
            <a:pPr algn="ctr">
              <a:lnSpc>
                <a:spcPct val="140000"/>
              </a:lnSpc>
            </a:pPr>
            <a:r>
              <a:rPr lang="ca-ES" altLang="es-ES" sz="2400" b="1" dirty="0"/>
              <a:t>Proteïnes 	1 g = 4 </a:t>
            </a:r>
            <a:r>
              <a:rPr lang="ca-ES" altLang="es-ES" sz="2400" b="1" dirty="0" err="1"/>
              <a:t>kcal</a:t>
            </a:r>
            <a:r>
              <a:rPr lang="ca-ES" altLang="es-ES" sz="2400" b="1" dirty="0"/>
              <a:t> </a:t>
            </a:r>
            <a:r>
              <a:rPr lang="ca-ES" altLang="es-ES" b="1" dirty="0"/>
              <a:t>(16,8kJ)</a:t>
            </a:r>
          </a:p>
          <a:p>
            <a:pPr algn="ctr">
              <a:lnSpc>
                <a:spcPct val="140000"/>
              </a:lnSpc>
            </a:pPr>
            <a:endParaRPr lang="ca-ES" altLang="es-ES" b="1" dirty="0">
              <a:solidFill>
                <a:schemeClr val="bg1"/>
              </a:solidFill>
            </a:endParaRPr>
          </a:p>
          <a:p>
            <a:pPr>
              <a:lnSpc>
                <a:spcPct val="140000"/>
              </a:lnSpc>
            </a:pPr>
            <a:r>
              <a:rPr lang="ca-ES" altLang="es-ES" sz="2000" dirty="0">
                <a:solidFill>
                  <a:srgbClr val="FFFF00"/>
                </a:solidFill>
              </a:rPr>
              <a:t>La unitat d’energia és la caloria que es defineix com la quantitat de calor necessària per augmentar 1º C la </a:t>
            </a:r>
            <a:r>
              <a:rPr lang="ca-ES" altLang="es-ES" sz="2000" dirty="0" err="1">
                <a:solidFill>
                  <a:srgbClr val="FFFF00"/>
                </a:solidFill>
              </a:rPr>
              <a:t>temeperatra</a:t>
            </a:r>
            <a:r>
              <a:rPr lang="ca-ES" altLang="es-ES" sz="2000" dirty="0">
                <a:solidFill>
                  <a:srgbClr val="FFFF00"/>
                </a:solidFill>
              </a:rPr>
              <a:t> de 1 g d'aigua.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2449513" y="290513"/>
            <a:ext cx="4129087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ca-ES" altLang="es-ES" sz="4400" b="1">
                <a:solidFill>
                  <a:srgbClr val="FFFF00"/>
                </a:solidFill>
                <a:latin typeface="Arial" charset="0"/>
              </a:rPr>
              <a:t>Nutrició i Dieta</a:t>
            </a:r>
          </a:p>
        </p:txBody>
      </p:sp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239713" y="981075"/>
            <a:ext cx="8580437" cy="1081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lnSpc>
                <a:spcPct val="180000"/>
              </a:lnSpc>
            </a:pPr>
            <a:r>
              <a:rPr lang="ca-ES" altLang="es-ES" sz="3600" b="1">
                <a:solidFill>
                  <a:srgbClr val="00FF00"/>
                </a:solidFill>
              </a:rPr>
              <a:t>Funcions que ha d’acomplir la nutrició</a:t>
            </a:r>
            <a:r>
              <a:rPr lang="ca-ES" altLang="es-ES" sz="3600"/>
              <a:t> </a:t>
            </a: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827088" y="2133600"/>
            <a:ext cx="8066087" cy="639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ca-ES" altLang="es-ES" sz="2400" b="1">
                <a:solidFill>
                  <a:srgbClr val="FF0000"/>
                </a:solidFill>
              </a:rPr>
              <a:t>1. aportar l’energia per realitzar les funcions vitals</a:t>
            </a:r>
          </a:p>
        </p:txBody>
      </p:sp>
      <p:sp>
        <p:nvSpPr>
          <p:cNvPr id="15366" name="Rectangle 6"/>
          <p:cNvSpPr>
            <a:spLocks noChangeArrowheads="1"/>
          </p:cNvSpPr>
          <p:nvPr/>
        </p:nvSpPr>
        <p:spPr bwMode="auto">
          <a:xfrm>
            <a:off x="323850" y="2997200"/>
            <a:ext cx="8640763" cy="3663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130000"/>
              </a:lnSpc>
            </a:pPr>
            <a:r>
              <a:rPr lang="ca-ES" altLang="es-ES" sz="2000" dirty="0"/>
              <a:t>Tipus d’energia que usen els organismes</a:t>
            </a:r>
          </a:p>
          <a:p>
            <a:pPr>
              <a:lnSpc>
                <a:spcPct val="130000"/>
              </a:lnSpc>
            </a:pPr>
            <a:r>
              <a:rPr lang="ca-ES" altLang="es-ES" sz="2000" dirty="0"/>
              <a:t>Els nutrients es transformen en les següents classes d’energia:</a:t>
            </a:r>
          </a:p>
          <a:p>
            <a:pPr algn="ctr">
              <a:lnSpc>
                <a:spcPct val="130000"/>
              </a:lnSpc>
            </a:pPr>
            <a:r>
              <a:rPr lang="ca-ES" altLang="es-ES" sz="2000" dirty="0">
                <a:solidFill>
                  <a:srgbClr val="FFFF00"/>
                </a:solidFill>
              </a:rPr>
              <a:t>Elèctrica</a:t>
            </a:r>
          </a:p>
          <a:p>
            <a:pPr algn="ctr">
              <a:lnSpc>
                <a:spcPct val="130000"/>
              </a:lnSpc>
            </a:pPr>
            <a:r>
              <a:rPr lang="ca-ES" altLang="es-ES" sz="2000" dirty="0">
                <a:solidFill>
                  <a:srgbClr val="FFFF00"/>
                </a:solidFill>
              </a:rPr>
              <a:t>Mecànica</a:t>
            </a:r>
          </a:p>
          <a:p>
            <a:pPr algn="ctr">
              <a:lnSpc>
                <a:spcPct val="130000"/>
              </a:lnSpc>
            </a:pPr>
            <a:r>
              <a:rPr lang="ca-ES" altLang="es-ES" sz="2000" dirty="0">
                <a:solidFill>
                  <a:srgbClr val="FFFF00"/>
                </a:solidFill>
              </a:rPr>
              <a:t>Química</a:t>
            </a:r>
          </a:p>
          <a:p>
            <a:pPr algn="ctr">
              <a:lnSpc>
                <a:spcPct val="130000"/>
              </a:lnSpc>
            </a:pPr>
            <a:r>
              <a:rPr lang="ca-ES" altLang="es-ES" sz="2000" dirty="0">
                <a:solidFill>
                  <a:srgbClr val="FFFF00"/>
                </a:solidFill>
              </a:rPr>
              <a:t>Tèrmica</a:t>
            </a:r>
          </a:p>
          <a:p>
            <a:pPr>
              <a:lnSpc>
                <a:spcPct val="130000"/>
              </a:lnSpc>
            </a:pPr>
            <a:r>
              <a:rPr lang="ca-ES" altLang="es-ES" sz="2000" dirty="0"/>
              <a:t>Els organismes transformen els compost rics en energia en </a:t>
            </a:r>
            <a:r>
              <a:rPr lang="ca-ES" altLang="es-ES" sz="2000" dirty="0" err="1"/>
              <a:t>ATP</a:t>
            </a:r>
            <a:r>
              <a:rPr lang="ca-ES" altLang="es-ES" sz="2000" dirty="0"/>
              <a:t>, que és el producte que subministra l’energia necessària per els diferents </a:t>
            </a:r>
            <a:r>
              <a:rPr lang="ca-ES" altLang="es-ES" sz="2000" dirty="0">
                <a:solidFill>
                  <a:schemeClr val="bg1"/>
                </a:solidFill>
              </a:rPr>
              <a:t>processos.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1011</TotalTime>
  <Words>522</Words>
  <Application>Microsoft Office PowerPoint</Application>
  <PresentationFormat>Presentación en pantalla (4:3)</PresentationFormat>
  <Paragraphs>117</Paragraphs>
  <Slides>13</Slides>
  <Notes>13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14" baseType="lpstr">
      <vt:lpstr>Tema de Office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</vt:vector>
  </TitlesOfParts>
  <Company>UIB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uib</dc:creator>
  <cp:lastModifiedBy>Eva</cp:lastModifiedBy>
  <cp:revision>65</cp:revision>
  <dcterms:created xsi:type="dcterms:W3CDTF">2011-11-29T10:46:16Z</dcterms:created>
  <dcterms:modified xsi:type="dcterms:W3CDTF">2017-11-26T19:04:24Z</dcterms:modified>
</cp:coreProperties>
</file>