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59" r:id="rId4"/>
    <p:sldId id="263" r:id="rId5"/>
    <p:sldId id="264" r:id="rId6"/>
    <p:sldId id="270" r:id="rId7"/>
    <p:sldId id="266" r:id="rId8"/>
    <p:sldId id="267" r:id="rId9"/>
    <p:sldId id="268" r:id="rId10"/>
    <p:sldId id="269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96" autoAdjust="0"/>
    <p:restoredTop sz="94660"/>
  </p:normalViewPr>
  <p:slideViewPr>
    <p:cSldViewPr>
      <p:cViewPr varScale="1">
        <p:scale>
          <a:sx n="64" d="100"/>
          <a:sy n="64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79B9E-75A0-41B3-AFDF-760ACCDA3B49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B1893-5ED9-4244-A1B5-B0ACAA0B6602}" type="slidenum">
              <a:rPr lang="ca-ES" altLang="es-ES"/>
              <a:pPr/>
              <a:t>10</a:t>
            </a:fld>
            <a:endParaRPr lang="ca-ES" altLang="es-E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7574-8E40-4C75-A513-94C00CF6D259}" type="slidenum">
              <a:rPr lang="ca-ES" altLang="es-ES"/>
              <a:pPr/>
              <a:t>11</a:t>
            </a:fld>
            <a:endParaRPr lang="ca-ES" altLang="es-E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DB2A6-016D-4138-ADA4-58A9EF9FCA64}" type="slidenum">
              <a:rPr lang="ca-ES" altLang="es-ES"/>
              <a:pPr/>
              <a:t>12</a:t>
            </a:fld>
            <a:endParaRPr lang="ca-ES" altLang="es-E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C2ED3-1297-4D23-8D52-13ABB42406A3}" type="slidenum">
              <a:rPr lang="ca-ES" altLang="es-ES"/>
              <a:pPr/>
              <a:t>13</a:t>
            </a:fld>
            <a:endParaRPr lang="ca-ES" alt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2C212-933A-4F81-8636-A19B923C54BF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AFE33-24B6-43A5-8438-1E5361E34F47}" type="slidenum">
              <a:rPr lang="ca-ES" altLang="es-ES"/>
              <a:pPr/>
              <a:t>3</a:t>
            </a:fld>
            <a:endParaRPr lang="ca-ES" altLang="es-E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6CA56-CE86-4328-B54D-9198B9938711}" type="slidenum">
              <a:rPr lang="ca-ES" altLang="es-ES"/>
              <a:pPr/>
              <a:t>4</a:t>
            </a:fld>
            <a:endParaRPr lang="ca-ES" altLang="es-E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E41C4-B25C-40CD-967D-9621CBEDC5C5}" type="slidenum">
              <a:rPr lang="ca-ES" altLang="es-ES"/>
              <a:pPr/>
              <a:t>5</a:t>
            </a:fld>
            <a:endParaRPr lang="ca-ES" alt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B43DD-E0F5-4FEA-96DA-566ABD5EEA6D}" type="slidenum">
              <a:rPr lang="ca-ES" altLang="es-ES"/>
              <a:pPr/>
              <a:t>6</a:t>
            </a:fld>
            <a:endParaRPr lang="ca-ES" altLang="es-E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3CB2E-F8A9-42B4-943A-2FFB318678FC}" type="slidenum">
              <a:rPr lang="ca-ES" altLang="es-ES"/>
              <a:pPr/>
              <a:t>7</a:t>
            </a:fld>
            <a:endParaRPr lang="ca-ES" altLang="es-E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CE2B0-978C-442C-BF16-272A18EF2843}" type="slidenum">
              <a:rPr lang="ca-ES" altLang="es-ES"/>
              <a:pPr/>
              <a:t>8</a:t>
            </a:fld>
            <a:endParaRPr lang="ca-ES" altLang="es-E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64551-0C60-46C9-B22D-267180A0A566}" type="slidenum">
              <a:rPr lang="ca-ES" altLang="es-ES"/>
              <a:pPr/>
              <a:t>9</a:t>
            </a:fld>
            <a:endParaRPr lang="ca-ES" altLang="es-E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170-407C-4214-88E6-879EBF45C2C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0E31-9E05-4B6E-8605-FC921C3BBD9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4DA3-4AEB-49FB-80C9-F9E3DC1CF609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EC3-BE92-4E93-AA1B-6EDD06FD431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0FA5-5C89-45D7-BFB3-97153D486042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904C-3D20-4FD0-89E2-4319FC5DD8B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C1D35-3F86-4A6D-9B5D-01EFC1D1A14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6E1F-B566-4E69-8693-E3AF0D43F6A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C4DD-167B-4982-A4B9-84F7324B09D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5B9D-747A-4FBF-B705-79EEEB51A83F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B766-F597-40F0-A7D9-FAE9C60B6C1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34FB-E6C8-46BA-8C76-DD2657901BE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3850" y="2867025"/>
            <a:ext cx="4932363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860675"/>
            <a:ext cx="5329237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50825" y="1125538"/>
            <a:ext cx="8893175" cy="15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600" dirty="0"/>
              <a:t>És el procés d’entrada a l’organisme de les substàncies que el formen i que asseguren el seu funcionament. </a:t>
            </a:r>
          </a:p>
          <a:p>
            <a:pPr>
              <a:lnSpc>
                <a:spcPct val="120000"/>
              </a:lnSpc>
            </a:pPr>
            <a:r>
              <a:rPr lang="ca-ES" altLang="es-ES" sz="2600" dirty="0">
                <a:solidFill>
                  <a:srgbClr val="00FF00"/>
                </a:solidFill>
              </a:rPr>
              <a:t>Una bona alimentació és requisit bàsic de salut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27088" y="2133600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dirty="0"/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 b="1" dirty="0">
                <a:solidFill>
                  <a:srgbClr val="FF0000"/>
                </a:solidFill>
              </a:rPr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3. regulació dels processos metabòlics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 dirty="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impedir malalties relacionades amb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403350" y="2133600"/>
            <a:ext cx="61563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2. formació i manteniment d’estructures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836738" y="3021013"/>
            <a:ext cx="5472112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 sz="2400" dirty="0"/>
              <a:t>Aigua</a:t>
            </a:r>
          </a:p>
          <a:p>
            <a:pPr>
              <a:lnSpc>
                <a:spcPct val="140000"/>
              </a:lnSpc>
            </a:pPr>
            <a:r>
              <a:rPr lang="ca-ES" altLang="es-ES" sz="2400" dirty="0"/>
              <a:t>Proteïnes: creixement i manteniment</a:t>
            </a:r>
          </a:p>
          <a:p>
            <a:pPr>
              <a:lnSpc>
                <a:spcPct val="140000"/>
              </a:lnSpc>
            </a:pPr>
            <a:r>
              <a:rPr lang="ca-ES" altLang="es-ES" sz="2400" dirty="0"/>
              <a:t>Lípids: protecció</a:t>
            </a:r>
          </a:p>
          <a:p>
            <a:pPr>
              <a:lnSpc>
                <a:spcPct val="140000"/>
              </a:lnSpc>
            </a:pPr>
            <a:r>
              <a:rPr lang="ca-ES" altLang="es-ES" sz="2400" dirty="0"/>
              <a:t>Minerals com Ca, P, F: ossos i 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27088" y="2133600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dirty="0"/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 b="1" dirty="0">
                <a:solidFill>
                  <a:srgbClr val="FF0000"/>
                </a:solidFill>
              </a:rPr>
              <a:t>3. regulació dels processos metabòlics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 dirty="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impedir malalties relacionades amb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685925" y="2141538"/>
            <a:ext cx="583882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3. regulació dels processos metabòlics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476375" y="3021013"/>
            <a:ext cx="6696075" cy="152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10000"/>
              </a:lnSpc>
            </a:pPr>
            <a:r>
              <a:rPr lang="ca-ES" altLang="es-ES" sz="2400" dirty="0"/>
              <a:t>Anabolisme: síntesi de substàncies</a:t>
            </a:r>
          </a:p>
          <a:p>
            <a:pPr>
              <a:lnSpc>
                <a:spcPct val="210000"/>
              </a:lnSpc>
            </a:pPr>
            <a:r>
              <a:rPr lang="ca-ES" altLang="es-ES" sz="2400" dirty="0"/>
              <a:t>Catabolisme: degradació de substàncies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23850" y="1125538"/>
            <a:ext cx="8569325" cy="51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800" dirty="0"/>
              <a:t>La nutrició usa els composts anomenats nutrients </a:t>
            </a:r>
          </a:p>
          <a:p>
            <a:pPr>
              <a:lnSpc>
                <a:spcPct val="120000"/>
              </a:lnSpc>
            </a:pPr>
            <a:r>
              <a:rPr lang="ca-ES" altLang="es-ES" sz="2800" dirty="0"/>
              <a:t>que formen part dels aliments: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 dirty="0">
                <a:solidFill>
                  <a:srgbClr val="00FF00"/>
                </a:solidFill>
              </a:rPr>
              <a:t>glúcids,</a:t>
            </a:r>
            <a:r>
              <a:rPr lang="ca-ES" altLang="es-ES" sz="4400" b="1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 dirty="0">
                <a:solidFill>
                  <a:srgbClr val="FF0000"/>
                </a:solidFill>
              </a:rPr>
              <a:t>lípids,</a:t>
            </a:r>
            <a:r>
              <a:rPr lang="ca-ES" altLang="es-ES" sz="4400" b="1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 dirty="0">
                <a:solidFill>
                  <a:srgbClr val="FFFF00"/>
                </a:solidFill>
              </a:rPr>
              <a:t>proteïnes,</a:t>
            </a:r>
            <a:r>
              <a:rPr lang="ca-ES" altLang="es-ES" sz="4400" b="1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 dirty="0">
                <a:solidFill>
                  <a:srgbClr val="CCFF66"/>
                </a:solidFill>
              </a:rPr>
              <a:t>vitamines </a:t>
            </a:r>
          </a:p>
          <a:p>
            <a:pPr algn="ctr">
              <a:lnSpc>
                <a:spcPct val="120000"/>
              </a:lnSpc>
            </a:pPr>
            <a:r>
              <a:rPr lang="ca-ES" altLang="es-ES" sz="4400" b="1" dirty="0">
                <a:solidFill>
                  <a:srgbClr val="EAEAEA"/>
                </a:solidFill>
              </a:rPr>
              <a:t>minerals,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 dirty="0"/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5288" y="1582738"/>
            <a:ext cx="84137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 b="1" dirty="0">
                <a:solidFill>
                  <a:srgbClr val="00FF00"/>
                </a:solidFill>
              </a:rPr>
              <a:t>Funcions que ha d’acomplir la nutrició.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Els principis immediats font de matèria i energia.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Necessitats de l’organisme.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Alimentació adequada. </a:t>
            </a:r>
          </a:p>
          <a:p>
            <a:pPr>
              <a:lnSpc>
                <a:spcPct val="180000"/>
              </a:lnSpc>
            </a:pPr>
            <a:r>
              <a:rPr lang="ca-ES" altLang="es-ES" sz="2800" dirty="0"/>
              <a:t>Pes recomanat.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85786" y="2143116"/>
            <a:ext cx="756126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dirty="0"/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3. regulació dels processos metabòlics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 dirty="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impedir malalties relacionades amb la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27088" y="2133600"/>
            <a:ext cx="8316912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 dirty="0">
                <a:solidFill>
                  <a:srgbClr val="FF0000"/>
                </a:solidFill>
              </a:rPr>
              <a:t>1. aportar l’energia per realitzar les funcions vitals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2. formació i manteniment d’estructures</a:t>
            </a:r>
          </a:p>
          <a:p>
            <a:pPr>
              <a:lnSpc>
                <a:spcPct val="150000"/>
              </a:lnSpc>
            </a:pPr>
            <a:r>
              <a:rPr lang="ca-ES" altLang="es-ES" sz="2400" dirty="0"/>
              <a:t>3. regulació dels processos metabòlics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55650" y="4241800"/>
            <a:ext cx="77771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ca-ES" altLang="es-ES" sz="2400" dirty="0">
                <a:solidFill>
                  <a:srgbClr val="FFFF00"/>
                </a:solidFill>
              </a:rPr>
              <a:t>L’alimentació ha d’aconseguir: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deficiència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evitar excessos de nutrients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mantenir el pes adequat</a:t>
            </a:r>
          </a:p>
          <a:p>
            <a:pPr>
              <a:lnSpc>
                <a:spcPct val="120000"/>
              </a:lnSpc>
            </a:pPr>
            <a:r>
              <a:rPr lang="ca-ES" altLang="es-ES" sz="2400" dirty="0"/>
              <a:t>- impedir malalties relacionades amb la nutrició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185863" y="3155950"/>
            <a:ext cx="748982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 sz="2000" b="1" dirty="0"/>
              <a:t>L’energia ha de cobrir les necessitats de: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a) metabolisme basal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	- a l’home és major que a la dona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	- disminueix amb l’edat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	- primer i segon any de vida és quan és més elevat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	- és constant per a cada individu</a:t>
            </a:r>
          </a:p>
          <a:p>
            <a:pPr>
              <a:lnSpc>
                <a:spcPct val="140000"/>
              </a:lnSpc>
            </a:pPr>
            <a:r>
              <a:rPr lang="ca-ES" altLang="es-ES" sz="2000" b="1" dirty="0"/>
              <a:t>b) activitat física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3850" y="2997200"/>
            <a:ext cx="8424863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ca-ES" altLang="es-ES" sz="2400" b="1" dirty="0"/>
              <a:t>Fonts d’energia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 dirty="0"/>
              <a:t>Glúcids      	1g = 4 </a:t>
            </a:r>
            <a:r>
              <a:rPr lang="ca-ES" altLang="es-ES" sz="2400" b="1" dirty="0" err="1"/>
              <a:t>kcal</a:t>
            </a:r>
            <a:r>
              <a:rPr lang="ca-ES" altLang="es-ES" sz="2400" b="1" dirty="0"/>
              <a:t> </a:t>
            </a:r>
            <a:r>
              <a:rPr lang="ca-ES" altLang="es-ES" b="1" dirty="0"/>
              <a:t>(16,8 </a:t>
            </a:r>
            <a:r>
              <a:rPr lang="ca-ES" altLang="es-ES" b="1" dirty="0" err="1"/>
              <a:t>kJ</a:t>
            </a:r>
            <a:r>
              <a:rPr lang="ca-ES" altLang="es-ES" b="1" dirty="0"/>
              <a:t>)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 dirty="0"/>
              <a:t> Lípids 	 1 g = 9 </a:t>
            </a:r>
            <a:r>
              <a:rPr lang="ca-ES" altLang="es-ES" sz="2400" b="1" dirty="0" err="1"/>
              <a:t>kcal</a:t>
            </a:r>
            <a:r>
              <a:rPr lang="ca-ES" altLang="es-ES" sz="2400" b="1" dirty="0"/>
              <a:t> </a:t>
            </a:r>
            <a:r>
              <a:rPr lang="ca-ES" altLang="es-ES" b="1" dirty="0"/>
              <a:t>(37,8 </a:t>
            </a:r>
            <a:r>
              <a:rPr lang="ca-ES" altLang="es-ES" b="1" dirty="0" err="1"/>
              <a:t>kJ</a:t>
            </a:r>
            <a:r>
              <a:rPr lang="ca-ES" altLang="es-ES" b="1" dirty="0"/>
              <a:t>)</a:t>
            </a:r>
          </a:p>
          <a:p>
            <a:pPr algn="ctr">
              <a:lnSpc>
                <a:spcPct val="140000"/>
              </a:lnSpc>
            </a:pPr>
            <a:r>
              <a:rPr lang="ca-ES" altLang="es-ES" sz="2400" b="1" dirty="0"/>
              <a:t>Proteïnes 	1 g = 4 </a:t>
            </a:r>
            <a:r>
              <a:rPr lang="ca-ES" altLang="es-ES" sz="2400" b="1" dirty="0" err="1"/>
              <a:t>kcal</a:t>
            </a:r>
            <a:r>
              <a:rPr lang="ca-ES" altLang="es-ES" sz="2400" b="1" dirty="0"/>
              <a:t> </a:t>
            </a:r>
            <a:r>
              <a:rPr lang="ca-ES" altLang="es-ES" b="1" dirty="0"/>
              <a:t>(16,8kJ)</a:t>
            </a:r>
          </a:p>
          <a:p>
            <a:pPr algn="ctr">
              <a:lnSpc>
                <a:spcPct val="140000"/>
              </a:lnSpc>
            </a:pPr>
            <a:endParaRPr lang="ca-ES" altLang="es-ES" b="1" dirty="0">
              <a:solidFill>
                <a:schemeClr val="bg1"/>
              </a:solidFill>
            </a:endParaRPr>
          </a:p>
          <a:p>
            <a:pPr>
              <a:lnSpc>
                <a:spcPct val="140000"/>
              </a:lnSpc>
            </a:pPr>
            <a:r>
              <a:rPr lang="ca-ES" altLang="es-ES" sz="2000" dirty="0">
                <a:solidFill>
                  <a:srgbClr val="FFFF00"/>
                </a:solidFill>
              </a:rPr>
              <a:t>La unitat d’energia és la caloria que es defineix com la quantitat de calor necessària per augmentar 1º C la </a:t>
            </a:r>
            <a:r>
              <a:rPr lang="ca-ES" altLang="es-ES" sz="2000" dirty="0" err="1">
                <a:solidFill>
                  <a:srgbClr val="FFFF00"/>
                </a:solidFill>
              </a:rPr>
              <a:t>temeperatra</a:t>
            </a:r>
            <a:r>
              <a:rPr lang="ca-ES" altLang="es-ES" sz="2000" dirty="0">
                <a:solidFill>
                  <a:srgbClr val="FFFF00"/>
                </a:solidFill>
              </a:rPr>
              <a:t> de 1 g d'aigua.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9713" y="981075"/>
            <a:ext cx="858043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3600" b="1">
                <a:solidFill>
                  <a:srgbClr val="00FF00"/>
                </a:solidFill>
              </a:rPr>
              <a:t>Funcions que ha d’acomplir la nutrició</a:t>
            </a:r>
            <a:r>
              <a:rPr lang="ca-ES" altLang="es-ES" sz="3600"/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27088" y="2133600"/>
            <a:ext cx="80660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altLang="es-ES" sz="2400" b="1">
                <a:solidFill>
                  <a:srgbClr val="FF0000"/>
                </a:solidFill>
              </a:rPr>
              <a:t>1. aportar l’energia per realitzar les funcions vitals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23850" y="2997200"/>
            <a:ext cx="8640763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ca-ES" altLang="es-ES" sz="2000" dirty="0"/>
              <a:t>Tipus d’energia que usen els organismes</a:t>
            </a:r>
          </a:p>
          <a:p>
            <a:pPr>
              <a:lnSpc>
                <a:spcPct val="130000"/>
              </a:lnSpc>
            </a:pPr>
            <a:r>
              <a:rPr lang="ca-ES" altLang="es-ES" sz="2000" dirty="0"/>
              <a:t>Els nutrients es transformen en les següents classes d’energia:</a:t>
            </a:r>
          </a:p>
          <a:p>
            <a:pPr algn="ctr">
              <a:lnSpc>
                <a:spcPct val="130000"/>
              </a:lnSpc>
            </a:pPr>
            <a:r>
              <a:rPr lang="ca-ES" altLang="es-ES" sz="2000" dirty="0">
                <a:solidFill>
                  <a:srgbClr val="FFFF00"/>
                </a:solidFill>
              </a:rPr>
              <a:t>Elèctrica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 dirty="0">
                <a:solidFill>
                  <a:srgbClr val="FFFF00"/>
                </a:solidFill>
              </a:rPr>
              <a:t>Mecànica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 dirty="0">
                <a:solidFill>
                  <a:srgbClr val="FFFF00"/>
                </a:solidFill>
              </a:rPr>
              <a:t>Química</a:t>
            </a:r>
          </a:p>
          <a:p>
            <a:pPr algn="ctr">
              <a:lnSpc>
                <a:spcPct val="130000"/>
              </a:lnSpc>
            </a:pPr>
            <a:r>
              <a:rPr lang="ca-ES" altLang="es-ES" sz="2000" dirty="0">
                <a:solidFill>
                  <a:srgbClr val="FFFF00"/>
                </a:solidFill>
              </a:rPr>
              <a:t>Tèrmica</a:t>
            </a:r>
          </a:p>
          <a:p>
            <a:pPr>
              <a:lnSpc>
                <a:spcPct val="130000"/>
              </a:lnSpc>
            </a:pPr>
            <a:r>
              <a:rPr lang="ca-ES" altLang="es-ES" sz="2000" dirty="0"/>
              <a:t>Els organismes transformen els compost rics en energia en </a:t>
            </a:r>
            <a:r>
              <a:rPr lang="ca-ES" altLang="es-ES" sz="2000" dirty="0" err="1"/>
              <a:t>ATP</a:t>
            </a:r>
            <a:r>
              <a:rPr lang="ca-ES" altLang="es-ES" sz="2000" dirty="0"/>
              <a:t>, que és el producte que subministra l’energia necessària per els diferents </a:t>
            </a:r>
            <a:r>
              <a:rPr lang="ca-ES" altLang="es-ES" sz="2000" dirty="0">
                <a:solidFill>
                  <a:schemeClr val="bg1"/>
                </a:solidFill>
              </a:rPr>
              <a:t>processos.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</TotalTime>
  <Words>522</Words>
  <Application>Microsoft Office PowerPoint</Application>
  <PresentationFormat>Presentación en pantalla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Eva</cp:lastModifiedBy>
  <cp:revision>65</cp:revision>
  <dcterms:created xsi:type="dcterms:W3CDTF">2011-11-29T10:46:16Z</dcterms:created>
  <dcterms:modified xsi:type="dcterms:W3CDTF">2017-11-26T19:04:24Z</dcterms:modified>
</cp:coreProperties>
</file>