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2" r:id="rId20"/>
    <p:sldId id="294" r:id="rId21"/>
    <p:sldId id="295" r:id="rId22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FF66"/>
    <a:srgbClr val="FFFF00"/>
    <a:srgbClr val="FF0000"/>
    <a:srgbClr val="3366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96" autoAdjust="0"/>
    <p:restoredTop sz="94660"/>
  </p:normalViewPr>
  <p:slideViewPr>
    <p:cSldViewPr>
      <p:cViewPr varScale="1">
        <p:scale>
          <a:sx n="64" d="100"/>
          <a:sy n="64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A2A74D5-80E7-4BAB-B346-679C68D2D6BE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xmlns="" val="15802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a-ES" alt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920DBB2-08BA-4F88-8BD8-37339734EFF6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xmlns="" val="334940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75D94-D23E-44EE-8834-1CFB3FCB2033}" type="slidenum">
              <a:rPr lang="ca-ES" altLang="es-ES"/>
              <a:pPr/>
              <a:t>1</a:t>
            </a:fld>
            <a:endParaRPr lang="ca-ES" altLang="es-E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494B-2617-482C-99A1-AD589FC47479}" type="slidenum">
              <a:rPr lang="ca-ES" altLang="es-ES"/>
              <a:pPr/>
              <a:t>10</a:t>
            </a:fld>
            <a:endParaRPr lang="ca-ES" altLang="es-E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CE03A-3804-4D8F-AFB8-2CD30E029D93}" type="slidenum">
              <a:rPr lang="ca-ES" altLang="es-ES"/>
              <a:pPr/>
              <a:t>11</a:t>
            </a:fld>
            <a:endParaRPr lang="ca-ES" altLang="es-E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158FB-416C-4BE0-B08A-8F32C2551420}" type="slidenum">
              <a:rPr lang="ca-ES" altLang="es-ES"/>
              <a:pPr/>
              <a:t>12</a:t>
            </a:fld>
            <a:endParaRPr lang="ca-ES" altLang="es-E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20FA6-5735-442E-8FE6-48DEFA647053}" type="slidenum">
              <a:rPr lang="ca-ES" altLang="es-ES"/>
              <a:pPr/>
              <a:t>13</a:t>
            </a:fld>
            <a:endParaRPr lang="ca-ES" altLang="es-E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B093D-E465-4450-AA1C-A1C2AA127CD8}" type="slidenum">
              <a:rPr lang="ca-ES" altLang="es-ES"/>
              <a:pPr/>
              <a:t>14</a:t>
            </a:fld>
            <a:endParaRPr lang="ca-ES" altLang="es-E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E839D-699D-4A76-B036-E6F1F408A860}" type="slidenum">
              <a:rPr lang="ca-ES" altLang="es-ES"/>
              <a:pPr/>
              <a:t>15</a:t>
            </a:fld>
            <a:endParaRPr lang="ca-ES" altLang="es-E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8DDB9-164F-4B04-9AE0-CB8EBD65A4C4}" type="slidenum">
              <a:rPr lang="ca-ES" altLang="es-ES"/>
              <a:pPr/>
              <a:t>16</a:t>
            </a:fld>
            <a:endParaRPr lang="ca-ES" altLang="es-E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C60CB-BE36-49C5-A7B7-EBD51E562355}" type="slidenum">
              <a:rPr lang="ca-ES" altLang="es-ES"/>
              <a:pPr/>
              <a:t>17</a:t>
            </a:fld>
            <a:endParaRPr lang="ca-ES" altLang="es-E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39F96-43DD-41C2-B94B-6985754B8287}" type="slidenum">
              <a:rPr lang="ca-ES" altLang="es-ES"/>
              <a:pPr/>
              <a:t>18</a:t>
            </a:fld>
            <a:endParaRPr lang="ca-ES" altLang="es-E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165C7-8F00-4073-84E4-F7A56CCC0E37}" type="slidenum">
              <a:rPr lang="ca-ES" altLang="es-ES"/>
              <a:pPr/>
              <a:t>19</a:t>
            </a:fld>
            <a:endParaRPr lang="ca-ES" altLang="es-E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67970-3364-404C-A77F-6EC4E8DE08F4}" type="slidenum">
              <a:rPr lang="ca-ES" altLang="es-ES"/>
              <a:pPr/>
              <a:t>2</a:t>
            </a:fld>
            <a:endParaRPr lang="ca-ES" altLang="es-E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014A8-A5AE-4670-BD4B-90D04BB784FB}" type="slidenum">
              <a:rPr lang="ca-ES" altLang="es-ES"/>
              <a:pPr/>
              <a:t>20</a:t>
            </a:fld>
            <a:endParaRPr lang="ca-ES" alt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F298F-3F92-4E51-9A71-6A554B6A7516}" type="slidenum">
              <a:rPr lang="ca-ES" altLang="es-ES"/>
              <a:pPr/>
              <a:t>21</a:t>
            </a:fld>
            <a:endParaRPr lang="ca-ES" altLang="es-E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AA840-BDA5-4D7B-8AF5-ECFE19CFADF1}" type="slidenum">
              <a:rPr lang="ca-ES" altLang="es-ES"/>
              <a:pPr/>
              <a:t>3</a:t>
            </a:fld>
            <a:endParaRPr lang="ca-ES" altLang="es-E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76DCB-0351-49BF-9121-3F0C4DCF42E1}" type="slidenum">
              <a:rPr lang="ca-ES" altLang="es-ES"/>
              <a:pPr/>
              <a:t>4</a:t>
            </a:fld>
            <a:endParaRPr lang="ca-ES" altLang="es-E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9B8E2-157D-486C-83F8-746FDA932AEE}" type="slidenum">
              <a:rPr lang="ca-ES" altLang="es-ES"/>
              <a:pPr/>
              <a:t>5</a:t>
            </a:fld>
            <a:endParaRPr lang="ca-ES" altLang="es-E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E9E7-9604-414A-9CD7-D2F7151A9DC6}" type="slidenum">
              <a:rPr lang="ca-ES" altLang="es-ES"/>
              <a:pPr/>
              <a:t>6</a:t>
            </a:fld>
            <a:endParaRPr lang="ca-ES" altLang="es-E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70872-062D-4777-B548-FFE83C00C69A}" type="slidenum">
              <a:rPr lang="ca-ES" altLang="es-ES"/>
              <a:pPr/>
              <a:t>7</a:t>
            </a:fld>
            <a:endParaRPr lang="ca-ES" altLang="es-E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63124-CB25-4085-AF92-A3FEA7C28762}" type="slidenum">
              <a:rPr lang="ca-ES" altLang="es-ES"/>
              <a:pPr/>
              <a:t>8</a:t>
            </a:fld>
            <a:endParaRPr lang="ca-ES" altLang="es-E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F794D-7642-4EFA-AF4B-537DF043B709}" type="slidenum">
              <a:rPr lang="ca-ES" altLang="es-ES"/>
              <a:pPr/>
              <a:t>9</a:t>
            </a:fld>
            <a:endParaRPr lang="ca-ES" altLang="es-E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170-407C-4214-88E6-879EBF45C2C4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E31-9E05-4B6E-8605-FC921C3BBD9C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4DA3-4AEB-49FB-80C9-F9E3DC1CF609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EC3-BE92-4E93-AA1B-6EDD06FD4318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0FA5-5C89-45D7-BFB3-97153D48604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904C-3D20-4FD0-89E2-4319FC5DD8B4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1D35-3F86-4A6D-9B5D-01EFC1D1A143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6E1F-B566-4E69-8693-E3AF0D43F6A4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C4DD-167B-4982-A4B9-84F7324B09D8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5B9D-747A-4FBF-B705-79EEEB51A83F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B766-F597-40F0-A7D9-FAE9C60B6C13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34FB-E6C8-46BA-8C76-DD2657901BEC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47913"/>
            <a:ext cx="33210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51275" y="2841625"/>
            <a:ext cx="52197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ca-ES" altLang="es-ES" b="1" dirty="0"/>
              <a:t>REQUERIMENTS NUTRICIONALS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no superior al 30% de la dieta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&lt;10% grasses saturades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10% àcid linoleic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aprox. 15% àcid oleic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colesterol: màxim 300mg/persona i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 dirty="0"/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>
                <a:solidFill>
                  <a:srgbClr val="FF0000"/>
                </a:solidFill>
              </a:rPr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minerals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850" y="12684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proteïnes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8" y="2636838"/>
            <a:ext cx="36782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140200" y="2687638"/>
            <a:ext cx="4714875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b="1" dirty="0"/>
              <a:t>ESTRUCTURA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aminoàcids essencials i no essencials</a:t>
            </a:r>
          </a:p>
          <a:p>
            <a:pPr algn="ctr">
              <a:lnSpc>
                <a:spcPct val="140000"/>
              </a:lnSpc>
            </a:pPr>
            <a:endParaRPr lang="ca-ES" altLang="es-ES" dirty="0"/>
          </a:p>
          <a:p>
            <a:pPr algn="ctr">
              <a:lnSpc>
                <a:spcPct val="140000"/>
              </a:lnSpc>
            </a:pPr>
            <a:r>
              <a:rPr lang="ca-ES" altLang="es-ES" b="1" dirty="0"/>
              <a:t>FUNCIONS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estructural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reguladora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defensiva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transport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energètica 4 </a:t>
            </a:r>
            <a:r>
              <a:rPr lang="ca-ES" altLang="es-ES" dirty="0" err="1"/>
              <a:t>kcal</a:t>
            </a:r>
            <a:r>
              <a:rPr lang="ca-ES" altLang="es-ES" dirty="0"/>
              <a:t>/g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8" y="2636838"/>
            <a:ext cx="36782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95738" y="2492375"/>
            <a:ext cx="5148262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ca-ES" altLang="es-ES" b="1" dirty="0"/>
              <a:t>EFECTES FISIOPATOLÒGICS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deficiència d’ingestió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excés d’ingestió</a:t>
            </a:r>
          </a:p>
          <a:p>
            <a:pPr>
              <a:lnSpc>
                <a:spcPct val="170000"/>
              </a:lnSpc>
            </a:pPr>
            <a:endParaRPr lang="ca-ES" altLang="es-ES" dirty="0"/>
          </a:p>
          <a:p>
            <a:pPr algn="ctr">
              <a:lnSpc>
                <a:spcPct val="170000"/>
              </a:lnSpc>
            </a:pPr>
            <a:r>
              <a:rPr lang="ca-ES" altLang="es-ES" b="1" dirty="0"/>
              <a:t>REQUERIMENTS NUTRICIONALS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10% dieta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nin i adolescent gran necessitat (creixement)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períodes de gestació i lactància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23850" y="12684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proteïnes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 dirty="0"/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>
                <a:solidFill>
                  <a:srgbClr val="FF0000"/>
                </a:solidFill>
              </a:rPr>
              <a:t>vitamines</a:t>
            </a:r>
            <a:r>
              <a:rPr lang="ca-ES" altLang="es-ES" sz="4400" b="1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minerals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1341438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vitamines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81300"/>
            <a:ext cx="356393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283075" y="2590800"/>
            <a:ext cx="45370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ca-ES" altLang="es-ES" b="1" dirty="0"/>
              <a:t>ESTRUCTURA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- Molt diversa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- Són nutrients essencials (han d’entrar a l’organisme per la dieta)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- Vitamina D3, pell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- Vitamina K, intestí</a:t>
            </a:r>
          </a:p>
          <a:p>
            <a:pPr>
              <a:lnSpc>
                <a:spcPct val="170000"/>
              </a:lnSpc>
            </a:pPr>
            <a:r>
              <a:rPr lang="ca-ES" altLang="es-ES" dirty="0"/>
              <a:t>- Àcid nicotínic, fetge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81300"/>
            <a:ext cx="356393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283075" y="2590800"/>
            <a:ext cx="45370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b="1" dirty="0"/>
              <a:t>CLASSIFICACIÓ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liposolubles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hidrosolubles</a:t>
            </a:r>
          </a:p>
          <a:p>
            <a:pPr algn="ctr">
              <a:lnSpc>
                <a:spcPct val="180000"/>
              </a:lnSpc>
            </a:pPr>
            <a:r>
              <a:rPr lang="ca-ES" altLang="es-ES" b="1" dirty="0"/>
              <a:t>FUNCIONS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regulació de processos metabòlics</a:t>
            </a:r>
          </a:p>
          <a:p>
            <a:pPr algn="ctr">
              <a:lnSpc>
                <a:spcPct val="180000"/>
              </a:lnSpc>
            </a:pPr>
            <a:r>
              <a:rPr lang="ca-ES" altLang="es-ES" b="1" dirty="0"/>
              <a:t>EFECTES FISIOPATOLÒGICS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deficiència</a:t>
            </a:r>
          </a:p>
          <a:p>
            <a:pPr>
              <a:lnSpc>
                <a:spcPct val="180000"/>
              </a:lnSpc>
            </a:pPr>
            <a:r>
              <a:rPr lang="ca-ES" altLang="es-ES" dirty="0">
                <a:solidFill>
                  <a:schemeClr val="bg1"/>
                </a:solidFill>
              </a:rPr>
              <a:t>excés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3850" y="1341438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vitamines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 dirty="0"/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>
                <a:solidFill>
                  <a:srgbClr val="FF0000"/>
                </a:solidFill>
              </a:rPr>
              <a:t>minerals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23850" y="13811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minerals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283075" y="2060575"/>
            <a:ext cx="45370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b="1" dirty="0"/>
              <a:t>CLASSIFICACIÓ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plàstics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Oligoelements</a:t>
            </a:r>
          </a:p>
          <a:p>
            <a:pPr algn="ctr">
              <a:lnSpc>
                <a:spcPct val="180000"/>
              </a:lnSpc>
            </a:pPr>
            <a:r>
              <a:rPr lang="ca-ES" altLang="es-ES" b="1" dirty="0"/>
              <a:t>FUNCIONS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regulació enzims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constància líquids corporals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activitat sistema nerviós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transport a través de la membrana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estructura: ossos i dents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1402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067175" y="2349500"/>
            <a:ext cx="217488" cy="43195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23850" y="1196975"/>
            <a:ext cx="8569325" cy="8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 dirty="0"/>
              <a:t>vitamines i minerals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57158" y="785794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 dirty="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53276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 dirty="0"/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minerals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23850" y="13811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aigua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283075" y="2378075"/>
            <a:ext cx="453707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altLang="es-ES" b="1" dirty="0"/>
              <a:t>CONTINGUT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intracel·lular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33% del pes corporal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extracel·lular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23% del pes corporal</a:t>
            </a:r>
          </a:p>
          <a:p>
            <a:pPr algn="ctr">
              <a:lnSpc>
                <a:spcPct val="150000"/>
              </a:lnSpc>
            </a:pPr>
            <a:r>
              <a:rPr lang="ca-ES" altLang="es-ES" b="1" dirty="0"/>
              <a:t>FUNCIONS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dissolució interna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transport</a:t>
            </a:r>
          </a:p>
          <a:p>
            <a:pPr>
              <a:lnSpc>
                <a:spcPct val="150000"/>
              </a:lnSpc>
            </a:pPr>
            <a:r>
              <a:rPr lang="ca-ES" altLang="es-ES" dirty="0"/>
              <a:t>dissolució en procés de digestió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7798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678238" y="2133600"/>
            <a:ext cx="2159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23850" y="13811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aigua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995738" y="2795588"/>
            <a:ext cx="514826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sz="2400" b="1" dirty="0"/>
              <a:t>FONTS</a:t>
            </a:r>
          </a:p>
          <a:p>
            <a:pPr>
              <a:lnSpc>
                <a:spcPct val="180000"/>
              </a:lnSpc>
            </a:pPr>
            <a:r>
              <a:rPr lang="ca-ES" altLang="es-ES" sz="2400" dirty="0"/>
              <a:t>beguda 1300-1500 ml dia</a:t>
            </a:r>
          </a:p>
          <a:p>
            <a:pPr>
              <a:lnSpc>
                <a:spcPct val="180000"/>
              </a:lnSpc>
            </a:pPr>
            <a:r>
              <a:rPr lang="ca-ES" altLang="es-ES" sz="2400" dirty="0"/>
              <a:t>aliments 700 - 1000 ml dia</a:t>
            </a:r>
          </a:p>
          <a:p>
            <a:pPr>
              <a:lnSpc>
                <a:spcPct val="180000"/>
              </a:lnSpc>
            </a:pPr>
            <a:r>
              <a:rPr lang="ca-ES" altLang="es-ES" sz="2400" dirty="0"/>
              <a:t>aigua d’oxidació 200 - 300 ml dia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7798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678238" y="2133600"/>
            <a:ext cx="2159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51275" y="2852738"/>
            <a:ext cx="525621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dirty="0"/>
              <a:t>ESTRUCTURA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formats per C,H,O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monosacàrids: glucosa, fructosa, galactosa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disacàrids: sacarosa, maltosa, lactosa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polisacàrids: midó, glicogen, cel·lulosa (fibra)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51275" y="2565400"/>
            <a:ext cx="5256213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ca-ES" altLang="es-ES" b="1" dirty="0"/>
              <a:t>FUNCIONS</a:t>
            </a:r>
          </a:p>
          <a:p>
            <a:pPr>
              <a:lnSpc>
                <a:spcPct val="130000"/>
              </a:lnSpc>
            </a:pPr>
            <a:r>
              <a:rPr lang="ca-ES" altLang="es-ES" dirty="0"/>
              <a:t>- subministrador d’energia, 4 </a:t>
            </a:r>
            <a:r>
              <a:rPr lang="ca-ES" altLang="es-ES" dirty="0" err="1"/>
              <a:t>kcal</a:t>
            </a:r>
            <a:r>
              <a:rPr lang="ca-ES" altLang="es-ES" dirty="0"/>
              <a:t>/g</a:t>
            </a:r>
          </a:p>
          <a:p>
            <a:pPr>
              <a:lnSpc>
                <a:spcPct val="130000"/>
              </a:lnSpc>
            </a:pPr>
            <a:r>
              <a:rPr lang="ca-ES" altLang="es-ES" dirty="0"/>
              <a:t>- l’excés se guarda en forma de glicogen hepàtic i muscular o transformat en grasses</a:t>
            </a:r>
          </a:p>
          <a:p>
            <a:pPr>
              <a:lnSpc>
                <a:spcPct val="130000"/>
              </a:lnSpc>
            </a:pPr>
            <a:r>
              <a:rPr lang="ca-ES" altLang="es-ES" dirty="0"/>
              <a:t>- la glucosa és la font d’energia del sistema nerviós i la sang</a:t>
            </a:r>
          </a:p>
          <a:p>
            <a:pPr>
              <a:lnSpc>
                <a:spcPct val="130000"/>
              </a:lnSpc>
            </a:pPr>
            <a:r>
              <a:rPr lang="ca-ES" altLang="es-ES" dirty="0"/>
              <a:t>- regular funció gastrointestinal a través de la fibra:</a:t>
            </a:r>
          </a:p>
          <a:p>
            <a:pPr>
              <a:lnSpc>
                <a:spcPct val="130000"/>
              </a:lnSpc>
            </a:pPr>
            <a:r>
              <a:rPr lang="ca-ES" altLang="es-ES" dirty="0"/>
              <a:t>absorbeix aigua, sensació de sacietat, redueix efectes cancerígens, estrenyiment, obesitat</a:t>
            </a:r>
          </a:p>
          <a:p>
            <a:pPr>
              <a:lnSpc>
                <a:spcPct val="130000"/>
              </a:lnSpc>
            </a:pPr>
            <a:r>
              <a:rPr lang="ca-ES" altLang="es-ES" dirty="0"/>
              <a:t>hipercolesterolèmia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51275" y="2565400"/>
            <a:ext cx="525621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ca-ES" altLang="es-ES" b="1" dirty="0"/>
              <a:t>EFECTES FITOPATOLÒGICS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càries lligat a </a:t>
            </a:r>
            <a:r>
              <a:rPr lang="ca-ES" altLang="es-ES" dirty="0" err="1"/>
              <a:t>l’ingesta</a:t>
            </a:r>
            <a:r>
              <a:rPr lang="ca-ES" altLang="es-ES" dirty="0"/>
              <a:t> de sucres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relacionat amb la manca de la fibra: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càncer de colon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estrenyiment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hemorroides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apendicitis aguda</a:t>
            </a:r>
          </a:p>
          <a:p>
            <a:pPr>
              <a:lnSpc>
                <a:spcPct val="180000"/>
              </a:lnSpc>
            </a:pPr>
            <a:r>
              <a:rPr lang="ca-ES" altLang="es-ES" dirty="0"/>
              <a:t>- diverticulosi còlica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1597025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glúcids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4734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51275" y="2832100"/>
            <a:ext cx="5256213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210000"/>
              </a:lnSpc>
            </a:pPr>
            <a:r>
              <a:rPr lang="ca-ES" altLang="es-ES" b="1" dirty="0"/>
              <a:t>RECOMANACIONS DE NUTRICIÓ</a:t>
            </a:r>
          </a:p>
          <a:p>
            <a:pPr algn="ctr">
              <a:lnSpc>
                <a:spcPct val="210000"/>
              </a:lnSpc>
            </a:pPr>
            <a:r>
              <a:rPr lang="ca-ES" altLang="es-ES" dirty="0"/>
              <a:t>dieta 55-60% (midons)</a:t>
            </a:r>
          </a:p>
          <a:p>
            <a:pPr>
              <a:lnSpc>
                <a:spcPct val="210000"/>
              </a:lnSpc>
            </a:pPr>
            <a:r>
              <a:rPr lang="ca-ES" altLang="es-ES" dirty="0"/>
              <a:t>- s’ha de menjar glúcids tots els dies</a:t>
            </a:r>
          </a:p>
          <a:p>
            <a:pPr>
              <a:lnSpc>
                <a:spcPct val="210000"/>
              </a:lnSpc>
            </a:pPr>
            <a:r>
              <a:rPr lang="ca-ES" altLang="es-ES" dirty="0"/>
              <a:t>- consum moderat de sucres i dolços</a:t>
            </a:r>
          </a:p>
          <a:p>
            <a:pPr>
              <a:lnSpc>
                <a:spcPct val="210000"/>
              </a:lnSpc>
            </a:pPr>
            <a:r>
              <a:rPr lang="ca-ES" altLang="es-ES" dirty="0"/>
              <a:t>- consumir a diari aliments rics en fibra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2057400"/>
            <a:ext cx="85693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 dirty="0"/>
              <a:t>glúcids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>
                <a:solidFill>
                  <a:srgbClr val="FF0000"/>
                </a:solidFill>
              </a:rPr>
              <a:t>lípids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proteïnes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vitamines </a:t>
            </a:r>
          </a:p>
          <a:p>
            <a:pPr algn="ctr">
              <a:lnSpc>
                <a:spcPct val="120000"/>
              </a:lnSpc>
            </a:pPr>
            <a:r>
              <a:rPr lang="ca-ES" altLang="es-ES" sz="4400" b="1" dirty="0"/>
              <a:t>minerals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47913"/>
            <a:ext cx="33210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51275" y="2492375"/>
            <a:ext cx="52197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b="1" dirty="0"/>
              <a:t>FUNCIONS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subministrador d’energia: 9 </a:t>
            </a:r>
            <a:r>
              <a:rPr lang="ca-ES" altLang="es-ES" dirty="0" err="1"/>
              <a:t>kcal</a:t>
            </a:r>
            <a:r>
              <a:rPr lang="ca-ES" altLang="es-ES" dirty="0"/>
              <a:t>/g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àcids grassos essencials (composts essencials són aquells necessàries per l’organisme i que no es poden sintetitzar han d’entrar en la dieta)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àcid linoleic – Oli de </a:t>
            </a:r>
            <a:r>
              <a:rPr lang="ca-ES" altLang="es-ES" dirty="0" err="1"/>
              <a:t>Girasol</a:t>
            </a:r>
            <a:r>
              <a:rPr lang="ca-ES" altLang="es-ES" dirty="0"/>
              <a:t> ... 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àcid </a:t>
            </a:r>
            <a:r>
              <a:rPr lang="ca-ES" altLang="es-ES" dirty="0" err="1"/>
              <a:t>linolènic</a:t>
            </a:r>
            <a:r>
              <a:rPr lang="ca-ES" altLang="es-ES" dirty="0"/>
              <a:t> (àcid omega 3) – Oli de llavors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absorció de vitamines liposolubles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efecte organolèptic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efecte de sacietat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49513" y="290513"/>
            <a:ext cx="412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a-ES" altLang="es-ES" sz="4400" b="1">
                <a:solidFill>
                  <a:srgbClr val="FFFF00"/>
                </a:solidFill>
                <a:latin typeface="Arial" charset="0"/>
              </a:rPr>
              <a:t>Nutrició i Dieta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altLang="es-ES" sz="4400" b="1">
                <a:solidFill>
                  <a:srgbClr val="FF0000"/>
                </a:solidFill>
              </a:rPr>
              <a:t>lípids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4963" y="768350"/>
            <a:ext cx="84137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ca-ES" altLang="es-ES" sz="2800">
                <a:solidFill>
                  <a:srgbClr val="00FF00"/>
                </a:solidFill>
              </a:rPr>
              <a:t>Els principis immediats font de matèria i energia.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47913"/>
            <a:ext cx="33210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851275" y="2616200"/>
            <a:ext cx="521970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a-ES" altLang="es-ES" b="1" dirty="0"/>
              <a:t>ESTRUCTURAL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fosfolípids, colesterol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formen diverses biomolècules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hormones, àcids biliars, vitamines</a:t>
            </a:r>
          </a:p>
          <a:p>
            <a:pPr algn="ctr">
              <a:lnSpc>
                <a:spcPct val="140000"/>
              </a:lnSpc>
            </a:pPr>
            <a:endParaRPr lang="ca-ES" altLang="es-ES" dirty="0"/>
          </a:p>
          <a:p>
            <a:pPr algn="ctr">
              <a:lnSpc>
                <a:spcPct val="140000"/>
              </a:lnSpc>
            </a:pPr>
            <a:r>
              <a:rPr lang="ca-ES" altLang="es-ES" b="1" dirty="0"/>
              <a:t>EFECTES FISIOPATÒLOGICS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aterosclerosi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excés de colesterol (</a:t>
            </a:r>
            <a:r>
              <a:rPr lang="ca-ES" altLang="es-ES" dirty="0" err="1"/>
              <a:t>LDL</a:t>
            </a:r>
            <a:r>
              <a:rPr lang="ca-ES" altLang="es-ES" dirty="0"/>
              <a:t>, HDL)</a:t>
            </a:r>
          </a:p>
          <a:p>
            <a:pPr>
              <a:lnSpc>
                <a:spcPct val="140000"/>
              </a:lnSpc>
            </a:pPr>
            <a:r>
              <a:rPr lang="ca-ES" altLang="es-ES" dirty="0"/>
              <a:t>- oxidació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737</Words>
  <Application>Microsoft Office PowerPoint</Application>
  <PresentationFormat>Presentación en pantalla (4:3)</PresentationFormat>
  <Paragraphs>204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UIB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</dc:creator>
  <cp:lastModifiedBy>Eva</cp:lastModifiedBy>
  <cp:revision>65</cp:revision>
  <dcterms:created xsi:type="dcterms:W3CDTF">2011-11-29T10:46:16Z</dcterms:created>
  <dcterms:modified xsi:type="dcterms:W3CDTF">2017-11-26T19:07:19Z</dcterms:modified>
</cp:coreProperties>
</file>