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65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5538-98EF-4290-A546-0CDCB1E7EF14}" type="datetimeFigureOut">
              <a:rPr lang="es-ES" smtClean="0"/>
              <a:t>09/09/2015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DAD2-1313-45E8-B3C1-D2B5D17B4D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7558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5538-98EF-4290-A546-0CDCB1E7EF14}" type="datetimeFigureOut">
              <a:rPr lang="es-ES" smtClean="0"/>
              <a:t>09/09/2015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DAD2-1313-45E8-B3C1-D2B5D17B4D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3963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5538-98EF-4290-A546-0CDCB1E7EF14}" type="datetimeFigureOut">
              <a:rPr lang="es-ES" smtClean="0"/>
              <a:t>09/09/2015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DAD2-1313-45E8-B3C1-D2B5D17B4D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7559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5538-98EF-4290-A546-0CDCB1E7EF14}" type="datetimeFigureOut">
              <a:rPr lang="es-ES" smtClean="0"/>
              <a:t>09/09/2015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DAD2-1313-45E8-B3C1-D2B5D17B4D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2926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5538-98EF-4290-A546-0CDCB1E7EF14}" type="datetimeFigureOut">
              <a:rPr lang="es-ES" smtClean="0"/>
              <a:t>09/09/2015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DAD2-1313-45E8-B3C1-D2B5D17B4D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2020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5538-98EF-4290-A546-0CDCB1E7EF14}" type="datetimeFigureOut">
              <a:rPr lang="es-ES" smtClean="0"/>
              <a:t>09/09/2015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DAD2-1313-45E8-B3C1-D2B5D17B4D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7185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5538-98EF-4290-A546-0CDCB1E7EF14}" type="datetimeFigureOut">
              <a:rPr lang="es-ES" smtClean="0"/>
              <a:t>09/09/2015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DAD2-1313-45E8-B3C1-D2B5D17B4D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9432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5538-98EF-4290-A546-0CDCB1E7EF14}" type="datetimeFigureOut">
              <a:rPr lang="es-ES" smtClean="0"/>
              <a:t>09/09/2015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DAD2-1313-45E8-B3C1-D2B5D17B4D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313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5538-98EF-4290-A546-0CDCB1E7EF14}" type="datetimeFigureOut">
              <a:rPr lang="es-ES" smtClean="0"/>
              <a:t>09/09/2015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DAD2-1313-45E8-B3C1-D2B5D17B4D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2861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5538-98EF-4290-A546-0CDCB1E7EF14}" type="datetimeFigureOut">
              <a:rPr lang="es-ES" smtClean="0"/>
              <a:t>09/09/2015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DAD2-1313-45E8-B3C1-D2B5D17B4D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0114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5538-98EF-4290-A546-0CDCB1E7EF14}" type="datetimeFigureOut">
              <a:rPr lang="es-ES" smtClean="0"/>
              <a:t>09/09/2015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DAD2-1313-45E8-B3C1-D2B5D17B4D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9746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C5538-98EF-4290-A546-0CDCB1E7EF14}" type="datetimeFigureOut">
              <a:rPr lang="es-ES" smtClean="0"/>
              <a:t>09/09/2015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9DAD2-1313-45E8-B3C1-D2B5D17B4D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677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404664"/>
            <a:ext cx="79928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 b="1" dirty="0" smtClean="0"/>
              <a:t>L’ESPÈCIE HUMANA</a:t>
            </a:r>
          </a:p>
          <a:p>
            <a:endParaRPr lang="ca-ES" sz="2000" b="1" dirty="0"/>
          </a:p>
          <a:p>
            <a:r>
              <a:rPr lang="ca-ES" sz="2000" b="1" dirty="0" smtClean="0"/>
              <a:t>L’espècie humana és com les altres. Té les mateixes necessitats i ha de complir les mateixes lleis de la natura. Però és un cas especial...</a:t>
            </a:r>
          </a:p>
        </p:txBody>
      </p:sp>
      <p:pic>
        <p:nvPicPr>
          <p:cNvPr id="1027" name="Picture 3" descr="C:\Users\Windows\Desktop\Sin Título 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050645"/>
            <a:ext cx="5229321" cy="4380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050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15616" y="836712"/>
            <a:ext cx="705678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ACTIVITAT DIDÀCTICA, 3</a:t>
            </a:r>
          </a:p>
          <a:p>
            <a:endParaRPr lang="es-ES" dirty="0"/>
          </a:p>
          <a:p>
            <a:r>
              <a:rPr lang="ca-ES" sz="2400" b="1" dirty="0" smtClean="0"/>
              <a:t>Explotació d’ecosistemes pròxims i llunyans</a:t>
            </a:r>
          </a:p>
          <a:p>
            <a:endParaRPr lang="ca-ES" sz="2400" b="1" dirty="0" smtClean="0"/>
          </a:p>
          <a:p>
            <a:r>
              <a:rPr lang="ca-ES" sz="2400" b="1" dirty="0" smtClean="0"/>
              <a:t>Activitat relacionada amb l’assignatura de Socials</a:t>
            </a:r>
          </a:p>
          <a:p>
            <a:endParaRPr lang="ca-ES" sz="2400" b="1" dirty="0" smtClean="0"/>
          </a:p>
          <a:p>
            <a:endParaRPr lang="ca-ES" sz="2400" b="1" dirty="0" smtClean="0"/>
          </a:p>
          <a:p>
            <a:r>
              <a:rPr lang="ca-ES" sz="2400" b="1" dirty="0" smtClean="0"/>
              <a:t>L’espècie humana ha passat del nomadisme al sedentarisme en un llarg procés històric.</a:t>
            </a:r>
          </a:p>
          <a:p>
            <a:endParaRPr lang="ca-ES" sz="2400" b="1" dirty="0" smtClean="0"/>
          </a:p>
          <a:p>
            <a:r>
              <a:rPr lang="ca-ES" sz="2400" b="1" dirty="0" smtClean="0"/>
              <a:t>Comparar el consum energètic de diverses societats i els ecosistemes que s’exploten en diversos moments de la història.</a:t>
            </a:r>
            <a:endParaRPr lang="ca-ES" sz="2400" b="1" dirty="0"/>
          </a:p>
        </p:txBody>
      </p:sp>
    </p:spTree>
    <p:extLst>
      <p:ext uri="{BB962C8B-B14F-4D97-AF65-F5344CB8AC3E}">
        <p14:creationId xmlns:p14="http://schemas.microsoft.com/office/powerpoint/2010/main" val="284088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692696"/>
            <a:ext cx="79208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a-ES" sz="2400" b="1" dirty="0" smtClean="0"/>
          </a:p>
          <a:p>
            <a:pPr algn="ctr"/>
            <a:r>
              <a:rPr lang="ca-ES" sz="2400" b="1" dirty="0" smtClean="0"/>
              <a:t> </a:t>
            </a:r>
          </a:p>
          <a:p>
            <a:pPr algn="ctr"/>
            <a:r>
              <a:rPr lang="ca-ES" sz="2400" b="1" dirty="0" smtClean="0"/>
              <a:t>Comparar l’evolució del consum energètic de les societats humanes:</a:t>
            </a:r>
          </a:p>
          <a:p>
            <a:pPr algn="ctr"/>
            <a:endParaRPr lang="ca-ES" sz="2400" b="1" dirty="0"/>
          </a:p>
          <a:p>
            <a:pPr algn="ctr"/>
            <a:r>
              <a:rPr lang="ca-ES" sz="2400" b="1" dirty="0" smtClean="0"/>
              <a:t>Nòmade,</a:t>
            </a:r>
          </a:p>
          <a:p>
            <a:pPr algn="ctr"/>
            <a:r>
              <a:rPr lang="ca-ES" sz="2400" b="1" dirty="0" smtClean="0"/>
              <a:t>Caçadora,</a:t>
            </a:r>
          </a:p>
          <a:p>
            <a:pPr algn="ctr"/>
            <a:r>
              <a:rPr lang="ca-ES" sz="2400" b="1" dirty="0" smtClean="0"/>
              <a:t>Agrícola</a:t>
            </a:r>
          </a:p>
          <a:p>
            <a:pPr algn="ctr"/>
            <a:r>
              <a:rPr lang="ca-ES" sz="2400" b="1" dirty="0" smtClean="0"/>
              <a:t>Industrial</a:t>
            </a:r>
          </a:p>
          <a:p>
            <a:pPr algn="ctr"/>
            <a:r>
              <a:rPr lang="ca-ES" sz="2400" b="1" dirty="0" smtClean="0"/>
              <a:t>Comunicació i Informàtica</a:t>
            </a:r>
            <a:endParaRPr lang="ca-ES" sz="2400" b="1" dirty="0"/>
          </a:p>
        </p:txBody>
      </p:sp>
    </p:spTree>
    <p:extLst>
      <p:ext uri="{BB962C8B-B14F-4D97-AF65-F5344CB8AC3E}">
        <p14:creationId xmlns:p14="http://schemas.microsoft.com/office/powerpoint/2010/main" val="618884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87624" y="836712"/>
            <a:ext cx="69127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ACTIVITAT DIDÀCTICA, 4</a:t>
            </a:r>
          </a:p>
          <a:p>
            <a:pPr algn="ctr"/>
            <a:endParaRPr lang="es-ES" sz="2400" b="1" dirty="0"/>
          </a:p>
          <a:p>
            <a:pPr algn="ctr"/>
            <a:endParaRPr lang="es-ES" sz="2400" b="1" dirty="0" smtClean="0"/>
          </a:p>
          <a:p>
            <a:pPr algn="ctr"/>
            <a:r>
              <a:rPr lang="es-ES" sz="2400" b="1" dirty="0" smtClean="0"/>
              <a:t>Mesura de la </a:t>
            </a:r>
            <a:r>
              <a:rPr lang="es-ES" sz="2400" b="1" dirty="0" err="1" smtClean="0"/>
              <a:t>petjada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ecològica</a:t>
            </a:r>
            <a:endParaRPr lang="es-ES" sz="2400" b="1" dirty="0" smtClean="0"/>
          </a:p>
          <a:p>
            <a:pPr algn="ctr"/>
            <a:endParaRPr lang="es-ES" sz="2400" b="1" dirty="0"/>
          </a:p>
          <a:p>
            <a:pPr algn="ctr"/>
            <a:r>
              <a:rPr lang="es-ES" sz="2400" b="1" dirty="0"/>
              <a:t>http://www.carbonfootprint.com/calculator.aspx</a:t>
            </a:r>
          </a:p>
          <a:p>
            <a:pPr algn="ctr"/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49856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15616" y="980728"/>
            <a:ext cx="734481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2400" b="1" dirty="0" smtClean="0"/>
              <a:t>A les classes destinades a </a:t>
            </a:r>
          </a:p>
          <a:p>
            <a:pPr algn="ctr"/>
            <a:r>
              <a:rPr lang="ca-ES" sz="2400" b="1" dirty="0" smtClean="0"/>
              <a:t>ecologia o a les relacions de l’espècie humana i medi </a:t>
            </a:r>
          </a:p>
          <a:p>
            <a:pPr algn="ctr"/>
            <a:r>
              <a:rPr lang="ca-ES" sz="2400" b="1" dirty="0" smtClean="0"/>
              <a:t>hem de treballar la </a:t>
            </a:r>
            <a:r>
              <a:rPr lang="ca-ES" sz="2400" b="1" dirty="0" smtClean="0">
                <a:solidFill>
                  <a:srgbClr val="FF0000"/>
                </a:solidFill>
              </a:rPr>
              <a:t>conscienciació</a:t>
            </a:r>
            <a:r>
              <a:rPr lang="ca-ES" sz="2400" b="1" dirty="0" smtClean="0"/>
              <a:t> dels alumnes cap a l’entorn en el que vivim:</a:t>
            </a:r>
          </a:p>
          <a:p>
            <a:pPr algn="ctr"/>
            <a:endParaRPr lang="ca-ES" sz="2400" b="1" dirty="0"/>
          </a:p>
          <a:p>
            <a:pPr algn="ctr"/>
            <a:r>
              <a:rPr lang="ca-ES" sz="2400" b="1" dirty="0" smtClean="0">
                <a:solidFill>
                  <a:srgbClr val="FF0000"/>
                </a:solidFill>
              </a:rPr>
              <a:t>Conservació</a:t>
            </a:r>
          </a:p>
          <a:p>
            <a:pPr algn="ctr"/>
            <a:r>
              <a:rPr lang="ca-ES" sz="2400" b="1" dirty="0" smtClean="0">
                <a:solidFill>
                  <a:srgbClr val="FF0000"/>
                </a:solidFill>
              </a:rPr>
              <a:t>Respecte a la natura</a:t>
            </a:r>
          </a:p>
          <a:p>
            <a:pPr algn="ctr"/>
            <a:r>
              <a:rPr lang="ca-ES" sz="2400" b="1" dirty="0" smtClean="0">
                <a:solidFill>
                  <a:srgbClr val="FF0000"/>
                </a:solidFill>
              </a:rPr>
              <a:t>Reduir el consum</a:t>
            </a:r>
          </a:p>
          <a:p>
            <a:pPr algn="ctr"/>
            <a:r>
              <a:rPr lang="ca-ES" sz="2400" b="1" dirty="0" smtClean="0">
                <a:solidFill>
                  <a:srgbClr val="FF0000"/>
                </a:solidFill>
              </a:rPr>
              <a:t>Reciclar</a:t>
            </a:r>
          </a:p>
          <a:p>
            <a:pPr algn="ctr"/>
            <a:r>
              <a:rPr lang="ca-ES" sz="2400" b="1" dirty="0" smtClean="0">
                <a:solidFill>
                  <a:srgbClr val="FF0000"/>
                </a:solidFill>
              </a:rPr>
              <a:t>Reutilitzar </a:t>
            </a:r>
          </a:p>
          <a:p>
            <a:pPr algn="ctr"/>
            <a:endParaRPr lang="ca-ES" sz="2400" b="1" dirty="0"/>
          </a:p>
          <a:p>
            <a:pPr algn="ctr"/>
            <a:r>
              <a:rPr lang="ca-ES" sz="2400" b="1" dirty="0" smtClean="0">
                <a:solidFill>
                  <a:srgbClr val="FF0000"/>
                </a:solidFill>
              </a:rPr>
              <a:t>Prendre decisions personals </a:t>
            </a:r>
            <a:r>
              <a:rPr lang="ca-ES" sz="2400" b="1" dirty="0" smtClean="0"/>
              <a:t>que contribueixen a tenir actuacions adequades amb el respecte al </a:t>
            </a:r>
            <a:r>
              <a:rPr lang="ca-ES" sz="2400" b="1" dirty="0" smtClean="0"/>
              <a:t>medi.</a:t>
            </a:r>
            <a:endParaRPr lang="ca-ES" sz="2400" b="1" dirty="0"/>
          </a:p>
        </p:txBody>
      </p:sp>
    </p:spTree>
    <p:extLst>
      <p:ext uri="{BB962C8B-B14F-4D97-AF65-F5344CB8AC3E}">
        <p14:creationId xmlns:p14="http://schemas.microsoft.com/office/powerpoint/2010/main" val="3353078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55576" y="476672"/>
            <a:ext cx="78488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ACTIVITAT DIDÀCTIQUES SOBRE EL CONSUM ENERGÈTIC HUMÀ.</a:t>
            </a:r>
          </a:p>
          <a:p>
            <a:endParaRPr lang="es-ES" dirty="0"/>
          </a:p>
          <a:p>
            <a:endParaRPr lang="ca-ES" b="1" dirty="0" smtClean="0"/>
          </a:p>
          <a:p>
            <a:endParaRPr lang="ca-ES" b="1" dirty="0"/>
          </a:p>
          <a:p>
            <a:endParaRPr lang="ca-ES" b="1" dirty="0" smtClean="0"/>
          </a:p>
          <a:p>
            <a:endParaRPr lang="ca-ES" sz="2400" b="1" dirty="0"/>
          </a:p>
          <a:p>
            <a:r>
              <a:rPr lang="ca-ES" sz="2400" b="1" dirty="0" smtClean="0"/>
              <a:t>Es presenten un conjunt d’activitats didàctiques que tenen com a objectiu sensibilitzar als alumnes sobre l'excés de consum de les societats avançades.</a:t>
            </a:r>
          </a:p>
          <a:p>
            <a:endParaRPr lang="ca-ES" b="1" dirty="0" smtClean="0"/>
          </a:p>
          <a:p>
            <a:endParaRPr lang="ca-ES" b="1" dirty="0" smtClean="0"/>
          </a:p>
          <a:p>
            <a:r>
              <a:rPr lang="ca-ES" b="1" dirty="0" smtClean="0"/>
              <a:t> </a:t>
            </a:r>
            <a:endParaRPr lang="ca-ES" b="1" dirty="0"/>
          </a:p>
        </p:txBody>
      </p:sp>
    </p:spTree>
    <p:extLst>
      <p:ext uri="{BB962C8B-B14F-4D97-AF65-F5344CB8AC3E}">
        <p14:creationId xmlns:p14="http://schemas.microsoft.com/office/powerpoint/2010/main" val="366125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404664"/>
            <a:ext cx="72728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2400" b="1" dirty="0" smtClean="0"/>
              <a:t>Objectius</a:t>
            </a:r>
          </a:p>
          <a:p>
            <a:endParaRPr lang="ca-ES" sz="2400" b="1" dirty="0" smtClean="0"/>
          </a:p>
          <a:p>
            <a:pPr marL="342900" indent="-342900">
              <a:buAutoNum type="arabicPeriod"/>
            </a:pPr>
            <a:r>
              <a:rPr lang="ca-ES" sz="2400" b="1" dirty="0" smtClean="0"/>
              <a:t>Conèixer el consum energètic de l’espècie humana: </a:t>
            </a:r>
            <a:r>
              <a:rPr lang="ca-ES" sz="2400" b="1" dirty="0" err="1" smtClean="0"/>
              <a:t>endometabolisme</a:t>
            </a:r>
            <a:r>
              <a:rPr lang="ca-ES" sz="2400" b="1" dirty="0" smtClean="0"/>
              <a:t> i </a:t>
            </a:r>
            <a:r>
              <a:rPr lang="ca-ES" sz="2400" b="1" dirty="0" err="1" smtClean="0"/>
              <a:t>exometabolisme</a:t>
            </a:r>
            <a:r>
              <a:rPr lang="ca-ES" sz="2400" b="1" dirty="0" smtClean="0"/>
              <a:t> i com ha evolucionat.</a:t>
            </a:r>
          </a:p>
          <a:p>
            <a:pPr marL="342900" indent="-342900">
              <a:buAutoNum type="arabicPeriod"/>
            </a:pPr>
            <a:endParaRPr lang="ca-ES" sz="2400" b="1" dirty="0" smtClean="0"/>
          </a:p>
          <a:p>
            <a:pPr marL="342900" indent="-342900">
              <a:buAutoNum type="arabicPeriod"/>
            </a:pPr>
            <a:r>
              <a:rPr lang="ca-ES" sz="2400" b="1" dirty="0" smtClean="0"/>
              <a:t>Reconèixer  l'excés de consum.</a:t>
            </a:r>
          </a:p>
          <a:p>
            <a:pPr marL="342900" indent="-342900">
              <a:buAutoNum type="arabicPeriod"/>
            </a:pPr>
            <a:endParaRPr lang="ca-ES" sz="2400" b="1" dirty="0" smtClean="0"/>
          </a:p>
          <a:p>
            <a:pPr marL="342900" indent="-342900">
              <a:buAutoNum type="arabicPeriod"/>
            </a:pPr>
            <a:r>
              <a:rPr lang="ca-ES" sz="2400" b="1" dirty="0" smtClean="0"/>
              <a:t>Sensibilitzar sobre la importància del reciclatge com a aportació a la disminució de consum</a:t>
            </a:r>
          </a:p>
          <a:p>
            <a:pPr marL="342900" indent="-342900">
              <a:buAutoNum type="arabicPeriod"/>
            </a:pPr>
            <a:endParaRPr lang="ca-ES" sz="2400" b="1" dirty="0" smtClean="0"/>
          </a:p>
          <a:p>
            <a:pPr marL="342900" indent="-342900">
              <a:buAutoNum type="arabicPeriod"/>
            </a:pPr>
            <a:r>
              <a:rPr lang="ca-ES" sz="2400" b="1" dirty="0" smtClean="0"/>
              <a:t>Considerar l’impacte de l’activitat personal en el consum energètic global</a:t>
            </a:r>
          </a:p>
          <a:p>
            <a:pPr marL="342900" indent="-342900">
              <a:buAutoNum type="arabicPeriod"/>
            </a:pPr>
            <a:endParaRPr lang="ca-ES" sz="2400" b="1" dirty="0" smtClean="0"/>
          </a:p>
          <a:p>
            <a:pPr marL="342900" indent="-342900">
              <a:buAutoNum type="arabicPeriod"/>
            </a:pPr>
            <a:r>
              <a:rPr lang="ca-ES" sz="2400" b="1" dirty="0" smtClean="0"/>
              <a:t>Reflexionar sobre el futur del consum energètic</a:t>
            </a:r>
            <a:endParaRPr lang="ca-ES" sz="2400" b="1" dirty="0"/>
          </a:p>
        </p:txBody>
      </p:sp>
    </p:spTree>
    <p:extLst>
      <p:ext uri="{BB962C8B-B14F-4D97-AF65-F5344CB8AC3E}">
        <p14:creationId xmlns:p14="http://schemas.microsoft.com/office/powerpoint/2010/main" val="172301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43608" y="817542"/>
            <a:ext cx="727280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ACTIVITAT DIDÀCTICA 1</a:t>
            </a:r>
          </a:p>
          <a:p>
            <a:pPr algn="ctr"/>
            <a:endParaRPr lang="es-ES" sz="2400" b="1" dirty="0" smtClean="0"/>
          </a:p>
          <a:p>
            <a:pPr algn="ctr"/>
            <a:endParaRPr lang="es-ES" sz="2400" b="1" dirty="0"/>
          </a:p>
          <a:p>
            <a:pPr algn="ctr"/>
            <a:r>
              <a:rPr lang="es-ES" sz="2400" b="1" dirty="0"/>
              <a:t>ACTIVITAT DIDÀCTICA </a:t>
            </a:r>
            <a:r>
              <a:rPr lang="es-ES" sz="2400" b="1" dirty="0" smtClean="0"/>
              <a:t> 2</a:t>
            </a:r>
            <a:endParaRPr lang="es-ES" sz="2400" b="1" dirty="0"/>
          </a:p>
          <a:p>
            <a:pPr algn="ctr"/>
            <a:endParaRPr lang="es-ES" sz="2400" b="1" dirty="0" smtClean="0"/>
          </a:p>
          <a:p>
            <a:pPr algn="ctr"/>
            <a:endParaRPr lang="es-ES" sz="2400" b="1" dirty="0"/>
          </a:p>
          <a:p>
            <a:pPr algn="ctr"/>
            <a:r>
              <a:rPr lang="es-ES" sz="2400" b="1" dirty="0"/>
              <a:t>ACTIVITAT DIDÀCTICA </a:t>
            </a:r>
            <a:r>
              <a:rPr lang="es-ES" sz="2400" b="1" dirty="0" smtClean="0"/>
              <a:t>3</a:t>
            </a:r>
            <a:endParaRPr lang="es-ES" sz="2400" b="1" dirty="0"/>
          </a:p>
          <a:p>
            <a:pPr algn="ctr"/>
            <a:endParaRPr lang="es-ES" sz="2400" b="1" dirty="0" smtClean="0"/>
          </a:p>
          <a:p>
            <a:pPr algn="ctr"/>
            <a:endParaRPr lang="es-ES" sz="2400" b="1" dirty="0"/>
          </a:p>
          <a:p>
            <a:pPr algn="ctr"/>
            <a:r>
              <a:rPr lang="es-ES" sz="2400" b="1" dirty="0"/>
              <a:t>ACTIVITAT DIDÀCTICA </a:t>
            </a:r>
            <a:r>
              <a:rPr lang="es-ES" sz="2400" b="1" dirty="0" smtClean="0"/>
              <a:t>4</a:t>
            </a:r>
            <a:endParaRPr lang="es-ES" sz="2400" b="1" dirty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3" name="2 Flecha abajo"/>
          <p:cNvSpPr/>
          <p:nvPr/>
        </p:nvSpPr>
        <p:spPr>
          <a:xfrm>
            <a:off x="4680012" y="1196752"/>
            <a:ext cx="25202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" name="3 Flecha abajo"/>
          <p:cNvSpPr/>
          <p:nvPr/>
        </p:nvSpPr>
        <p:spPr>
          <a:xfrm>
            <a:off x="4732784" y="2358465"/>
            <a:ext cx="25202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" name="4 Flecha abajo"/>
          <p:cNvSpPr/>
          <p:nvPr/>
        </p:nvSpPr>
        <p:spPr>
          <a:xfrm>
            <a:off x="4732784" y="3429000"/>
            <a:ext cx="25202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689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331640" y="764704"/>
            <a:ext cx="691276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2800" b="1" dirty="0" smtClean="0"/>
              <a:t> ACTIVITAT DIDÀCTICA, 1</a:t>
            </a:r>
          </a:p>
          <a:p>
            <a:pPr algn="ctr"/>
            <a:endParaRPr lang="ca-ES" sz="2800" b="1" dirty="0" smtClean="0"/>
          </a:p>
          <a:p>
            <a:pPr algn="ctr"/>
            <a:r>
              <a:rPr lang="ca-ES" sz="2800" b="1" dirty="0" smtClean="0"/>
              <a:t>Considerar la ciutat o poble on es viu com un ecosistema</a:t>
            </a:r>
          </a:p>
          <a:p>
            <a:pPr algn="ctr"/>
            <a:endParaRPr lang="ca-ES" sz="2800" b="1" dirty="0" smtClean="0"/>
          </a:p>
          <a:p>
            <a:pPr algn="ctr"/>
            <a:r>
              <a:rPr lang="ca-ES" sz="2800" b="1" dirty="0" smtClean="0"/>
              <a:t> L’aula</a:t>
            </a:r>
          </a:p>
          <a:p>
            <a:pPr algn="ctr"/>
            <a:r>
              <a:rPr lang="ca-ES" sz="2800" b="1" dirty="0" smtClean="0"/>
              <a:t>L’escola</a:t>
            </a:r>
          </a:p>
          <a:p>
            <a:pPr algn="ctr"/>
            <a:endParaRPr lang="es-ES" sz="2000" b="1" dirty="0"/>
          </a:p>
          <a:p>
            <a:pPr algn="ctr"/>
            <a:r>
              <a:rPr lang="es-ES" sz="2000" b="1" dirty="0" smtClean="0"/>
              <a:t> 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133296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971600" y="620688"/>
            <a:ext cx="280831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400" b="1" dirty="0" smtClean="0"/>
              <a:t>Entrades</a:t>
            </a:r>
          </a:p>
          <a:p>
            <a:endParaRPr lang="ca-ES" b="1" dirty="0" smtClean="0"/>
          </a:p>
          <a:p>
            <a:endParaRPr lang="ca-ES" b="1" dirty="0" smtClean="0"/>
          </a:p>
          <a:p>
            <a:r>
              <a:rPr lang="ca-ES" b="1" i="1" dirty="0" smtClean="0"/>
              <a:t>Energia</a:t>
            </a:r>
          </a:p>
          <a:p>
            <a:endParaRPr lang="ca-ES" b="1" dirty="0" smtClean="0"/>
          </a:p>
          <a:p>
            <a:r>
              <a:rPr lang="ca-ES" b="1" dirty="0" smtClean="0"/>
              <a:t>Electricitat</a:t>
            </a:r>
          </a:p>
          <a:p>
            <a:r>
              <a:rPr lang="ca-ES" b="1" dirty="0" smtClean="0"/>
              <a:t>Gas </a:t>
            </a:r>
            <a:r>
              <a:rPr lang="ca-ES" b="1" dirty="0" err="1" smtClean="0"/>
              <a:t>oil</a:t>
            </a:r>
            <a:endParaRPr lang="ca-ES" b="1" dirty="0" smtClean="0"/>
          </a:p>
          <a:p>
            <a:r>
              <a:rPr lang="ca-ES" b="1" dirty="0" smtClean="0"/>
              <a:t>Gas propà</a:t>
            </a:r>
          </a:p>
          <a:p>
            <a:r>
              <a:rPr lang="ca-ES" b="1" dirty="0" smtClean="0"/>
              <a:t>Gas butà</a:t>
            </a:r>
          </a:p>
          <a:p>
            <a:r>
              <a:rPr lang="ca-ES" b="1" dirty="0" smtClean="0"/>
              <a:t>Gasolineres</a:t>
            </a:r>
          </a:p>
          <a:p>
            <a:endParaRPr lang="ca-ES" b="1" dirty="0" smtClean="0"/>
          </a:p>
          <a:p>
            <a:r>
              <a:rPr lang="ca-ES" b="1" i="1" dirty="0" smtClean="0"/>
              <a:t>Matèria</a:t>
            </a:r>
          </a:p>
          <a:p>
            <a:endParaRPr lang="ca-ES" b="1" dirty="0" smtClean="0"/>
          </a:p>
          <a:p>
            <a:r>
              <a:rPr lang="ca-ES" b="1" dirty="0" smtClean="0"/>
              <a:t>Material escolar</a:t>
            </a:r>
          </a:p>
          <a:p>
            <a:r>
              <a:rPr lang="ca-ES" b="1" dirty="0" smtClean="0"/>
              <a:t>Neteja</a:t>
            </a:r>
          </a:p>
          <a:p>
            <a:r>
              <a:rPr lang="ca-ES" b="1" dirty="0" smtClean="0"/>
              <a:t>Menjador</a:t>
            </a:r>
          </a:p>
          <a:p>
            <a:r>
              <a:rPr lang="ca-ES" b="1" dirty="0" smtClean="0"/>
              <a:t>Aigua</a:t>
            </a:r>
            <a:endParaRPr lang="ca-ES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5220072" y="655733"/>
            <a:ext cx="352839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400" b="1" dirty="0" smtClean="0"/>
              <a:t>Sortides</a:t>
            </a:r>
          </a:p>
          <a:p>
            <a:endParaRPr lang="ca-ES" b="1" dirty="0" smtClean="0"/>
          </a:p>
          <a:p>
            <a:endParaRPr lang="ca-ES" b="1" dirty="0" smtClean="0"/>
          </a:p>
          <a:p>
            <a:r>
              <a:rPr lang="ca-ES" b="1" dirty="0" smtClean="0"/>
              <a:t>Rebuig</a:t>
            </a:r>
          </a:p>
          <a:p>
            <a:r>
              <a:rPr lang="ca-ES" b="1" dirty="0" smtClean="0"/>
              <a:t>Paper</a:t>
            </a:r>
          </a:p>
          <a:p>
            <a:r>
              <a:rPr lang="ca-ES" b="1" dirty="0" smtClean="0"/>
              <a:t>Plàstic</a:t>
            </a:r>
          </a:p>
          <a:p>
            <a:r>
              <a:rPr lang="ca-ES" b="1" dirty="0" smtClean="0"/>
              <a:t>Vidre</a:t>
            </a:r>
          </a:p>
          <a:p>
            <a:r>
              <a:rPr lang="ca-ES" b="1" dirty="0" smtClean="0"/>
              <a:t>Aigua</a:t>
            </a:r>
            <a:endParaRPr lang="ca-ES" b="1" dirty="0"/>
          </a:p>
        </p:txBody>
      </p:sp>
    </p:spTree>
    <p:extLst>
      <p:ext uri="{BB962C8B-B14F-4D97-AF65-F5344CB8AC3E}">
        <p14:creationId xmlns:p14="http://schemas.microsoft.com/office/powerpoint/2010/main" val="163017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15616" y="908720"/>
            <a:ext cx="748883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ACTIVITAT DIDÀCTICA, 2</a:t>
            </a:r>
          </a:p>
          <a:p>
            <a:endParaRPr lang="es-ES" sz="2400" b="1" dirty="0"/>
          </a:p>
          <a:p>
            <a:r>
              <a:rPr lang="ca-ES" sz="2400" b="1" dirty="0" smtClean="0"/>
              <a:t>Visita a instal·lacions del poble o ciutat</a:t>
            </a:r>
          </a:p>
          <a:p>
            <a:endParaRPr lang="ca-ES" sz="2400" b="1" dirty="0" smtClean="0"/>
          </a:p>
          <a:p>
            <a:r>
              <a:rPr lang="ca-ES" sz="2400" b="1" dirty="0" smtClean="0"/>
              <a:t>Entrades</a:t>
            </a:r>
          </a:p>
          <a:p>
            <a:endParaRPr lang="ca-ES" sz="2400" b="1" dirty="0" smtClean="0"/>
          </a:p>
          <a:p>
            <a:r>
              <a:rPr lang="ca-ES" sz="2400" b="1" dirty="0" smtClean="0"/>
              <a:t>Estació de generació d’electricitat</a:t>
            </a:r>
          </a:p>
          <a:p>
            <a:r>
              <a:rPr lang="ca-ES" sz="2400" b="1" dirty="0" smtClean="0"/>
              <a:t>Planta de gas (butà, propà, natural)</a:t>
            </a:r>
          </a:p>
          <a:p>
            <a:endParaRPr lang="ca-ES" sz="2400" b="1" dirty="0" smtClean="0"/>
          </a:p>
          <a:p>
            <a:r>
              <a:rPr lang="ca-ES" sz="2400" b="1" dirty="0" smtClean="0"/>
              <a:t>Mercat (</a:t>
            </a:r>
            <a:r>
              <a:rPr lang="ca-ES" sz="2400" b="1" dirty="0" err="1" smtClean="0"/>
              <a:t>Mercapalma</a:t>
            </a:r>
            <a:r>
              <a:rPr lang="ca-ES" sz="2400" b="1" dirty="0" smtClean="0"/>
              <a:t>)</a:t>
            </a:r>
          </a:p>
          <a:p>
            <a:r>
              <a:rPr lang="ca-ES" sz="2400" b="1" dirty="0" smtClean="0"/>
              <a:t>Botigues, supermercats</a:t>
            </a:r>
          </a:p>
          <a:p>
            <a:r>
              <a:rPr lang="ca-ES" sz="2400" b="1" dirty="0" smtClean="0"/>
              <a:t>Llonja del peix (peixateries)</a:t>
            </a:r>
          </a:p>
          <a:p>
            <a:r>
              <a:rPr lang="ca-ES" sz="2400" b="1" dirty="0" smtClean="0"/>
              <a:t>Botigues no relacionades amb alimentació: electrodomèstics, ferreteries, farmàcies.</a:t>
            </a:r>
          </a:p>
          <a:p>
            <a:endParaRPr lang="es-ES" b="1" dirty="0"/>
          </a:p>
          <a:p>
            <a:r>
              <a:rPr lang="es-ES" b="1" dirty="0" smtClean="0"/>
              <a:t> </a:t>
            </a:r>
          </a:p>
          <a:p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6779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43608" y="1052736"/>
            <a:ext cx="712879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b="1" dirty="0" smtClean="0"/>
          </a:p>
          <a:p>
            <a:r>
              <a:rPr lang="es-ES" sz="2400" b="1" dirty="0" err="1" smtClean="0"/>
              <a:t>Sortides</a:t>
            </a:r>
            <a:endParaRPr lang="es-ES" sz="2400" b="1" dirty="0" smtClean="0"/>
          </a:p>
          <a:p>
            <a:endParaRPr lang="es-ES" dirty="0"/>
          </a:p>
          <a:p>
            <a:r>
              <a:rPr lang="ca-ES" sz="2400" b="1" dirty="0" smtClean="0"/>
              <a:t>Depuradora d’aigua</a:t>
            </a:r>
          </a:p>
          <a:p>
            <a:endParaRPr lang="ca-ES" sz="2400" b="1" dirty="0" smtClean="0"/>
          </a:p>
          <a:p>
            <a:r>
              <a:rPr lang="ca-ES" sz="2400" b="1" dirty="0" smtClean="0"/>
              <a:t>Retirada de residus</a:t>
            </a:r>
          </a:p>
          <a:p>
            <a:r>
              <a:rPr lang="ca-ES" sz="2400" b="1" dirty="0" smtClean="0"/>
              <a:t>	rebuig, plàstics, vidre, matèria orgànica,</a:t>
            </a:r>
          </a:p>
          <a:p>
            <a:r>
              <a:rPr lang="ca-ES" sz="2400" b="1" dirty="0"/>
              <a:t>	</a:t>
            </a:r>
            <a:r>
              <a:rPr lang="ca-ES" sz="2400" b="1" dirty="0" smtClean="0"/>
              <a:t>materials de construcció eliminats</a:t>
            </a:r>
          </a:p>
          <a:p>
            <a:endParaRPr lang="ca-ES" sz="2400" b="1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3417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363</Words>
  <Application>Microsoft Office PowerPoint</Application>
  <PresentationFormat>Presentación en pantalla (4:3)</PresentationFormat>
  <Paragraphs>127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7</cp:revision>
  <dcterms:created xsi:type="dcterms:W3CDTF">2015-09-08T14:01:23Z</dcterms:created>
  <dcterms:modified xsi:type="dcterms:W3CDTF">2015-09-09T09:07:44Z</dcterms:modified>
</cp:coreProperties>
</file>