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7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8" r:id="rId16"/>
    <p:sldId id="271" r:id="rId17"/>
    <p:sldId id="275" r:id="rId18"/>
    <p:sldId id="276" r:id="rId19"/>
    <p:sldId id="273" r:id="rId20"/>
    <p:sldId id="285" r:id="rId21"/>
    <p:sldId id="287" r:id="rId22"/>
    <p:sldId id="286" r:id="rId23"/>
    <p:sldId id="274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40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51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3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47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43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3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5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73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6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9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B3D-3672-4EFE-A41B-D99E184D7925}" type="datetimeFigureOut">
              <a:rPr lang="es-ES" smtClean="0"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4251-2493-43BB-94CD-8E0C33531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93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36712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SINECOLOGIA</a:t>
            </a:r>
          </a:p>
          <a:p>
            <a:pPr algn="ctr"/>
            <a:endParaRPr lang="es-ES" sz="3600" b="1" dirty="0" smtClean="0"/>
          </a:p>
          <a:p>
            <a:endParaRPr lang="es-ES" dirty="0"/>
          </a:p>
          <a:p>
            <a:r>
              <a:rPr lang="es-ES" dirty="0" smtClean="0"/>
              <a:t>La </a:t>
            </a:r>
            <a:r>
              <a:rPr lang="es-ES" dirty="0" err="1" smtClean="0"/>
              <a:t>sinecologia</a:t>
            </a:r>
            <a:r>
              <a:rPr lang="es-ES" dirty="0" smtClean="0"/>
              <a:t> estudia les </a:t>
            </a:r>
            <a:r>
              <a:rPr lang="es-ES" b="1" dirty="0" err="1" smtClean="0"/>
              <a:t>relacions</a:t>
            </a:r>
            <a:r>
              <a:rPr lang="es-ES" b="1" dirty="0" smtClean="0"/>
              <a:t> </a:t>
            </a:r>
            <a:r>
              <a:rPr lang="es-ES" b="1" dirty="0" err="1" smtClean="0"/>
              <a:t>tròfiques</a:t>
            </a:r>
            <a:r>
              <a:rPr lang="es-ES" b="1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alimentació</a:t>
            </a:r>
            <a:r>
              <a:rPr lang="es-ES" dirty="0" smtClean="0"/>
              <a:t>) </a:t>
            </a:r>
            <a:r>
              <a:rPr lang="es-ES" dirty="0" err="1" smtClean="0"/>
              <a:t>dins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ecosistemes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Els</a:t>
            </a:r>
            <a:r>
              <a:rPr lang="es-ES" dirty="0" smtClean="0"/>
              <a:t> cicles de </a:t>
            </a:r>
            <a:r>
              <a:rPr lang="es-ES" dirty="0" err="1" smtClean="0"/>
              <a:t>matèria</a:t>
            </a:r>
            <a:r>
              <a:rPr lang="es-ES" dirty="0" smtClean="0"/>
              <a:t> i </a:t>
            </a:r>
            <a:r>
              <a:rPr lang="es-ES" dirty="0" err="1" smtClean="0"/>
              <a:t>energia</a:t>
            </a:r>
            <a:r>
              <a:rPr lang="es-ES" dirty="0" smtClean="0"/>
              <a:t> en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ecosistemes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0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4807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547664" y="33265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Xarxa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tròfica</a:t>
            </a:r>
            <a:r>
              <a:rPr lang="es-ES" sz="2400" b="1" dirty="0" smtClean="0"/>
              <a:t> terrestre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311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haafdG3gzjw/TAuWX0a3FfI/AAAAAAAADUM/0vne7ueRaqQ/s1600/red+tr%C3%B3f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6801"/>
            <a:ext cx="3701283" cy="27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ales.cica.es/rd/Recursos/rd98/Naturales/01/fot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94" y="738630"/>
            <a:ext cx="6840760" cy="29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Xarxes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tròfiques</a:t>
            </a:r>
            <a:r>
              <a:rPr lang="es-ES" sz="2400" b="1" dirty="0" smtClean="0"/>
              <a:t> marines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270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104456" cy="15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53285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27584" y="18864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Piràmides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biomassa</a:t>
            </a:r>
            <a:endParaRPr lang="es-ES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44008" y="813591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Representació</a:t>
            </a:r>
            <a:r>
              <a:rPr lang="es-ES" b="1" dirty="0" smtClean="0"/>
              <a:t> de </a:t>
            </a:r>
            <a:r>
              <a:rPr lang="es-ES" b="1" dirty="0" err="1" smtClean="0"/>
              <a:t>l’ecosistema</a:t>
            </a:r>
            <a:r>
              <a:rPr lang="es-ES" b="1" dirty="0" smtClean="0"/>
              <a:t> per </a:t>
            </a:r>
            <a:r>
              <a:rPr lang="es-ES" b="1" dirty="0" err="1" smtClean="0"/>
              <a:t>nivells</a:t>
            </a:r>
            <a:r>
              <a:rPr lang="es-ES" b="1" dirty="0" smtClean="0"/>
              <a:t> </a:t>
            </a:r>
            <a:r>
              <a:rPr lang="es-ES" b="1" dirty="0" err="1" smtClean="0"/>
              <a:t>tròfics</a:t>
            </a:r>
            <a:r>
              <a:rPr lang="es-ES" b="1" dirty="0" smtClean="0"/>
              <a:t> i per kilos de </a:t>
            </a:r>
            <a:r>
              <a:rPr lang="es-ES" b="1" dirty="0" err="1" smtClean="0"/>
              <a:t>biomassa</a:t>
            </a:r>
            <a:r>
              <a:rPr lang="es-ES" b="1" dirty="0" smtClean="0"/>
              <a:t>. La forma de </a:t>
            </a:r>
            <a:r>
              <a:rPr lang="es-ES" b="1" dirty="0" err="1" smtClean="0"/>
              <a:t>piràmide</a:t>
            </a:r>
            <a:r>
              <a:rPr lang="es-ES" b="1" dirty="0" smtClean="0"/>
              <a:t> </a:t>
            </a:r>
            <a:r>
              <a:rPr lang="es-ES" b="1" dirty="0" err="1" smtClean="0"/>
              <a:t>demostra</a:t>
            </a:r>
            <a:r>
              <a:rPr lang="es-ES" b="1" dirty="0" smtClean="0"/>
              <a:t>  que cada </a:t>
            </a:r>
            <a:r>
              <a:rPr lang="es-ES" b="1" dirty="0" err="1" smtClean="0"/>
              <a:t>nivell</a:t>
            </a:r>
            <a:r>
              <a:rPr lang="es-ES" b="1" dirty="0" smtClean="0"/>
              <a:t> </a:t>
            </a:r>
            <a:r>
              <a:rPr lang="es-ES" b="1" dirty="0" err="1" smtClean="0"/>
              <a:t>tròfic</a:t>
            </a:r>
            <a:r>
              <a:rPr lang="es-ES" b="1" dirty="0" smtClean="0"/>
              <a:t> </a:t>
            </a:r>
            <a:r>
              <a:rPr lang="es-ES" b="1" dirty="0" err="1" smtClean="0"/>
              <a:t>manté</a:t>
            </a:r>
            <a:r>
              <a:rPr lang="es-ES" b="1" dirty="0" smtClean="0"/>
              <a:t> material i </a:t>
            </a:r>
            <a:r>
              <a:rPr lang="es-ES" b="1" dirty="0" err="1" smtClean="0"/>
              <a:t>energèticament</a:t>
            </a:r>
            <a:r>
              <a:rPr lang="es-ES" b="1" dirty="0" smtClean="0"/>
              <a:t> el </a:t>
            </a:r>
            <a:r>
              <a:rPr lang="es-ES" b="1" dirty="0" err="1" smtClean="0"/>
              <a:t>següent</a:t>
            </a:r>
            <a:r>
              <a:rPr lang="es-ES" b="1" dirty="0" smtClean="0"/>
              <a:t>, </a:t>
            </a:r>
            <a:r>
              <a:rPr lang="es-ES" b="1" dirty="0" err="1" smtClean="0"/>
              <a:t>però</a:t>
            </a:r>
            <a:r>
              <a:rPr lang="es-ES" b="1" dirty="0" smtClean="0"/>
              <a:t> que </a:t>
            </a:r>
            <a:r>
              <a:rPr lang="es-ES" b="1" dirty="0" err="1" smtClean="0"/>
              <a:t>aproximadament</a:t>
            </a:r>
            <a:r>
              <a:rPr lang="es-ES" b="1" dirty="0" smtClean="0"/>
              <a:t> cada </a:t>
            </a:r>
            <a:r>
              <a:rPr lang="es-ES" b="1" dirty="0" err="1" smtClean="0"/>
              <a:t>nivell</a:t>
            </a:r>
            <a:r>
              <a:rPr lang="es-ES" b="1" dirty="0" smtClean="0"/>
              <a:t> </a:t>
            </a:r>
            <a:r>
              <a:rPr lang="es-ES" b="1" dirty="0" err="1" smtClean="0"/>
              <a:t>tròfic</a:t>
            </a:r>
            <a:r>
              <a:rPr lang="es-ES" b="1" dirty="0" smtClean="0"/>
              <a:t> té el 10% de la </a:t>
            </a:r>
            <a:r>
              <a:rPr lang="es-ES" b="1" dirty="0" err="1" smtClean="0"/>
              <a:t>biomassa</a:t>
            </a:r>
            <a:r>
              <a:rPr lang="es-ES" b="1" dirty="0" smtClean="0"/>
              <a:t> de </a:t>
            </a:r>
            <a:r>
              <a:rPr lang="es-ES" b="1" dirty="0" err="1" smtClean="0"/>
              <a:t>l’anterior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90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0872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ECOLOGIA HUMANA</a:t>
            </a:r>
          </a:p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 err="1" smtClean="0"/>
              <a:t>L’espècie</a:t>
            </a:r>
            <a:r>
              <a:rPr lang="es-ES" sz="2400" b="1" dirty="0" smtClean="0"/>
              <a:t> humana encara que </a:t>
            </a:r>
          </a:p>
          <a:p>
            <a:pPr algn="ctr"/>
            <a:r>
              <a:rPr lang="es-ES" sz="2400" b="1" dirty="0" err="1" smtClean="0"/>
              <a:t>pugui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parèixer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molt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diferent</a:t>
            </a:r>
            <a:r>
              <a:rPr lang="es-ES" sz="2400" b="1" dirty="0" smtClean="0"/>
              <a:t> a la resta </a:t>
            </a:r>
            <a:r>
              <a:rPr lang="es-ES" sz="2400" b="1" dirty="0" err="1" smtClean="0"/>
              <a:t>d’organismes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 </a:t>
            </a:r>
            <a:r>
              <a:rPr lang="es-ES" sz="2400" b="1" dirty="0" err="1" smtClean="0"/>
              <a:t>s’ha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d’adaptar</a:t>
            </a:r>
            <a:r>
              <a:rPr lang="es-ES" sz="2400" b="1" dirty="0" smtClean="0"/>
              <a:t> </a:t>
            </a:r>
          </a:p>
          <a:p>
            <a:pPr algn="ctr"/>
            <a:r>
              <a:rPr lang="es-ES" sz="2400" b="1" dirty="0" smtClean="0"/>
              <a:t>a les </a:t>
            </a:r>
            <a:r>
              <a:rPr lang="es-ES" sz="2400" b="1" dirty="0" err="1" smtClean="0"/>
              <a:t>mateixes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condicions</a:t>
            </a:r>
            <a:r>
              <a:rPr lang="es-ES" sz="2400" b="1" dirty="0" smtClean="0"/>
              <a:t> que la resta </a:t>
            </a:r>
            <a:r>
              <a:rPr lang="es-ES" sz="2400" b="1" dirty="0" err="1" smtClean="0"/>
              <a:t>d’espècies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r>
              <a:rPr lang="es-ES" sz="2400" b="1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87624" y="836712"/>
            <a:ext cx="727280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Característiques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ecològiques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l’espècie</a:t>
            </a:r>
            <a:r>
              <a:rPr lang="es-ES" sz="2800" b="1" dirty="0" smtClean="0"/>
              <a:t> humana</a:t>
            </a:r>
          </a:p>
          <a:p>
            <a:endParaRPr lang="es-ES" dirty="0"/>
          </a:p>
          <a:p>
            <a:pPr algn="ctr"/>
            <a:r>
              <a:rPr lang="es-ES" b="1" dirty="0" smtClean="0"/>
              <a:t>La </a:t>
            </a:r>
            <a:r>
              <a:rPr lang="es-ES" b="1" dirty="0" err="1" smtClean="0"/>
              <a:t>diferència</a:t>
            </a:r>
            <a:r>
              <a:rPr lang="es-ES" b="1" dirty="0" smtClean="0"/>
              <a:t> </a:t>
            </a:r>
            <a:r>
              <a:rPr lang="es-ES" b="1" dirty="0" err="1" smtClean="0"/>
              <a:t>essencial</a:t>
            </a:r>
            <a:r>
              <a:rPr lang="es-ES" b="1" dirty="0" smtClean="0"/>
              <a:t> entre </a:t>
            </a:r>
            <a:r>
              <a:rPr lang="es-ES" b="1" dirty="0" err="1" smtClean="0"/>
              <a:t>l’espècie</a:t>
            </a:r>
            <a:r>
              <a:rPr lang="es-ES" b="1" dirty="0" smtClean="0"/>
              <a:t> humana i la resta de les </a:t>
            </a:r>
            <a:r>
              <a:rPr lang="es-ES" b="1" dirty="0" err="1" smtClean="0"/>
              <a:t>espècies</a:t>
            </a:r>
            <a:r>
              <a:rPr lang="es-ES" b="1" dirty="0" smtClean="0"/>
              <a:t> </a:t>
            </a:r>
            <a:r>
              <a:rPr lang="es-ES" b="1" dirty="0" err="1" smtClean="0"/>
              <a:t>és</a:t>
            </a:r>
            <a:r>
              <a:rPr lang="es-ES" b="1" dirty="0" smtClean="0"/>
              <a:t> el </a:t>
            </a:r>
            <a:r>
              <a:rPr lang="es-ES" b="1" dirty="0" err="1" smtClean="0">
                <a:solidFill>
                  <a:srgbClr val="FF0000"/>
                </a:solidFill>
              </a:rPr>
              <a:t>consum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energètic</a:t>
            </a:r>
            <a:r>
              <a:rPr lang="es-ES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 </a:t>
            </a:r>
            <a:r>
              <a:rPr lang="es-ES" b="1" dirty="0"/>
              <a:t>T</a:t>
            </a:r>
            <a:r>
              <a:rPr lang="es-ES" b="1" dirty="0" smtClean="0"/>
              <a:t>otes les </a:t>
            </a:r>
            <a:r>
              <a:rPr lang="es-ES" b="1" dirty="0" err="1" smtClean="0"/>
              <a:t>espècies</a:t>
            </a:r>
            <a:r>
              <a:rPr lang="es-ES" b="1" dirty="0" smtClean="0"/>
              <a:t> </a:t>
            </a:r>
            <a:r>
              <a:rPr lang="es-ES" b="1" dirty="0" err="1" smtClean="0"/>
              <a:t>tenen</a:t>
            </a:r>
            <a:endParaRPr lang="es-ES" b="1" dirty="0" smtClean="0"/>
          </a:p>
          <a:p>
            <a:pPr algn="ctr"/>
            <a:r>
              <a:rPr lang="es-ES" sz="2400" b="1" dirty="0" err="1" smtClean="0">
                <a:solidFill>
                  <a:srgbClr val="FF0000"/>
                </a:solidFill>
              </a:rPr>
              <a:t>metabolisme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intern</a:t>
            </a:r>
            <a:r>
              <a:rPr lang="es-ES" b="1" dirty="0" smtClean="0"/>
              <a:t>, </a:t>
            </a:r>
          </a:p>
          <a:p>
            <a:pPr algn="ctr"/>
            <a:r>
              <a:rPr lang="es-ES" b="1" dirty="0" err="1" smtClean="0"/>
              <a:t>l’espècie</a:t>
            </a:r>
            <a:r>
              <a:rPr lang="es-ES" b="1" dirty="0" smtClean="0"/>
              <a:t> humana té </a:t>
            </a:r>
            <a:r>
              <a:rPr lang="es-ES" b="1" dirty="0" err="1" smtClean="0"/>
              <a:t>consum</a:t>
            </a:r>
            <a:r>
              <a:rPr lang="es-ES" b="1" dirty="0" smtClean="0"/>
              <a:t> </a:t>
            </a:r>
            <a:r>
              <a:rPr lang="es-ES" b="1" dirty="0" err="1" smtClean="0"/>
              <a:t>d’energia</a:t>
            </a:r>
            <a:r>
              <a:rPr lang="es-ES" b="1" dirty="0" smtClean="0"/>
              <a:t> a </a:t>
            </a:r>
            <a:r>
              <a:rPr lang="es-ES" b="1" dirty="0" err="1" smtClean="0"/>
              <a:t>l’exterior</a:t>
            </a:r>
            <a:r>
              <a:rPr lang="es-ES" b="1" dirty="0" smtClean="0"/>
              <a:t> del </a:t>
            </a:r>
            <a:r>
              <a:rPr lang="es-ES" b="1" dirty="0" err="1" smtClean="0"/>
              <a:t>organisme</a:t>
            </a:r>
            <a:r>
              <a:rPr lang="es-ES" b="1" dirty="0" smtClean="0"/>
              <a:t>: </a:t>
            </a:r>
            <a:r>
              <a:rPr lang="es-ES" b="1" dirty="0" err="1" smtClean="0"/>
              <a:t>l’</a:t>
            </a:r>
            <a:r>
              <a:rPr lang="es-ES" sz="2400" b="1" dirty="0" err="1" smtClean="0">
                <a:solidFill>
                  <a:srgbClr val="FF0000"/>
                </a:solidFill>
              </a:rPr>
              <a:t>exometabolisme</a:t>
            </a:r>
            <a:r>
              <a:rPr lang="es-ES" b="1" dirty="0" smtClean="0"/>
              <a:t>.</a:t>
            </a:r>
          </a:p>
          <a:p>
            <a:pPr algn="ctr"/>
            <a:endParaRPr lang="es-ES" b="1" dirty="0"/>
          </a:p>
          <a:p>
            <a:pPr algn="ctr"/>
            <a:r>
              <a:rPr lang="es-ES" sz="2400" b="1" dirty="0" err="1" smtClean="0">
                <a:solidFill>
                  <a:srgbClr val="FF0000"/>
                </a:solidFill>
              </a:rPr>
              <a:t>L’exometabolisme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és</a:t>
            </a:r>
            <a:r>
              <a:rPr lang="es-ES" sz="2400" b="1" dirty="0" smtClean="0">
                <a:solidFill>
                  <a:srgbClr val="FF0000"/>
                </a:solidFill>
              </a:rPr>
              <a:t> un </a:t>
            </a:r>
            <a:r>
              <a:rPr lang="es-ES" sz="2400" b="1" dirty="0" err="1" smtClean="0">
                <a:solidFill>
                  <a:srgbClr val="FF0000"/>
                </a:solidFill>
              </a:rPr>
              <a:t>resultat</a:t>
            </a:r>
            <a:r>
              <a:rPr lang="es-ES" sz="2400" b="1" dirty="0" smtClean="0">
                <a:solidFill>
                  <a:srgbClr val="FF0000"/>
                </a:solidFill>
              </a:rPr>
              <a:t> de </a:t>
            </a:r>
            <a:r>
              <a:rPr lang="es-ES" sz="2400" b="1" dirty="0" err="1" smtClean="0">
                <a:solidFill>
                  <a:srgbClr val="FF0000"/>
                </a:solidFill>
              </a:rPr>
              <a:t>l’evolució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/>
              <a:t>que ha </a:t>
            </a:r>
            <a:r>
              <a:rPr lang="es-ES" b="1" dirty="0" err="1" smtClean="0"/>
              <a:t>portat</a:t>
            </a:r>
            <a:r>
              <a:rPr lang="es-ES" b="1" dirty="0" smtClean="0"/>
              <a:t> a </a:t>
            </a:r>
            <a:r>
              <a:rPr lang="es-ES" b="1" dirty="0" err="1" smtClean="0"/>
              <a:t>l’espècie</a:t>
            </a:r>
            <a:r>
              <a:rPr lang="es-ES" b="1" dirty="0" smtClean="0"/>
              <a:t> humana a </a:t>
            </a:r>
            <a:r>
              <a:rPr lang="es-ES" b="1" dirty="0" err="1" smtClean="0"/>
              <a:t>tenir</a:t>
            </a:r>
            <a:r>
              <a:rPr lang="es-ES" b="1" dirty="0" smtClean="0"/>
              <a:t> el que diem </a:t>
            </a:r>
            <a:r>
              <a:rPr lang="es-ES" b="1" dirty="0" err="1" smtClean="0"/>
              <a:t>metabolisme</a:t>
            </a:r>
            <a:r>
              <a:rPr lang="es-ES" b="1" dirty="0" smtClean="0"/>
              <a:t> cultural, </a:t>
            </a:r>
            <a:r>
              <a:rPr lang="es-ES" b="1" dirty="0" err="1" smtClean="0"/>
              <a:t>representat</a:t>
            </a:r>
            <a:r>
              <a:rPr lang="es-ES" b="1" dirty="0" smtClean="0"/>
              <a:t> </a:t>
            </a:r>
            <a:r>
              <a:rPr lang="es-ES" b="1" dirty="0" err="1" smtClean="0"/>
              <a:t>pel</a:t>
            </a:r>
            <a:r>
              <a:rPr lang="es-ES" b="1" dirty="0" smtClean="0"/>
              <a:t> </a:t>
            </a:r>
            <a:r>
              <a:rPr lang="es-ES" b="1" dirty="0" err="1" smtClean="0"/>
              <a:t>conjunt</a:t>
            </a:r>
            <a:r>
              <a:rPr lang="es-ES" b="1" dirty="0" smtClean="0"/>
              <a:t> </a:t>
            </a:r>
            <a:r>
              <a:rPr lang="es-ES" b="1" dirty="0" err="1" smtClean="0"/>
              <a:t>d’estris</a:t>
            </a:r>
            <a:r>
              <a:rPr lang="es-ES" b="1" dirty="0" smtClean="0"/>
              <a:t> que </a:t>
            </a:r>
            <a:r>
              <a:rPr lang="es-ES" b="1" dirty="0" err="1" smtClean="0"/>
              <a:t>usam</a:t>
            </a:r>
            <a:r>
              <a:rPr lang="es-ES" b="1" dirty="0" smtClean="0"/>
              <a:t> </a:t>
            </a:r>
            <a:r>
              <a:rPr lang="es-ES" b="1" dirty="0" err="1" smtClean="0"/>
              <a:t>fora</a:t>
            </a:r>
            <a:r>
              <a:rPr lang="es-ES" b="1" dirty="0" smtClean="0"/>
              <a:t> del </a:t>
            </a:r>
            <a:r>
              <a:rPr lang="es-ES" b="1" dirty="0" err="1" smtClean="0"/>
              <a:t>organisme</a:t>
            </a:r>
            <a:r>
              <a:rPr lang="es-ES" b="1" dirty="0"/>
              <a:t> </a:t>
            </a:r>
            <a:r>
              <a:rPr lang="es-ES" b="1" dirty="0" smtClean="0"/>
              <a:t>(</a:t>
            </a:r>
            <a:r>
              <a:rPr lang="es-ES" b="1" dirty="0" err="1" smtClean="0"/>
              <a:t>edificis</a:t>
            </a:r>
            <a:r>
              <a:rPr lang="es-ES" b="1" dirty="0" smtClean="0"/>
              <a:t>, manufactures, </a:t>
            </a:r>
            <a:r>
              <a:rPr lang="es-ES" b="1" dirty="0" err="1" smtClean="0"/>
              <a:t>transport</a:t>
            </a:r>
            <a:r>
              <a:rPr lang="es-ES" b="1" dirty="0" smtClean="0"/>
              <a:t>,…)</a:t>
            </a:r>
          </a:p>
          <a:p>
            <a:endParaRPr lang="es-ES" b="1" dirty="0" smtClean="0"/>
          </a:p>
          <a:p>
            <a:endParaRPr lang="es-ES" dirty="0"/>
          </a:p>
          <a:p>
            <a:pPr algn="ctr"/>
            <a:r>
              <a:rPr lang="es-E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4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1506463"/>
            <a:ext cx="66247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 </a:t>
            </a:r>
            <a:endParaRPr lang="es-ES" sz="2400" dirty="0"/>
          </a:p>
          <a:p>
            <a:pPr algn="ctr"/>
            <a:r>
              <a:rPr lang="es-ES" sz="2800" b="1" dirty="0" err="1"/>
              <a:t>Consum</a:t>
            </a:r>
            <a:r>
              <a:rPr lang="es-ES" sz="2800" b="1" dirty="0"/>
              <a:t> </a:t>
            </a:r>
            <a:r>
              <a:rPr lang="es-ES" sz="2800" b="1" dirty="0" err="1"/>
              <a:t>d’energia</a:t>
            </a:r>
            <a:r>
              <a:rPr lang="es-ES" sz="2800" b="1" dirty="0"/>
              <a:t> a </a:t>
            </a:r>
            <a:r>
              <a:rPr lang="es-ES" sz="2800" b="1" dirty="0" err="1"/>
              <a:t>l’espècie</a:t>
            </a:r>
            <a:r>
              <a:rPr lang="es-ES" sz="2800" b="1" dirty="0"/>
              <a:t> humana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dirty="0" err="1"/>
              <a:t>Metabolisme</a:t>
            </a:r>
            <a:r>
              <a:rPr lang="es-ES" sz="2800" b="1" dirty="0"/>
              <a:t> </a:t>
            </a:r>
            <a:r>
              <a:rPr lang="es-ES" sz="2800" b="1" dirty="0" err="1"/>
              <a:t>intern</a:t>
            </a:r>
            <a:r>
              <a:rPr lang="es-ES" sz="2800" b="1" dirty="0"/>
              <a:t>: 10%</a:t>
            </a:r>
          </a:p>
          <a:p>
            <a:pPr algn="ctr"/>
            <a:r>
              <a:rPr lang="es-ES" sz="2800" b="1" dirty="0" err="1"/>
              <a:t>Metabolisme</a:t>
            </a:r>
            <a:r>
              <a:rPr lang="es-ES" sz="2800" b="1" dirty="0"/>
              <a:t> </a:t>
            </a:r>
            <a:r>
              <a:rPr lang="es-ES" sz="2800" b="1" dirty="0" err="1"/>
              <a:t>extern</a:t>
            </a:r>
            <a:r>
              <a:rPr lang="es-ES" sz="2800" b="1" dirty="0"/>
              <a:t>: 90%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40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ascuasj.files.wordpress.com/2011/02/ciud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92" y="3185592"/>
            <a:ext cx="52517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332656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La </a:t>
            </a:r>
            <a:r>
              <a:rPr lang="es-ES" sz="2400" b="1" dirty="0" err="1" smtClean="0"/>
              <a:t>ciutat</a:t>
            </a:r>
            <a:r>
              <a:rPr lang="es-ES" sz="2400" b="1" dirty="0" smtClean="0"/>
              <a:t> o el </a:t>
            </a:r>
            <a:r>
              <a:rPr lang="es-ES" sz="2400" b="1" dirty="0" err="1" smtClean="0"/>
              <a:t>poble</a:t>
            </a:r>
            <a:r>
              <a:rPr lang="es-ES" sz="2400" dirty="0" smtClean="0"/>
              <a:t>, </a:t>
            </a:r>
          </a:p>
          <a:p>
            <a:pPr algn="ctr"/>
            <a:r>
              <a:rPr lang="es-ES" sz="2400" dirty="0" err="1" smtClean="0"/>
              <a:t>són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ecosistemes</a:t>
            </a:r>
            <a:r>
              <a:rPr lang="es-ES" sz="2400" dirty="0" smtClean="0"/>
              <a:t> propis de </a:t>
            </a:r>
            <a:r>
              <a:rPr lang="es-ES" sz="2400" dirty="0" err="1" smtClean="0"/>
              <a:t>l’espècie</a:t>
            </a:r>
            <a:r>
              <a:rPr lang="es-ES" sz="2400" dirty="0" smtClean="0"/>
              <a:t> humana.</a:t>
            </a:r>
          </a:p>
          <a:p>
            <a:pPr algn="ctr"/>
            <a:r>
              <a:rPr lang="es-ES" sz="2400" dirty="0" smtClean="0"/>
              <a:t>Té un cicle de </a:t>
            </a:r>
            <a:r>
              <a:rPr lang="es-ES" sz="2400" dirty="0" err="1" smtClean="0"/>
              <a:t>matèria</a:t>
            </a:r>
            <a:r>
              <a:rPr lang="es-ES" sz="2400" dirty="0" smtClean="0"/>
              <a:t> i  </a:t>
            </a:r>
            <a:r>
              <a:rPr lang="es-ES" sz="2400" dirty="0" err="1" smtClean="0"/>
              <a:t>energia</a:t>
            </a:r>
            <a:r>
              <a:rPr lang="es-ES" sz="2400" dirty="0" smtClean="0"/>
              <a:t>.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err="1" smtClean="0"/>
              <a:t>Traslladar</a:t>
            </a:r>
            <a:r>
              <a:rPr lang="es-ES" sz="2400" dirty="0" smtClean="0"/>
              <a:t> el </a:t>
            </a:r>
            <a:r>
              <a:rPr lang="es-ES" sz="2400" dirty="0" err="1" smtClean="0"/>
              <a:t>model</a:t>
            </a:r>
            <a:r>
              <a:rPr lang="es-ES" sz="2400" dirty="0" smtClean="0"/>
              <a:t> </a:t>
            </a:r>
            <a:r>
              <a:rPr lang="es-ES" sz="2400" dirty="0" err="1" smtClean="0"/>
              <a:t>món</a:t>
            </a:r>
            <a:r>
              <a:rPr lang="es-ES" sz="2400" dirty="0" smtClean="0"/>
              <a:t> natural a </a:t>
            </a:r>
            <a:r>
              <a:rPr lang="es-ES" sz="2400" dirty="0" err="1" smtClean="0"/>
              <a:t>l’humà</a:t>
            </a:r>
            <a:r>
              <a:rPr lang="es-ES" sz="2400" dirty="0" smtClean="0"/>
              <a:t> </a:t>
            </a:r>
            <a:r>
              <a:rPr lang="es-ES" sz="2400" dirty="0" err="1" smtClean="0"/>
              <a:t>ajuda</a:t>
            </a:r>
            <a:r>
              <a:rPr lang="es-ES" sz="2400" dirty="0" smtClean="0"/>
              <a:t> a </a:t>
            </a:r>
            <a:r>
              <a:rPr lang="es-ES" sz="2400" dirty="0" err="1" smtClean="0"/>
              <a:t>comprendre</a:t>
            </a:r>
            <a:r>
              <a:rPr lang="es-ES" sz="2400" dirty="0" smtClean="0"/>
              <a:t> </a:t>
            </a:r>
            <a:r>
              <a:rPr lang="es-ES" sz="2400" dirty="0" err="1" smtClean="0"/>
              <a:t>millor</a:t>
            </a:r>
            <a:r>
              <a:rPr lang="es-ES" sz="2400" dirty="0" smtClean="0"/>
              <a:t> el </a:t>
            </a:r>
            <a:r>
              <a:rPr lang="es-ES" sz="2400" dirty="0" err="1" smtClean="0"/>
              <a:t>funcionament</a:t>
            </a:r>
            <a:r>
              <a:rPr lang="es-ES" sz="2400" dirty="0" smtClean="0"/>
              <a:t> </a:t>
            </a:r>
            <a:r>
              <a:rPr lang="es-ES" sz="2400" dirty="0" err="1" smtClean="0"/>
              <a:t>dels</a:t>
            </a:r>
            <a:r>
              <a:rPr lang="es-ES" sz="2400" dirty="0" smtClean="0"/>
              <a:t> </a:t>
            </a:r>
            <a:r>
              <a:rPr lang="es-ES" sz="2400" dirty="0" err="1" smtClean="0"/>
              <a:t>ecosistemes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02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2.fida.es/imagenes/fotos_ciudadviva/fotos_i/ecosistema_ecosistema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5608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2.fida.es/imagenes/fotos_ciudadviva/fotos_i/ecosistema_ecosistem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37" y="332656"/>
            <a:ext cx="63367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swreportcard.org/_opes/images/humanEcosystemLinked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57" y="2348880"/>
            <a:ext cx="68675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18864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 </a:t>
            </a:r>
            <a:r>
              <a:rPr lang="es-ES" sz="2400" b="1" dirty="0" err="1" smtClean="0"/>
              <a:t>l’escola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podem</a:t>
            </a:r>
            <a:r>
              <a:rPr lang="es-ES" sz="2400" b="1" dirty="0" smtClean="0"/>
              <a:t> estudiar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models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d’ecosistema</a:t>
            </a:r>
            <a:r>
              <a:rPr lang="es-ES" sz="2400" b="1" dirty="0" smtClean="0"/>
              <a:t>:</a:t>
            </a:r>
          </a:p>
          <a:p>
            <a:pPr algn="ctr"/>
            <a:r>
              <a:rPr lang="es-ES" sz="2400" b="1" dirty="0" smtClean="0"/>
              <a:t>La </a:t>
            </a:r>
            <a:r>
              <a:rPr lang="es-ES" sz="2400" b="1" dirty="0" err="1" smtClean="0"/>
              <a:t>ciutat</a:t>
            </a:r>
            <a:r>
              <a:rPr lang="es-ES" sz="2400" b="1" dirty="0" smtClean="0"/>
              <a:t> /el </a:t>
            </a:r>
            <a:r>
              <a:rPr lang="es-ES" sz="2400" b="1" dirty="0" err="1" smtClean="0"/>
              <a:t>poble</a:t>
            </a:r>
            <a:endParaRPr lang="es-ES" sz="2400" b="1" dirty="0" smtClean="0"/>
          </a:p>
          <a:p>
            <a:pPr algn="ctr"/>
            <a:r>
              <a:rPr lang="es-ES" sz="2400" b="1" dirty="0" err="1" smtClean="0"/>
              <a:t>L’escola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La </a:t>
            </a:r>
            <a:r>
              <a:rPr lang="es-ES" sz="2400" b="1" dirty="0" err="1" smtClean="0"/>
              <a:t>classe</a:t>
            </a:r>
            <a:endParaRPr lang="es-ES" sz="2400" b="1" dirty="0"/>
          </a:p>
          <a:p>
            <a:pPr algn="ctr"/>
            <a:r>
              <a:rPr lang="es-ES" sz="2400" b="1" dirty="0" err="1" smtClean="0"/>
              <a:t>S’ha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fer</a:t>
            </a:r>
            <a:r>
              <a:rPr lang="es-ES" sz="2400" b="1" dirty="0" smtClean="0"/>
              <a:t> un </a:t>
            </a:r>
            <a:r>
              <a:rPr lang="es-ES" sz="2400" b="1" dirty="0" err="1" smtClean="0"/>
              <a:t>balanç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d’entrades</a:t>
            </a:r>
            <a:r>
              <a:rPr lang="es-ES" sz="2400" b="1" dirty="0" smtClean="0"/>
              <a:t> i </a:t>
            </a:r>
            <a:r>
              <a:rPr lang="es-ES" sz="2400" b="1" dirty="0" err="1" smtClean="0"/>
              <a:t>sortides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matèria</a:t>
            </a:r>
            <a:r>
              <a:rPr lang="es-ES" sz="2400" b="1" dirty="0" smtClean="0"/>
              <a:t> i </a:t>
            </a:r>
            <a:r>
              <a:rPr lang="es-ES" sz="2400" b="1" dirty="0" err="1" smtClean="0"/>
              <a:t>energia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3838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786" y="876782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331640" y="47667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Cicle de </a:t>
            </a:r>
            <a:r>
              <a:rPr lang="es-ES" sz="2000" b="1" dirty="0" err="1" smtClean="0"/>
              <a:t>matèria</a:t>
            </a:r>
            <a:r>
              <a:rPr lang="es-ES" sz="2000" b="1" dirty="0" smtClean="0"/>
              <a:t> i </a:t>
            </a:r>
            <a:r>
              <a:rPr lang="es-ES" sz="2000" b="1" dirty="0" err="1" smtClean="0"/>
              <a:t>d’energia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ecosistemes</a:t>
            </a:r>
            <a:endParaRPr lang="es-E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2" y="548529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El </a:t>
            </a:r>
            <a:r>
              <a:rPr lang="es-ES" b="1" dirty="0" smtClean="0">
                <a:solidFill>
                  <a:srgbClr val="FF0000"/>
                </a:solidFill>
              </a:rPr>
              <a:t>cicle </a:t>
            </a:r>
            <a:r>
              <a:rPr lang="es-ES" b="1" dirty="0" err="1" smtClean="0">
                <a:solidFill>
                  <a:srgbClr val="FF0000"/>
                </a:solidFill>
              </a:rPr>
              <a:t>d’energia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és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obert</a:t>
            </a:r>
            <a:r>
              <a:rPr lang="es-ES" b="1" dirty="0" smtClean="0"/>
              <a:t>, </a:t>
            </a:r>
          </a:p>
          <a:p>
            <a:pPr algn="ctr"/>
            <a:r>
              <a:rPr lang="es-ES" b="1" dirty="0" smtClean="0"/>
              <a:t>precisa </a:t>
            </a:r>
            <a:r>
              <a:rPr lang="es-ES" b="1" dirty="0" err="1" smtClean="0"/>
              <a:t>d’una</a:t>
            </a:r>
            <a:r>
              <a:rPr lang="es-ES" b="1" dirty="0" smtClean="0"/>
              <a:t> entrada </a:t>
            </a:r>
            <a:r>
              <a:rPr lang="es-ES" b="1" dirty="0" err="1" smtClean="0"/>
              <a:t>contínua</a:t>
            </a:r>
            <a:r>
              <a:rPr lang="es-ES" b="1" dirty="0" smtClean="0"/>
              <a:t> </a:t>
            </a:r>
            <a:r>
              <a:rPr lang="es-ES" b="1" dirty="0" err="1" smtClean="0"/>
              <a:t>perquè</a:t>
            </a:r>
            <a:r>
              <a:rPr lang="es-ES" b="1" dirty="0" smtClean="0"/>
              <a:t> es degrada.</a:t>
            </a:r>
          </a:p>
          <a:p>
            <a:pPr algn="ctr"/>
            <a:r>
              <a:rPr lang="es-ES" b="1" dirty="0" smtClean="0"/>
              <a:t>El </a:t>
            </a:r>
            <a:r>
              <a:rPr lang="es-ES" b="1" dirty="0" smtClean="0">
                <a:solidFill>
                  <a:srgbClr val="FF0000"/>
                </a:solidFill>
              </a:rPr>
              <a:t>cicle de </a:t>
            </a:r>
            <a:r>
              <a:rPr lang="es-ES" b="1" dirty="0" err="1" smtClean="0">
                <a:solidFill>
                  <a:srgbClr val="FF0000"/>
                </a:solidFill>
              </a:rPr>
              <a:t>matèria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és</a:t>
            </a:r>
            <a:r>
              <a:rPr lang="es-ES" b="1" dirty="0" smtClean="0">
                <a:solidFill>
                  <a:srgbClr val="FF0000"/>
                </a:solidFill>
              </a:rPr>
              <a:t> o </a:t>
            </a:r>
            <a:r>
              <a:rPr lang="es-ES" b="1" dirty="0" err="1" smtClean="0">
                <a:solidFill>
                  <a:srgbClr val="FF0000"/>
                </a:solidFill>
              </a:rPr>
              <a:t>potser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tancat</a:t>
            </a:r>
            <a:r>
              <a:rPr lang="es-ES" b="1" dirty="0" smtClean="0"/>
              <a:t>. </a:t>
            </a:r>
          </a:p>
          <a:p>
            <a:pPr algn="ctr"/>
            <a:r>
              <a:rPr lang="es-ES" b="1" dirty="0" err="1" smtClean="0"/>
              <a:t>Els</a:t>
            </a:r>
            <a:r>
              <a:rPr lang="es-ES" b="1" dirty="0" smtClean="0"/>
              <a:t> </a:t>
            </a:r>
            <a:r>
              <a:rPr lang="es-ES" b="1" dirty="0" err="1" smtClean="0"/>
              <a:t>materials</a:t>
            </a:r>
            <a:r>
              <a:rPr lang="es-ES" b="1" dirty="0" smtClean="0"/>
              <a:t> poden ser </a:t>
            </a:r>
            <a:r>
              <a:rPr lang="es-ES" b="1" dirty="0" err="1" smtClean="0"/>
              <a:t>reutilitzats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67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76672"/>
            <a:ext cx="7848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ACTIVITAT DIDÀCTIQUES SOBRE EL CONSUM ENERGÈTIC HUMÀ.</a:t>
            </a:r>
          </a:p>
          <a:p>
            <a:endParaRPr lang="es-ES" dirty="0"/>
          </a:p>
          <a:p>
            <a:r>
              <a:rPr lang="es-ES" b="1" dirty="0" smtClean="0"/>
              <a:t>Es presenten un </a:t>
            </a:r>
            <a:r>
              <a:rPr lang="es-ES" b="1" dirty="0" err="1" smtClean="0"/>
              <a:t>conjunt</a:t>
            </a:r>
            <a:r>
              <a:rPr lang="es-ES" b="1" dirty="0" smtClean="0"/>
              <a:t> </a:t>
            </a:r>
            <a:r>
              <a:rPr lang="es-ES" b="1" dirty="0" err="1" smtClean="0"/>
              <a:t>d’activitats</a:t>
            </a:r>
            <a:r>
              <a:rPr lang="es-ES" b="1" dirty="0" smtClean="0"/>
              <a:t> </a:t>
            </a:r>
            <a:r>
              <a:rPr lang="es-ES" b="1" dirty="0" err="1" smtClean="0"/>
              <a:t>didàctiques</a:t>
            </a:r>
            <a:r>
              <a:rPr lang="es-ES" b="1" dirty="0" smtClean="0"/>
              <a:t> que </a:t>
            </a:r>
            <a:r>
              <a:rPr lang="es-ES" b="1" dirty="0" err="1" smtClean="0"/>
              <a:t>tenen</a:t>
            </a:r>
            <a:r>
              <a:rPr lang="es-ES" b="1" dirty="0" smtClean="0"/>
              <a:t> </a:t>
            </a:r>
            <a:r>
              <a:rPr lang="es-ES" b="1" dirty="0" err="1" smtClean="0"/>
              <a:t>com</a:t>
            </a:r>
            <a:r>
              <a:rPr lang="es-ES" b="1" dirty="0" smtClean="0"/>
              <a:t> a </a:t>
            </a:r>
            <a:r>
              <a:rPr lang="es-ES" b="1" dirty="0" err="1" smtClean="0"/>
              <a:t>objectiu</a:t>
            </a:r>
            <a:r>
              <a:rPr lang="es-ES" b="1" dirty="0" smtClean="0"/>
              <a:t> </a:t>
            </a:r>
            <a:r>
              <a:rPr lang="es-ES" b="1" dirty="0" err="1" smtClean="0"/>
              <a:t>sensibilitzar</a:t>
            </a:r>
            <a:r>
              <a:rPr lang="es-ES" b="1" dirty="0" smtClean="0"/>
              <a:t> </a:t>
            </a:r>
            <a:r>
              <a:rPr lang="es-ES" b="1" dirty="0" err="1" smtClean="0"/>
              <a:t>als</a:t>
            </a:r>
            <a:r>
              <a:rPr lang="es-ES" b="1" dirty="0" smtClean="0"/>
              <a:t> </a:t>
            </a:r>
            <a:r>
              <a:rPr lang="es-ES" b="1" dirty="0" err="1" smtClean="0"/>
              <a:t>alumnes</a:t>
            </a:r>
            <a:r>
              <a:rPr lang="es-ES" b="1" dirty="0" smtClean="0"/>
              <a:t> sobre </a:t>
            </a:r>
            <a:r>
              <a:rPr lang="es-ES" b="1" dirty="0" err="1" smtClean="0"/>
              <a:t>l’excès</a:t>
            </a:r>
            <a:r>
              <a:rPr lang="es-ES" b="1" dirty="0" smtClean="0"/>
              <a:t> de </a:t>
            </a:r>
            <a:r>
              <a:rPr lang="es-ES" b="1" dirty="0" err="1" smtClean="0"/>
              <a:t>consum</a:t>
            </a:r>
            <a:r>
              <a:rPr lang="es-ES" b="1" dirty="0" smtClean="0"/>
              <a:t> de les </a:t>
            </a:r>
            <a:r>
              <a:rPr lang="es-ES" b="1" dirty="0" err="1" smtClean="0"/>
              <a:t>societats</a:t>
            </a:r>
            <a:r>
              <a:rPr lang="es-ES" b="1" dirty="0" smtClean="0"/>
              <a:t> </a:t>
            </a:r>
            <a:r>
              <a:rPr lang="es-ES" b="1" dirty="0" err="1" smtClean="0"/>
              <a:t>avançades</a:t>
            </a:r>
            <a:r>
              <a:rPr lang="es-ES" b="1" dirty="0" smtClean="0"/>
              <a:t>.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err="1" smtClean="0"/>
              <a:t>Objectius</a:t>
            </a:r>
            <a:endParaRPr lang="es-ES" b="1" dirty="0" smtClean="0"/>
          </a:p>
          <a:p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 err="1" smtClean="0"/>
              <a:t>Conèixer</a:t>
            </a:r>
            <a:r>
              <a:rPr lang="es-ES" b="1" dirty="0" smtClean="0"/>
              <a:t> el </a:t>
            </a:r>
            <a:r>
              <a:rPr lang="es-ES" b="1" dirty="0" err="1" smtClean="0"/>
              <a:t>consum</a:t>
            </a:r>
            <a:r>
              <a:rPr lang="es-ES" b="1" dirty="0" smtClean="0"/>
              <a:t> </a:t>
            </a:r>
            <a:r>
              <a:rPr lang="es-ES" b="1" dirty="0" err="1" smtClean="0"/>
              <a:t>energètic</a:t>
            </a:r>
            <a:r>
              <a:rPr lang="es-ES" b="1" dirty="0" smtClean="0"/>
              <a:t> de </a:t>
            </a:r>
            <a:r>
              <a:rPr lang="es-ES" b="1" dirty="0" err="1" smtClean="0"/>
              <a:t>l’espècie</a:t>
            </a:r>
            <a:r>
              <a:rPr lang="es-ES" b="1" dirty="0" smtClean="0"/>
              <a:t> humana: </a:t>
            </a:r>
            <a:r>
              <a:rPr lang="es-ES" b="1" dirty="0" err="1" smtClean="0"/>
              <a:t>endometabolisme</a:t>
            </a:r>
            <a:r>
              <a:rPr lang="es-ES" b="1" dirty="0" smtClean="0"/>
              <a:t> i </a:t>
            </a:r>
            <a:r>
              <a:rPr lang="es-ES" b="1" dirty="0" err="1" smtClean="0"/>
              <a:t>exometabolisme</a:t>
            </a:r>
            <a:r>
              <a:rPr lang="es-ES" b="1" dirty="0" smtClean="0"/>
              <a:t> i </a:t>
            </a:r>
            <a:r>
              <a:rPr lang="es-ES" b="1" dirty="0" err="1" smtClean="0"/>
              <a:t>com</a:t>
            </a:r>
            <a:r>
              <a:rPr lang="es-ES" b="1" dirty="0" smtClean="0"/>
              <a:t> ha </a:t>
            </a:r>
            <a:r>
              <a:rPr lang="es-ES" b="1" dirty="0" err="1" smtClean="0"/>
              <a:t>evolucionat</a:t>
            </a:r>
            <a:r>
              <a:rPr lang="es-ES" b="1" dirty="0" smtClean="0"/>
              <a:t>.</a:t>
            </a:r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 err="1" smtClean="0"/>
              <a:t>Reconèixer</a:t>
            </a:r>
            <a:r>
              <a:rPr lang="es-ES" b="1" dirty="0" smtClean="0"/>
              <a:t>  </a:t>
            </a:r>
            <a:r>
              <a:rPr lang="es-ES" b="1" dirty="0" err="1" smtClean="0"/>
              <a:t>l’excès</a:t>
            </a:r>
            <a:r>
              <a:rPr lang="es-ES" b="1" dirty="0" smtClean="0"/>
              <a:t> de </a:t>
            </a:r>
            <a:r>
              <a:rPr lang="es-ES" b="1" dirty="0" err="1" smtClean="0"/>
              <a:t>consum</a:t>
            </a:r>
            <a:r>
              <a:rPr lang="es-ES" b="1" dirty="0" smtClean="0"/>
              <a:t>.</a:t>
            </a:r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 err="1" smtClean="0"/>
              <a:t>Sensibilitzar</a:t>
            </a:r>
            <a:r>
              <a:rPr lang="es-ES" b="1" dirty="0" smtClean="0"/>
              <a:t> sobre la </a:t>
            </a:r>
            <a:r>
              <a:rPr lang="es-ES" b="1" dirty="0" err="1" smtClean="0"/>
              <a:t>importància</a:t>
            </a:r>
            <a:r>
              <a:rPr lang="es-ES" b="1" dirty="0" smtClean="0"/>
              <a:t> del </a:t>
            </a:r>
            <a:r>
              <a:rPr lang="es-ES" b="1" dirty="0" err="1" smtClean="0"/>
              <a:t>reciclatge</a:t>
            </a:r>
            <a:r>
              <a:rPr lang="es-ES" b="1" dirty="0" smtClean="0"/>
              <a:t> </a:t>
            </a:r>
            <a:r>
              <a:rPr lang="es-ES" b="1" dirty="0" err="1" smtClean="0"/>
              <a:t>com</a:t>
            </a:r>
            <a:r>
              <a:rPr lang="es-ES" b="1" dirty="0" smtClean="0"/>
              <a:t> a </a:t>
            </a:r>
            <a:r>
              <a:rPr lang="es-ES" b="1" dirty="0" err="1" smtClean="0"/>
              <a:t>aportació</a:t>
            </a:r>
            <a:r>
              <a:rPr lang="es-ES" b="1" dirty="0" smtClean="0"/>
              <a:t> a la </a:t>
            </a:r>
            <a:r>
              <a:rPr lang="es-ES" b="1" dirty="0" err="1" smtClean="0"/>
              <a:t>disminució</a:t>
            </a:r>
            <a:r>
              <a:rPr lang="es-ES" b="1" dirty="0" smtClean="0"/>
              <a:t> de </a:t>
            </a:r>
            <a:r>
              <a:rPr lang="es-ES" b="1" dirty="0" err="1" smtClean="0"/>
              <a:t>consum</a:t>
            </a:r>
            <a:endParaRPr lang="es-ES" b="1" dirty="0" smtClean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 smtClean="0"/>
              <a:t>Considerar </a:t>
            </a:r>
            <a:r>
              <a:rPr lang="es-ES" b="1" dirty="0" err="1" smtClean="0"/>
              <a:t>l’impacte</a:t>
            </a:r>
            <a:r>
              <a:rPr lang="es-ES" b="1" dirty="0" smtClean="0"/>
              <a:t> de </a:t>
            </a:r>
            <a:r>
              <a:rPr lang="es-ES" b="1" dirty="0" err="1" smtClean="0"/>
              <a:t>l’activitat</a:t>
            </a:r>
            <a:r>
              <a:rPr lang="es-ES" b="1" dirty="0" smtClean="0"/>
              <a:t> personal en el </a:t>
            </a:r>
            <a:r>
              <a:rPr lang="es-ES" b="1" dirty="0" err="1" smtClean="0"/>
              <a:t>consum</a:t>
            </a:r>
            <a:r>
              <a:rPr lang="es-ES" b="1" dirty="0" smtClean="0"/>
              <a:t> </a:t>
            </a:r>
            <a:r>
              <a:rPr lang="es-ES" b="1" dirty="0" err="1" smtClean="0"/>
              <a:t>energètic</a:t>
            </a:r>
            <a:r>
              <a:rPr lang="es-ES" b="1" dirty="0" smtClean="0"/>
              <a:t> global</a:t>
            </a:r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 smtClean="0"/>
              <a:t>Reflexionar sobre el </a:t>
            </a:r>
            <a:r>
              <a:rPr lang="es-ES" b="1" dirty="0" err="1" smtClean="0"/>
              <a:t>futur</a:t>
            </a:r>
            <a:r>
              <a:rPr lang="es-ES" b="1" dirty="0" smtClean="0"/>
              <a:t> del </a:t>
            </a:r>
            <a:r>
              <a:rPr lang="es-ES" b="1" dirty="0" err="1" smtClean="0"/>
              <a:t>consum</a:t>
            </a:r>
            <a:r>
              <a:rPr lang="es-ES" b="1" dirty="0" smtClean="0"/>
              <a:t> </a:t>
            </a:r>
            <a:r>
              <a:rPr lang="es-ES" b="1" dirty="0" err="1" smtClean="0"/>
              <a:t>energètic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69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0466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/>
              <a:t>Objectius</a:t>
            </a:r>
            <a:endParaRPr lang="es-ES" sz="2400" b="1" dirty="0"/>
          </a:p>
          <a:p>
            <a:endParaRPr lang="es-ES" sz="2400" b="1" dirty="0"/>
          </a:p>
          <a:p>
            <a:pPr marL="342900" indent="-342900">
              <a:buAutoNum type="arabicPeriod"/>
            </a:pPr>
            <a:r>
              <a:rPr lang="es-ES" sz="2400" b="1" dirty="0" err="1"/>
              <a:t>Conèixer</a:t>
            </a:r>
            <a:r>
              <a:rPr lang="es-ES" sz="2400" b="1" dirty="0"/>
              <a:t> el </a:t>
            </a:r>
            <a:r>
              <a:rPr lang="es-ES" sz="2400" b="1" dirty="0" err="1"/>
              <a:t>consum</a:t>
            </a:r>
            <a:r>
              <a:rPr lang="es-ES" sz="2400" b="1" dirty="0"/>
              <a:t> </a:t>
            </a:r>
            <a:r>
              <a:rPr lang="es-ES" sz="2400" b="1" dirty="0" err="1"/>
              <a:t>energètic</a:t>
            </a:r>
            <a:r>
              <a:rPr lang="es-ES" sz="2400" b="1" dirty="0"/>
              <a:t> de </a:t>
            </a:r>
            <a:r>
              <a:rPr lang="es-ES" sz="2400" b="1" dirty="0" err="1"/>
              <a:t>l’espècie</a:t>
            </a:r>
            <a:r>
              <a:rPr lang="es-ES" sz="2400" b="1" dirty="0"/>
              <a:t> humana: </a:t>
            </a:r>
            <a:r>
              <a:rPr lang="es-ES" sz="2400" b="1" dirty="0" err="1"/>
              <a:t>endometabolisme</a:t>
            </a:r>
            <a:r>
              <a:rPr lang="es-ES" sz="2400" b="1" dirty="0"/>
              <a:t> i </a:t>
            </a:r>
            <a:r>
              <a:rPr lang="es-ES" sz="2400" b="1" dirty="0" err="1"/>
              <a:t>exometabolisme</a:t>
            </a:r>
            <a:r>
              <a:rPr lang="es-ES" sz="2400" b="1" dirty="0"/>
              <a:t> i </a:t>
            </a:r>
            <a:r>
              <a:rPr lang="es-ES" sz="2400" b="1" dirty="0" err="1"/>
              <a:t>com</a:t>
            </a:r>
            <a:r>
              <a:rPr lang="es-ES" sz="2400" b="1" dirty="0"/>
              <a:t> ha </a:t>
            </a:r>
            <a:r>
              <a:rPr lang="es-ES" sz="2400" b="1" dirty="0" err="1"/>
              <a:t>evolucionat</a:t>
            </a:r>
            <a:r>
              <a:rPr lang="es-ES" sz="2400" b="1" dirty="0"/>
              <a:t>.</a:t>
            </a:r>
          </a:p>
          <a:p>
            <a:pPr marL="342900" indent="-342900">
              <a:buAutoNum type="arabicPeriod"/>
            </a:pPr>
            <a:endParaRPr lang="es-ES" sz="2400" b="1" dirty="0"/>
          </a:p>
          <a:p>
            <a:pPr marL="342900" indent="-342900">
              <a:buAutoNum type="arabicPeriod"/>
            </a:pPr>
            <a:r>
              <a:rPr lang="es-ES" sz="2400" b="1" dirty="0" err="1"/>
              <a:t>Reconèixer</a:t>
            </a:r>
            <a:r>
              <a:rPr lang="es-ES" sz="2400" b="1" dirty="0"/>
              <a:t>  </a:t>
            </a:r>
            <a:r>
              <a:rPr lang="es-ES" sz="2400" b="1" dirty="0" err="1"/>
              <a:t>l’excès</a:t>
            </a:r>
            <a:r>
              <a:rPr lang="es-ES" sz="2400" b="1" dirty="0"/>
              <a:t> de </a:t>
            </a:r>
            <a:r>
              <a:rPr lang="es-ES" sz="2400" b="1" dirty="0" err="1"/>
              <a:t>consum</a:t>
            </a:r>
            <a:r>
              <a:rPr lang="es-ES" sz="2400" b="1" dirty="0"/>
              <a:t>.</a:t>
            </a:r>
          </a:p>
          <a:p>
            <a:pPr marL="342900" indent="-342900">
              <a:buAutoNum type="arabicPeriod"/>
            </a:pPr>
            <a:endParaRPr lang="es-ES" sz="2400" b="1" dirty="0"/>
          </a:p>
          <a:p>
            <a:pPr marL="342900" indent="-342900">
              <a:buAutoNum type="arabicPeriod"/>
            </a:pPr>
            <a:r>
              <a:rPr lang="es-ES" sz="2400" b="1" dirty="0" err="1"/>
              <a:t>Sensibilitzar</a:t>
            </a:r>
            <a:r>
              <a:rPr lang="es-ES" sz="2400" b="1" dirty="0"/>
              <a:t> sobre la </a:t>
            </a:r>
            <a:r>
              <a:rPr lang="es-ES" sz="2400" b="1" dirty="0" err="1"/>
              <a:t>importància</a:t>
            </a:r>
            <a:r>
              <a:rPr lang="es-ES" sz="2400" b="1" dirty="0"/>
              <a:t> del </a:t>
            </a:r>
            <a:r>
              <a:rPr lang="es-ES" sz="2400" b="1" dirty="0" err="1"/>
              <a:t>reciclatge</a:t>
            </a:r>
            <a:r>
              <a:rPr lang="es-ES" sz="2400" b="1" dirty="0"/>
              <a:t> </a:t>
            </a:r>
            <a:r>
              <a:rPr lang="es-ES" sz="2400" b="1" dirty="0" err="1"/>
              <a:t>com</a:t>
            </a:r>
            <a:r>
              <a:rPr lang="es-ES" sz="2400" b="1" dirty="0"/>
              <a:t> a </a:t>
            </a:r>
            <a:r>
              <a:rPr lang="es-ES" sz="2400" b="1" dirty="0" err="1"/>
              <a:t>aportació</a:t>
            </a:r>
            <a:r>
              <a:rPr lang="es-ES" sz="2400" b="1" dirty="0"/>
              <a:t> a la </a:t>
            </a:r>
            <a:r>
              <a:rPr lang="es-ES" sz="2400" b="1" dirty="0" err="1"/>
              <a:t>disminució</a:t>
            </a:r>
            <a:r>
              <a:rPr lang="es-ES" sz="2400" b="1" dirty="0"/>
              <a:t> de </a:t>
            </a:r>
            <a:r>
              <a:rPr lang="es-ES" sz="2400" b="1" dirty="0" err="1"/>
              <a:t>consum</a:t>
            </a:r>
            <a:endParaRPr lang="es-ES" sz="2400" b="1" dirty="0"/>
          </a:p>
          <a:p>
            <a:pPr marL="342900" indent="-342900">
              <a:buAutoNum type="arabicPeriod"/>
            </a:pPr>
            <a:endParaRPr lang="es-ES" sz="2400" b="1" dirty="0"/>
          </a:p>
          <a:p>
            <a:pPr marL="342900" indent="-342900">
              <a:buAutoNum type="arabicPeriod"/>
            </a:pPr>
            <a:r>
              <a:rPr lang="es-ES" sz="2400" b="1" dirty="0"/>
              <a:t>Considerar </a:t>
            </a:r>
            <a:r>
              <a:rPr lang="es-ES" sz="2400" b="1" dirty="0" err="1"/>
              <a:t>l’impacte</a:t>
            </a:r>
            <a:r>
              <a:rPr lang="es-ES" sz="2400" b="1" dirty="0"/>
              <a:t> de </a:t>
            </a:r>
            <a:r>
              <a:rPr lang="es-ES" sz="2400" b="1" dirty="0" err="1"/>
              <a:t>l’activitat</a:t>
            </a:r>
            <a:r>
              <a:rPr lang="es-ES" sz="2400" b="1" dirty="0"/>
              <a:t> personal en el </a:t>
            </a:r>
            <a:r>
              <a:rPr lang="es-ES" sz="2400" b="1" dirty="0" err="1"/>
              <a:t>consum</a:t>
            </a:r>
            <a:r>
              <a:rPr lang="es-ES" sz="2400" b="1" dirty="0"/>
              <a:t> </a:t>
            </a:r>
            <a:r>
              <a:rPr lang="es-ES" sz="2400" b="1" dirty="0" err="1"/>
              <a:t>energètic</a:t>
            </a:r>
            <a:r>
              <a:rPr lang="es-ES" sz="2400" b="1" dirty="0"/>
              <a:t> global</a:t>
            </a:r>
          </a:p>
          <a:p>
            <a:pPr marL="342900" indent="-342900">
              <a:buAutoNum type="arabicPeriod"/>
            </a:pPr>
            <a:endParaRPr lang="es-ES" sz="2400" b="1" dirty="0"/>
          </a:p>
          <a:p>
            <a:pPr marL="342900" indent="-342900">
              <a:buAutoNum type="arabicPeriod"/>
            </a:pPr>
            <a:r>
              <a:rPr lang="es-ES" sz="2400" b="1" dirty="0"/>
              <a:t>Reflexionar sobre el </a:t>
            </a:r>
            <a:r>
              <a:rPr lang="es-ES" sz="2400" b="1" dirty="0" err="1"/>
              <a:t>futur</a:t>
            </a:r>
            <a:r>
              <a:rPr lang="es-ES" sz="2400" b="1" dirty="0"/>
              <a:t> del </a:t>
            </a:r>
            <a:r>
              <a:rPr lang="es-ES" sz="2400" b="1" dirty="0" err="1"/>
              <a:t>consum</a:t>
            </a:r>
            <a:r>
              <a:rPr lang="es-ES" sz="2400" b="1" dirty="0"/>
              <a:t> </a:t>
            </a:r>
            <a:r>
              <a:rPr lang="es-ES" sz="2400" b="1" dirty="0" err="1"/>
              <a:t>energètic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555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817542"/>
            <a:ext cx="7272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ACTIVITAT DIDÀCTICA 1</a:t>
            </a:r>
          </a:p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ACTIVITAT DIDÀCTICA </a:t>
            </a:r>
            <a:r>
              <a:rPr lang="es-ES" sz="2400" b="1" dirty="0" smtClean="0"/>
              <a:t> 2</a:t>
            </a:r>
            <a:endParaRPr lang="es-ES" sz="2400" b="1" dirty="0"/>
          </a:p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ACTIVITAT DIDÀCTICA </a:t>
            </a:r>
            <a:r>
              <a:rPr lang="es-ES" sz="2400" b="1" dirty="0" smtClean="0"/>
              <a:t>3</a:t>
            </a:r>
            <a:endParaRPr lang="es-ES" sz="2400" b="1" dirty="0"/>
          </a:p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ACTIVITAT DIDÀCTICA </a:t>
            </a:r>
            <a:r>
              <a:rPr lang="es-ES" sz="2400" b="1" dirty="0" smtClean="0"/>
              <a:t>4</a:t>
            </a:r>
            <a:endParaRPr lang="es-ES" sz="2400" b="1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Flecha abajo"/>
          <p:cNvSpPr/>
          <p:nvPr/>
        </p:nvSpPr>
        <p:spPr>
          <a:xfrm>
            <a:off x="4680012" y="1196752"/>
            <a:ext cx="2520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4732784" y="2358465"/>
            <a:ext cx="2520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4732784" y="3429000"/>
            <a:ext cx="2520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764704"/>
            <a:ext cx="69127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 ACTIVITAT DIDÀCTICA, 1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dirty="0" smtClean="0"/>
              <a:t>Considerar la </a:t>
            </a:r>
            <a:r>
              <a:rPr lang="es-ES" sz="2800" b="1" dirty="0" err="1" smtClean="0"/>
              <a:t>ciutat</a:t>
            </a:r>
            <a:r>
              <a:rPr lang="es-ES" sz="2800" b="1" dirty="0" smtClean="0"/>
              <a:t> o </a:t>
            </a:r>
            <a:r>
              <a:rPr lang="es-ES" sz="2800" b="1" dirty="0" err="1" smtClean="0"/>
              <a:t>poble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es </a:t>
            </a:r>
            <a:r>
              <a:rPr lang="es-ES" sz="2800" b="1" dirty="0" err="1" smtClean="0"/>
              <a:t>viu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com</a:t>
            </a:r>
            <a:r>
              <a:rPr lang="es-ES" sz="2800" b="1" dirty="0" smtClean="0"/>
              <a:t> un ecosistema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dirty="0" smtClean="0"/>
              <a:t> </a:t>
            </a:r>
            <a:r>
              <a:rPr lang="es-ES" sz="2800" b="1" dirty="0" err="1" smtClean="0"/>
              <a:t>L’aula</a:t>
            </a:r>
            <a:endParaRPr lang="es-ES" sz="2800" b="1" dirty="0" smtClean="0"/>
          </a:p>
          <a:p>
            <a:pPr algn="ctr"/>
            <a:r>
              <a:rPr lang="es-ES" sz="2800" b="1" dirty="0" err="1" smtClean="0"/>
              <a:t>L’escola</a:t>
            </a:r>
            <a:endParaRPr lang="es-ES" sz="2800" b="1" dirty="0" smtClean="0"/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2829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620688"/>
            <a:ext cx="28083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Entrades</a:t>
            </a:r>
            <a:endParaRPr lang="es-ES" sz="2400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i="1" dirty="0" err="1" smtClean="0"/>
              <a:t>Energia</a:t>
            </a:r>
            <a:endParaRPr lang="es-ES" b="1" i="1" dirty="0" smtClean="0"/>
          </a:p>
          <a:p>
            <a:endParaRPr lang="es-ES" b="1" dirty="0"/>
          </a:p>
          <a:p>
            <a:r>
              <a:rPr lang="es-ES" b="1" dirty="0" err="1" smtClean="0"/>
              <a:t>Electricitat</a:t>
            </a:r>
            <a:endParaRPr lang="es-ES" b="1" dirty="0" smtClean="0"/>
          </a:p>
          <a:p>
            <a:r>
              <a:rPr lang="es-ES" b="1" dirty="0" smtClean="0"/>
              <a:t>Gas </a:t>
            </a:r>
            <a:r>
              <a:rPr lang="es-ES" b="1" dirty="0" err="1" smtClean="0"/>
              <a:t>oil</a:t>
            </a:r>
            <a:endParaRPr lang="es-ES" b="1" dirty="0" smtClean="0"/>
          </a:p>
          <a:p>
            <a:r>
              <a:rPr lang="es-ES" b="1" dirty="0" smtClean="0"/>
              <a:t>Gas </a:t>
            </a:r>
            <a:r>
              <a:rPr lang="es-ES" b="1" dirty="0" err="1" smtClean="0"/>
              <a:t>propà</a:t>
            </a:r>
            <a:endParaRPr lang="es-ES" b="1" dirty="0" smtClean="0"/>
          </a:p>
          <a:p>
            <a:r>
              <a:rPr lang="es-ES" b="1" dirty="0" smtClean="0"/>
              <a:t>Gas </a:t>
            </a:r>
            <a:r>
              <a:rPr lang="es-ES" b="1" dirty="0" err="1" smtClean="0"/>
              <a:t>butà</a:t>
            </a:r>
            <a:endParaRPr lang="es-ES" b="1" dirty="0" smtClean="0"/>
          </a:p>
          <a:p>
            <a:r>
              <a:rPr lang="es-ES" b="1" dirty="0" err="1" smtClean="0"/>
              <a:t>Gasolineres</a:t>
            </a:r>
            <a:endParaRPr lang="es-ES" b="1" dirty="0" smtClean="0"/>
          </a:p>
          <a:p>
            <a:endParaRPr lang="es-ES" b="1" dirty="0"/>
          </a:p>
          <a:p>
            <a:r>
              <a:rPr lang="es-ES" b="1" i="1" dirty="0" err="1" smtClean="0"/>
              <a:t>Matèria</a:t>
            </a:r>
            <a:endParaRPr lang="es-ES" b="1" i="1" dirty="0" smtClean="0"/>
          </a:p>
          <a:p>
            <a:endParaRPr lang="es-ES" b="1" dirty="0"/>
          </a:p>
          <a:p>
            <a:r>
              <a:rPr lang="es-ES" b="1" dirty="0" smtClean="0"/>
              <a:t>Material escolar</a:t>
            </a:r>
          </a:p>
          <a:p>
            <a:r>
              <a:rPr lang="es-ES" b="1" dirty="0" err="1" smtClean="0"/>
              <a:t>Neteja</a:t>
            </a:r>
            <a:endParaRPr lang="es-ES" b="1" dirty="0" smtClean="0"/>
          </a:p>
          <a:p>
            <a:r>
              <a:rPr lang="es-ES" b="1" dirty="0" err="1" smtClean="0"/>
              <a:t>Menjador</a:t>
            </a:r>
            <a:endParaRPr lang="es-ES" b="1" dirty="0"/>
          </a:p>
          <a:p>
            <a:r>
              <a:rPr lang="es-ES" b="1" dirty="0" err="1" smtClean="0"/>
              <a:t>Aigua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220072" y="620687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Sortides</a:t>
            </a:r>
            <a:endParaRPr lang="es-ES" sz="2400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err="1" smtClean="0"/>
              <a:t>Rebuig</a:t>
            </a:r>
            <a:endParaRPr lang="es-ES" b="1" dirty="0" smtClean="0"/>
          </a:p>
          <a:p>
            <a:r>
              <a:rPr lang="es-ES" b="1" dirty="0" err="1" smtClean="0"/>
              <a:t>Paper</a:t>
            </a:r>
            <a:endParaRPr lang="es-ES" b="1" dirty="0" smtClean="0"/>
          </a:p>
          <a:p>
            <a:r>
              <a:rPr lang="es-ES" b="1" dirty="0" err="1" smtClean="0"/>
              <a:t>Plàstic</a:t>
            </a:r>
            <a:endParaRPr lang="es-ES" b="1" dirty="0" smtClean="0"/>
          </a:p>
          <a:p>
            <a:r>
              <a:rPr lang="es-ES" b="1" dirty="0" err="1" smtClean="0"/>
              <a:t>Vidre</a:t>
            </a:r>
            <a:endParaRPr lang="es-ES" b="1" dirty="0" smtClean="0"/>
          </a:p>
          <a:p>
            <a:r>
              <a:rPr lang="es-ES" b="1" dirty="0" err="1" smtClean="0"/>
              <a:t>Aigua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552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908720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ACTIVITAT DIDÀCTICA, 2</a:t>
            </a:r>
          </a:p>
          <a:p>
            <a:endParaRPr lang="es-ES" b="1" dirty="0"/>
          </a:p>
          <a:p>
            <a:r>
              <a:rPr lang="es-ES" b="1" dirty="0" smtClean="0"/>
              <a:t>Visita a </a:t>
            </a:r>
            <a:r>
              <a:rPr lang="es-ES" b="1" dirty="0" err="1" smtClean="0"/>
              <a:t>instal·lacions</a:t>
            </a:r>
            <a:r>
              <a:rPr lang="es-ES" b="1" dirty="0" smtClean="0"/>
              <a:t> del </a:t>
            </a:r>
            <a:r>
              <a:rPr lang="es-ES" b="1" dirty="0" err="1" smtClean="0"/>
              <a:t>poble</a:t>
            </a:r>
            <a:r>
              <a:rPr lang="es-ES" b="1" dirty="0" smtClean="0"/>
              <a:t> o </a:t>
            </a:r>
            <a:r>
              <a:rPr lang="es-ES" b="1" dirty="0" err="1" smtClean="0"/>
              <a:t>ciutat</a:t>
            </a:r>
            <a:endParaRPr lang="es-ES" b="1" dirty="0" smtClean="0"/>
          </a:p>
          <a:p>
            <a:endParaRPr lang="es-ES" sz="2400" b="1" dirty="0"/>
          </a:p>
          <a:p>
            <a:r>
              <a:rPr lang="es-ES" sz="2400" b="1" dirty="0" err="1" smtClean="0"/>
              <a:t>Entrades</a:t>
            </a:r>
            <a:endParaRPr lang="es-ES" sz="2400" b="1" dirty="0" smtClean="0"/>
          </a:p>
          <a:p>
            <a:endParaRPr lang="es-ES" sz="2400" b="1" dirty="0"/>
          </a:p>
          <a:p>
            <a:r>
              <a:rPr lang="es-ES" sz="2400" b="1" dirty="0" err="1" smtClean="0"/>
              <a:t>Estació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generació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d’electricitat</a:t>
            </a:r>
            <a:endParaRPr lang="es-ES" sz="2400" b="1" dirty="0" smtClean="0"/>
          </a:p>
          <a:p>
            <a:r>
              <a:rPr lang="es-ES" sz="2400" b="1" dirty="0" smtClean="0"/>
              <a:t>Planta de gas (</a:t>
            </a:r>
            <a:r>
              <a:rPr lang="es-ES" sz="2400" b="1" dirty="0" err="1" smtClean="0"/>
              <a:t>butà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propà</a:t>
            </a:r>
            <a:r>
              <a:rPr lang="es-ES" sz="2400" b="1" dirty="0" smtClean="0"/>
              <a:t>, natural)</a:t>
            </a:r>
          </a:p>
          <a:p>
            <a:endParaRPr lang="es-ES" sz="2400" b="1" dirty="0"/>
          </a:p>
          <a:p>
            <a:r>
              <a:rPr lang="es-ES" sz="2400" b="1" dirty="0" err="1" smtClean="0"/>
              <a:t>Mercat</a:t>
            </a:r>
            <a:r>
              <a:rPr lang="es-ES" sz="2400" b="1" dirty="0" smtClean="0"/>
              <a:t> (</a:t>
            </a:r>
            <a:r>
              <a:rPr lang="es-ES" sz="2400" b="1" dirty="0" err="1" smtClean="0"/>
              <a:t>Mercapalma</a:t>
            </a:r>
            <a:r>
              <a:rPr lang="es-ES" sz="2400" b="1" dirty="0" smtClean="0"/>
              <a:t>)</a:t>
            </a:r>
          </a:p>
          <a:p>
            <a:r>
              <a:rPr lang="es-ES" sz="2400" b="1" dirty="0" err="1" smtClean="0"/>
              <a:t>Botigues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supermercats</a:t>
            </a:r>
            <a:endParaRPr lang="es-ES" sz="2400" b="1" dirty="0" smtClean="0"/>
          </a:p>
          <a:p>
            <a:r>
              <a:rPr lang="es-ES" sz="2400" b="1" dirty="0" err="1" smtClean="0"/>
              <a:t>Llonja</a:t>
            </a:r>
            <a:r>
              <a:rPr lang="es-ES" sz="2400" b="1" dirty="0" smtClean="0"/>
              <a:t> del </a:t>
            </a:r>
            <a:r>
              <a:rPr lang="es-ES" sz="2400" b="1" dirty="0" err="1" smtClean="0"/>
              <a:t>peix</a:t>
            </a:r>
            <a:r>
              <a:rPr lang="es-ES" sz="2400" b="1" dirty="0" smtClean="0"/>
              <a:t> (</a:t>
            </a:r>
            <a:r>
              <a:rPr lang="es-ES" sz="2400" b="1" dirty="0" err="1" smtClean="0"/>
              <a:t>peixateries</a:t>
            </a:r>
            <a:r>
              <a:rPr lang="es-ES" sz="2400" b="1" dirty="0" smtClean="0"/>
              <a:t>)</a:t>
            </a:r>
          </a:p>
          <a:p>
            <a:r>
              <a:rPr lang="es-ES" sz="2400" b="1" dirty="0" err="1" smtClean="0"/>
              <a:t>Botigues</a:t>
            </a:r>
            <a:r>
              <a:rPr lang="es-ES" sz="2400" b="1" dirty="0" smtClean="0"/>
              <a:t> no </a:t>
            </a:r>
            <a:r>
              <a:rPr lang="es-ES" sz="2400" b="1" dirty="0" err="1" smtClean="0"/>
              <a:t>relacionades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amb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alimentació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electrodomèstics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ferreteries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farmàcies</a:t>
            </a:r>
            <a:r>
              <a:rPr lang="es-ES" sz="2400" b="1" dirty="0" smtClean="0"/>
              <a:t>.</a:t>
            </a:r>
          </a:p>
          <a:p>
            <a:endParaRPr lang="es-ES" b="1" dirty="0"/>
          </a:p>
          <a:p>
            <a:r>
              <a:rPr lang="es-ES" b="1" dirty="0" smtClean="0"/>
              <a:t> 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4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052736"/>
            <a:ext cx="7128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sz="2400" b="1" dirty="0" err="1" smtClean="0"/>
              <a:t>Sortides</a:t>
            </a:r>
            <a:endParaRPr lang="es-ES" sz="2400" b="1" dirty="0" smtClean="0"/>
          </a:p>
          <a:p>
            <a:endParaRPr lang="es-ES" dirty="0"/>
          </a:p>
          <a:p>
            <a:r>
              <a:rPr lang="es-ES" sz="2400" dirty="0" smtClean="0"/>
              <a:t>Depuradora </a:t>
            </a:r>
            <a:r>
              <a:rPr lang="es-ES" sz="2400" dirty="0" err="1" smtClean="0"/>
              <a:t>d’aigua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Retirada de </a:t>
            </a:r>
            <a:r>
              <a:rPr lang="es-ES" sz="2400" dirty="0" err="1" smtClean="0"/>
              <a:t>residus</a:t>
            </a:r>
            <a:endParaRPr lang="es-ES" sz="2400" dirty="0" smtClean="0"/>
          </a:p>
          <a:p>
            <a:r>
              <a:rPr lang="es-ES" sz="2400" dirty="0"/>
              <a:t>	</a:t>
            </a:r>
            <a:r>
              <a:rPr lang="es-ES" sz="2400" dirty="0" err="1" smtClean="0"/>
              <a:t>rebuig</a:t>
            </a:r>
            <a:r>
              <a:rPr lang="es-ES" sz="2400" dirty="0" smtClean="0"/>
              <a:t>, </a:t>
            </a:r>
            <a:r>
              <a:rPr lang="es-ES" sz="2400" dirty="0" err="1" smtClean="0"/>
              <a:t>plàstics</a:t>
            </a:r>
            <a:r>
              <a:rPr lang="es-ES" sz="2400" dirty="0" smtClean="0"/>
              <a:t>, </a:t>
            </a:r>
            <a:r>
              <a:rPr lang="es-ES" sz="2400" dirty="0" err="1" smtClean="0"/>
              <a:t>vidre</a:t>
            </a:r>
            <a:r>
              <a:rPr lang="es-ES" sz="2400" dirty="0" smtClean="0"/>
              <a:t>, </a:t>
            </a:r>
            <a:r>
              <a:rPr lang="es-ES" sz="2400" dirty="0" err="1" smtClean="0"/>
              <a:t>matèria</a:t>
            </a:r>
            <a:r>
              <a:rPr lang="es-ES" sz="2400" dirty="0" smtClean="0"/>
              <a:t> </a:t>
            </a:r>
            <a:r>
              <a:rPr lang="es-ES" sz="2400" dirty="0" err="1" smtClean="0"/>
              <a:t>orgànica</a:t>
            </a:r>
            <a:endParaRPr lang="es-ES" sz="24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40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836712"/>
            <a:ext cx="705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ACTIVITAT DIDÀCTICA, 3</a:t>
            </a:r>
          </a:p>
          <a:p>
            <a:endParaRPr lang="es-ES" dirty="0"/>
          </a:p>
          <a:p>
            <a:r>
              <a:rPr lang="es-ES" sz="2400" dirty="0" err="1" smtClean="0"/>
              <a:t>Explotació</a:t>
            </a:r>
            <a:r>
              <a:rPr lang="es-ES" sz="2400" dirty="0" smtClean="0"/>
              <a:t> </a:t>
            </a:r>
            <a:r>
              <a:rPr lang="es-ES" sz="2400" dirty="0" err="1" smtClean="0"/>
              <a:t>d’ecosistemes</a:t>
            </a:r>
            <a:r>
              <a:rPr lang="es-ES" sz="2400" dirty="0" smtClean="0"/>
              <a:t> </a:t>
            </a:r>
            <a:r>
              <a:rPr lang="es-ES" sz="2400" dirty="0" err="1" smtClean="0"/>
              <a:t>pròxims</a:t>
            </a:r>
            <a:r>
              <a:rPr lang="es-ES" sz="2400" dirty="0" smtClean="0"/>
              <a:t> i </a:t>
            </a:r>
            <a:r>
              <a:rPr lang="es-ES" sz="2400" dirty="0" err="1" smtClean="0"/>
              <a:t>llunyans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err="1" smtClean="0"/>
              <a:t>Activitat</a:t>
            </a:r>
            <a:r>
              <a:rPr lang="es-ES" sz="2400" dirty="0" smtClean="0"/>
              <a:t> relacionada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l’assignatura</a:t>
            </a:r>
            <a:r>
              <a:rPr lang="es-ES" sz="2400" dirty="0" smtClean="0"/>
              <a:t> de </a:t>
            </a:r>
            <a:r>
              <a:rPr lang="es-ES" sz="2400" b="1" dirty="0" err="1" smtClean="0"/>
              <a:t>Socials</a:t>
            </a:r>
            <a:endParaRPr lang="es-ES" sz="2400" b="1" dirty="0" smtClean="0"/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ES" sz="2400" dirty="0" err="1" smtClean="0"/>
              <a:t>L’espècie</a:t>
            </a:r>
            <a:r>
              <a:rPr lang="es-ES" sz="2400" dirty="0" smtClean="0"/>
              <a:t> humana ha </a:t>
            </a:r>
            <a:r>
              <a:rPr lang="es-ES" sz="2400" dirty="0" err="1" smtClean="0"/>
              <a:t>passat</a:t>
            </a:r>
            <a:r>
              <a:rPr lang="es-ES" sz="2400" dirty="0" smtClean="0"/>
              <a:t> del </a:t>
            </a:r>
            <a:r>
              <a:rPr lang="es-ES" sz="2400" dirty="0" err="1" smtClean="0"/>
              <a:t>nomadisme</a:t>
            </a:r>
            <a:r>
              <a:rPr lang="es-ES" sz="2400" dirty="0" smtClean="0"/>
              <a:t> al </a:t>
            </a:r>
            <a:r>
              <a:rPr lang="es-ES" sz="2400" dirty="0" err="1" smtClean="0"/>
              <a:t>sedentarisme</a:t>
            </a:r>
            <a:r>
              <a:rPr lang="es-ES" sz="2400" dirty="0" smtClean="0"/>
              <a:t> en un </a:t>
            </a:r>
            <a:r>
              <a:rPr lang="es-ES" sz="2400" dirty="0" err="1" smtClean="0"/>
              <a:t>llarg</a:t>
            </a:r>
            <a:r>
              <a:rPr lang="es-ES" sz="2400" dirty="0" smtClean="0"/>
              <a:t> </a:t>
            </a:r>
            <a:r>
              <a:rPr lang="es-ES" sz="2400" dirty="0" err="1" smtClean="0"/>
              <a:t>procés</a:t>
            </a:r>
            <a:r>
              <a:rPr lang="es-ES" sz="2400" dirty="0" smtClean="0"/>
              <a:t> </a:t>
            </a:r>
            <a:r>
              <a:rPr lang="es-ES" sz="2400" dirty="0" err="1" smtClean="0"/>
              <a:t>històric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dirty="0" smtClean="0"/>
              <a:t>Comparar el </a:t>
            </a:r>
            <a:r>
              <a:rPr lang="es-ES" sz="2400" dirty="0" err="1" smtClean="0"/>
              <a:t>consum</a:t>
            </a:r>
            <a:r>
              <a:rPr lang="es-ES" sz="2400" dirty="0" smtClean="0"/>
              <a:t> </a:t>
            </a:r>
            <a:r>
              <a:rPr lang="es-ES" sz="2400" dirty="0" err="1" smtClean="0"/>
              <a:t>energètic</a:t>
            </a:r>
            <a:r>
              <a:rPr lang="es-ES" sz="2400" dirty="0" smtClean="0"/>
              <a:t> de </a:t>
            </a:r>
            <a:r>
              <a:rPr lang="es-ES" sz="2400" dirty="0" err="1" smtClean="0"/>
              <a:t>diverses</a:t>
            </a:r>
            <a:r>
              <a:rPr lang="es-ES" sz="2400" dirty="0" smtClean="0"/>
              <a:t> </a:t>
            </a:r>
            <a:r>
              <a:rPr lang="es-ES" sz="2400" dirty="0" err="1" smtClean="0"/>
              <a:t>societats</a:t>
            </a:r>
            <a:r>
              <a:rPr lang="es-ES" sz="2400" dirty="0" smtClean="0"/>
              <a:t> i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ecosistemes</a:t>
            </a:r>
            <a:r>
              <a:rPr lang="es-ES" sz="2400" dirty="0" smtClean="0"/>
              <a:t> que </a:t>
            </a:r>
            <a:r>
              <a:rPr lang="es-ES" sz="2400" dirty="0" err="1" smtClean="0"/>
              <a:t>s’exploten</a:t>
            </a:r>
            <a:r>
              <a:rPr lang="es-ES" sz="2400" dirty="0" smtClean="0"/>
              <a:t> en diversos </a:t>
            </a:r>
            <a:r>
              <a:rPr lang="es-ES" sz="2400" dirty="0" err="1" smtClean="0"/>
              <a:t>moments</a:t>
            </a:r>
            <a:r>
              <a:rPr lang="es-ES" sz="2400" dirty="0" smtClean="0"/>
              <a:t> de la </a:t>
            </a:r>
            <a:r>
              <a:rPr lang="es-ES" sz="2400" dirty="0" err="1" smtClean="0"/>
              <a:t>història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117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83671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ACTIVITAT DIDÀCTICA, 4</a:t>
            </a:r>
          </a:p>
          <a:p>
            <a:pPr algn="ctr"/>
            <a:endParaRPr lang="es-ES" sz="2400" b="1" dirty="0"/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Mesura de la </a:t>
            </a:r>
            <a:r>
              <a:rPr lang="es-ES" sz="2400" b="1" dirty="0" err="1" smtClean="0"/>
              <a:t>petjada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ecològica</a:t>
            </a:r>
            <a:endParaRPr lang="es-ES" sz="2400" b="1" dirty="0" smtClean="0"/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http://www.carbonfootprint.com/calculator.aspx</a:t>
            </a:r>
          </a:p>
          <a:p>
            <a:pPr algn="ctr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8623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rietta.edu/%7Ebiol/biomes/energy_fl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6675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osistemaurbano.org/wp-content/uploads/2011/03/cy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2" y="1052736"/>
            <a:ext cx="7057074" cy="52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Cicle de </a:t>
            </a:r>
            <a:r>
              <a:rPr lang="es-ES" sz="2800" b="1" dirty="0" err="1" smtClean="0"/>
              <a:t>matèria</a:t>
            </a:r>
            <a:r>
              <a:rPr lang="es-ES" sz="2800" b="1" dirty="0" smtClean="0"/>
              <a:t>: </a:t>
            </a:r>
            <a:r>
              <a:rPr lang="es-ES" sz="2800" b="1" dirty="0" err="1" smtClean="0"/>
              <a:t>compartit</a:t>
            </a:r>
            <a:r>
              <a:rPr lang="es-ES" sz="2800" b="1" dirty="0" smtClean="0"/>
              <a:t> entre </a:t>
            </a:r>
            <a:r>
              <a:rPr lang="es-ES" sz="2800" b="1" dirty="0" err="1" smtClean="0"/>
              <a:t>biòtop</a:t>
            </a:r>
            <a:r>
              <a:rPr lang="es-ES" sz="2800" b="1" dirty="0" smtClean="0"/>
              <a:t> i </a:t>
            </a:r>
            <a:r>
              <a:rPr lang="es-ES" sz="2800" b="1" dirty="0" err="1" smtClean="0"/>
              <a:t>biocenos</a:t>
            </a:r>
            <a:r>
              <a:rPr lang="es-ES" sz="2800" b="1" dirty="0" err="1"/>
              <a:t>i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0528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836712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/>
              <a:t>Relacions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tròfiques</a:t>
            </a:r>
            <a:r>
              <a:rPr lang="es-ES" sz="3200" b="1" dirty="0" smtClean="0"/>
              <a:t> o </a:t>
            </a:r>
            <a:r>
              <a:rPr lang="es-ES" sz="3200" b="1" dirty="0" err="1" smtClean="0"/>
              <a:t>d’alimentació</a:t>
            </a:r>
            <a:endParaRPr lang="es-ES" sz="3200" b="1" dirty="0" smtClean="0"/>
          </a:p>
          <a:p>
            <a:pPr algn="ctr"/>
            <a:endParaRPr lang="es-ES" sz="3200" b="1" dirty="0"/>
          </a:p>
          <a:p>
            <a:pPr algn="ctr"/>
            <a:endParaRPr lang="es-ES" sz="3200" b="1" dirty="0" smtClean="0"/>
          </a:p>
          <a:p>
            <a:pPr algn="ctr"/>
            <a:r>
              <a:rPr lang="es-ES" sz="3200" b="1" dirty="0" smtClean="0"/>
              <a:t>Cadena </a:t>
            </a:r>
            <a:r>
              <a:rPr lang="es-ES" sz="3200" b="1" dirty="0" err="1" smtClean="0"/>
              <a:t>tròfica</a:t>
            </a:r>
            <a:endParaRPr lang="es-ES" sz="3200" b="1" dirty="0" smtClean="0"/>
          </a:p>
          <a:p>
            <a:pPr algn="ctr"/>
            <a:endParaRPr lang="es-ES" sz="3200" b="1" dirty="0"/>
          </a:p>
          <a:p>
            <a:pPr algn="ctr"/>
            <a:r>
              <a:rPr lang="es-ES" sz="3200" b="1" dirty="0" err="1" smtClean="0"/>
              <a:t>Xarxa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tròfica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6658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adena trofica"/>
          <p:cNvSpPr>
            <a:spLocks noChangeAspect="1" noChangeArrowheads="1"/>
          </p:cNvSpPr>
          <p:nvPr/>
        </p:nvSpPr>
        <p:spPr bwMode="auto">
          <a:xfrm>
            <a:off x="155575" y="-3322638"/>
            <a:ext cx="9753600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cadena trofica"/>
          <p:cNvSpPr>
            <a:spLocks noChangeAspect="1" noChangeArrowheads="1"/>
          </p:cNvSpPr>
          <p:nvPr/>
        </p:nvSpPr>
        <p:spPr bwMode="auto">
          <a:xfrm>
            <a:off x="307975" y="-3170238"/>
            <a:ext cx="9753600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cadena trofica"/>
          <p:cNvSpPr>
            <a:spLocks noChangeAspect="1" noChangeArrowheads="1"/>
          </p:cNvSpPr>
          <p:nvPr/>
        </p:nvSpPr>
        <p:spPr bwMode="auto">
          <a:xfrm>
            <a:off x="460375" y="-3017838"/>
            <a:ext cx="9753600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 descr="C:\Users\uib\Documents\5. DIDÀCTICA MAGISTERI\TEMES CONTINGUTS\7. Ecologia\cadena-trofica-1024x7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6" y="1195363"/>
            <a:ext cx="7209057" cy="51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78746" y="292100"/>
            <a:ext cx="720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Exemples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cadenes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tròfiques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Són</a:t>
            </a:r>
            <a:r>
              <a:rPr lang="es-ES" sz="2800" b="1" dirty="0" smtClean="0"/>
              <a:t> inestables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1325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336704" cy="38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624" y="4766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El nombre </a:t>
            </a:r>
            <a:r>
              <a:rPr lang="es-ES" sz="2400" b="1" dirty="0" err="1" smtClean="0"/>
              <a:t>d’individus</a:t>
            </a:r>
            <a:r>
              <a:rPr lang="es-ES" sz="2400" b="1" dirty="0" smtClean="0"/>
              <a:t> que hi ha de cada </a:t>
            </a:r>
            <a:r>
              <a:rPr lang="es-ES" sz="2400" b="1" dirty="0" err="1" smtClean="0"/>
              <a:t>espècie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està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limitat</a:t>
            </a:r>
            <a:r>
              <a:rPr lang="es-ES" sz="2400" b="1" dirty="0" smtClean="0"/>
              <a:t> per la </a:t>
            </a:r>
            <a:r>
              <a:rPr lang="es-ES" sz="2400" b="1" dirty="0" err="1" smtClean="0"/>
              <a:t>quantitat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d’aliment</a:t>
            </a:r>
            <a:r>
              <a:rPr lang="es-ES" sz="2400" b="1" dirty="0" smtClean="0"/>
              <a:t> disponible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964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8750"/>
            <a:ext cx="3240360" cy="14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13267"/>
            <a:ext cx="33175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04103"/>
            <a:ext cx="5112570" cy="51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43608" y="1886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Cadenes</a:t>
            </a:r>
            <a:r>
              <a:rPr lang="es-ES" sz="2400" b="1" dirty="0" smtClean="0"/>
              <a:t> i </a:t>
            </a:r>
            <a:r>
              <a:rPr lang="es-ES" sz="2400" b="1" dirty="0" err="1" smtClean="0"/>
              <a:t>xarxes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tròfiques</a:t>
            </a:r>
            <a:endParaRPr lang="es-ES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364088" y="24928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Les </a:t>
            </a:r>
            <a:r>
              <a:rPr lang="es-ES" b="1" dirty="0" err="1" smtClean="0"/>
              <a:t>cadenes</a:t>
            </a:r>
            <a:r>
              <a:rPr lang="es-ES" b="1" dirty="0" smtClean="0"/>
              <a:t> </a:t>
            </a:r>
            <a:r>
              <a:rPr lang="es-ES" b="1" dirty="0" err="1" smtClean="0"/>
              <a:t>tròfiques</a:t>
            </a:r>
            <a:r>
              <a:rPr lang="es-ES" b="1" dirty="0" smtClean="0"/>
              <a:t> </a:t>
            </a:r>
            <a:r>
              <a:rPr lang="es-ES" b="1" dirty="0" err="1" smtClean="0"/>
              <a:t>són</a:t>
            </a:r>
            <a:r>
              <a:rPr lang="es-ES" b="1" dirty="0" smtClean="0"/>
              <a:t> </a:t>
            </a:r>
            <a:r>
              <a:rPr lang="es-ES" b="1" dirty="0" err="1" smtClean="0"/>
              <a:t>més</a:t>
            </a:r>
            <a:r>
              <a:rPr lang="es-ES" b="1" dirty="0" smtClean="0"/>
              <a:t> </a:t>
            </a:r>
            <a:r>
              <a:rPr lang="es-ES" b="1" dirty="0" err="1" smtClean="0"/>
              <a:t>fràgils</a:t>
            </a:r>
            <a:r>
              <a:rPr lang="es-ES" b="1" dirty="0" smtClean="0"/>
              <a:t>. Si un animal </a:t>
            </a:r>
            <a:r>
              <a:rPr lang="es-ES" b="1" dirty="0" err="1" smtClean="0"/>
              <a:t>just</a:t>
            </a:r>
            <a:r>
              <a:rPr lang="es-ES" b="1" dirty="0" smtClean="0"/>
              <a:t> té un </a:t>
            </a:r>
            <a:r>
              <a:rPr lang="es-ES" b="1" dirty="0" err="1" smtClean="0"/>
              <a:t>tipus</a:t>
            </a:r>
            <a:r>
              <a:rPr lang="es-ES" b="1" dirty="0" smtClean="0"/>
              <a:t> </a:t>
            </a:r>
            <a:r>
              <a:rPr lang="es-ES" b="1" dirty="0" err="1" smtClean="0"/>
              <a:t>d’aliment</a:t>
            </a:r>
            <a:r>
              <a:rPr lang="es-ES" b="1" dirty="0" smtClean="0"/>
              <a:t> es </a:t>
            </a:r>
            <a:r>
              <a:rPr lang="es-ES" b="1" dirty="0" err="1" smtClean="0"/>
              <a:t>pot</a:t>
            </a:r>
            <a:r>
              <a:rPr lang="es-ES" b="1" dirty="0" smtClean="0"/>
              <a:t> quedar </a:t>
            </a:r>
            <a:r>
              <a:rPr lang="es-ES" b="1" dirty="0" err="1" smtClean="0"/>
              <a:t>sense</a:t>
            </a:r>
            <a:r>
              <a:rPr lang="es-ES" b="1" dirty="0" smtClean="0"/>
              <a:t> </a:t>
            </a:r>
            <a:r>
              <a:rPr lang="es-ES" b="1" dirty="0" err="1" smtClean="0"/>
              <a:t>nutrients</a:t>
            </a:r>
            <a:r>
              <a:rPr lang="es-ES" b="1" dirty="0" smtClean="0"/>
              <a:t> </a:t>
            </a:r>
            <a:r>
              <a:rPr lang="es-ES" b="1" dirty="0" err="1" smtClean="0"/>
              <a:t>amb</a:t>
            </a:r>
            <a:r>
              <a:rPr lang="es-ES" b="1" dirty="0" smtClean="0"/>
              <a:t> </a:t>
            </a:r>
            <a:r>
              <a:rPr lang="es-ES" b="1" dirty="0" err="1" smtClean="0"/>
              <a:t>facilitat</a:t>
            </a:r>
            <a:r>
              <a:rPr lang="es-ES" b="1" dirty="0" smtClean="0"/>
              <a:t>.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Les </a:t>
            </a:r>
            <a:r>
              <a:rPr lang="es-ES" b="1" dirty="0" err="1" smtClean="0"/>
              <a:t>xarxes</a:t>
            </a:r>
            <a:r>
              <a:rPr lang="es-ES" b="1" dirty="0" smtClean="0"/>
              <a:t> </a:t>
            </a:r>
            <a:r>
              <a:rPr lang="es-ES" b="1" dirty="0" err="1" smtClean="0"/>
              <a:t>tròfiques</a:t>
            </a:r>
            <a:r>
              <a:rPr lang="es-ES" b="1" dirty="0" smtClean="0"/>
              <a:t> </a:t>
            </a:r>
            <a:r>
              <a:rPr lang="es-ES" b="1" dirty="0" err="1" smtClean="0"/>
              <a:t>asseguren</a:t>
            </a:r>
            <a:r>
              <a:rPr lang="es-ES" b="1" dirty="0" smtClean="0"/>
              <a:t> </a:t>
            </a:r>
            <a:r>
              <a:rPr lang="es-ES" b="1" dirty="0" err="1" smtClean="0"/>
              <a:t>diverses</a:t>
            </a:r>
            <a:r>
              <a:rPr lang="es-ES" b="1" dirty="0" smtClean="0"/>
              <a:t> </a:t>
            </a:r>
            <a:r>
              <a:rPr lang="es-ES" b="1" dirty="0" err="1" smtClean="0"/>
              <a:t>fonts</a:t>
            </a:r>
            <a:r>
              <a:rPr lang="es-ES" b="1" dirty="0" smtClean="0"/>
              <a:t> </a:t>
            </a:r>
            <a:r>
              <a:rPr lang="es-ES" b="1" dirty="0" err="1" smtClean="0"/>
              <a:t>d’alimentació</a:t>
            </a:r>
            <a:r>
              <a:rPr lang="es-ES" b="1" dirty="0" smtClean="0"/>
              <a:t> que fan que </a:t>
            </a:r>
            <a:r>
              <a:rPr lang="es-ES" b="1" dirty="0" err="1" smtClean="0"/>
              <a:t>l’alimentació</a:t>
            </a:r>
            <a:r>
              <a:rPr lang="es-ES" b="1" dirty="0" smtClean="0"/>
              <a:t> </a:t>
            </a:r>
            <a:r>
              <a:rPr lang="es-ES" b="1" dirty="0" err="1" smtClean="0"/>
              <a:t>estigui</a:t>
            </a:r>
            <a:r>
              <a:rPr lang="es-ES" b="1" dirty="0" smtClean="0"/>
              <a:t> </a:t>
            </a:r>
            <a:r>
              <a:rPr lang="es-ES" b="1" dirty="0" err="1" smtClean="0"/>
              <a:t>més</a:t>
            </a:r>
            <a:r>
              <a:rPr lang="es-ES" b="1" dirty="0" smtClean="0"/>
              <a:t> </a:t>
            </a:r>
            <a:r>
              <a:rPr lang="es-ES" b="1" dirty="0" err="1" smtClean="0"/>
              <a:t>assegurada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259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209" y="1196752"/>
            <a:ext cx="682414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195736" y="4046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Xarxa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tròfica</a:t>
            </a:r>
            <a:r>
              <a:rPr lang="es-ES" sz="2800" b="1" dirty="0" smtClean="0"/>
              <a:t> en el </a:t>
            </a:r>
            <a:r>
              <a:rPr lang="es-ES" sz="2800" b="1" dirty="0" err="1" smtClean="0"/>
              <a:t>sól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944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698</Words>
  <Application>Microsoft Office PowerPoint</Application>
  <PresentationFormat>Presentación en pantalla (4:3)</PresentationFormat>
  <Paragraphs>175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22</cp:revision>
  <dcterms:created xsi:type="dcterms:W3CDTF">2014-01-12T17:09:56Z</dcterms:created>
  <dcterms:modified xsi:type="dcterms:W3CDTF">2014-01-21T11:37:46Z</dcterms:modified>
</cp:coreProperties>
</file>