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4470C-E598-4D7F-A69E-B20205DC2851}" type="datetimeFigureOut">
              <a:rPr lang="es-ES" smtClean="0"/>
              <a:t>09/09/2015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67B8D-0766-411F-B51A-31DCA0FBC6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78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298C-F0CC-4826-9DB2-A15D2CEC9F7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209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7136-861B-401E-BEB6-3D85A92B0A2F}" type="datetimeFigureOut">
              <a:rPr lang="es-ES" smtClean="0"/>
              <a:t>09/09/2015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1E8E-B551-421C-A96F-5B74ED9829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115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7136-861B-401E-BEB6-3D85A92B0A2F}" type="datetimeFigureOut">
              <a:rPr lang="es-ES" smtClean="0"/>
              <a:t>09/09/2015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1E8E-B551-421C-A96F-5B74ED9829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15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7136-861B-401E-BEB6-3D85A92B0A2F}" type="datetimeFigureOut">
              <a:rPr lang="es-ES" smtClean="0"/>
              <a:t>09/09/2015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1E8E-B551-421C-A96F-5B74ED9829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22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7136-861B-401E-BEB6-3D85A92B0A2F}" type="datetimeFigureOut">
              <a:rPr lang="es-ES" smtClean="0"/>
              <a:t>09/09/2015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1E8E-B551-421C-A96F-5B74ED9829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1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7136-861B-401E-BEB6-3D85A92B0A2F}" type="datetimeFigureOut">
              <a:rPr lang="es-ES" smtClean="0"/>
              <a:t>09/09/2015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1E8E-B551-421C-A96F-5B74ED9829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729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7136-861B-401E-BEB6-3D85A92B0A2F}" type="datetimeFigureOut">
              <a:rPr lang="es-ES" smtClean="0"/>
              <a:t>09/09/2015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1E8E-B551-421C-A96F-5B74ED9829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852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7136-861B-401E-BEB6-3D85A92B0A2F}" type="datetimeFigureOut">
              <a:rPr lang="es-ES" smtClean="0"/>
              <a:t>09/09/2015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1E8E-B551-421C-A96F-5B74ED9829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763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7136-861B-401E-BEB6-3D85A92B0A2F}" type="datetimeFigureOut">
              <a:rPr lang="es-ES" smtClean="0"/>
              <a:t>09/09/2015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1E8E-B551-421C-A96F-5B74ED9829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7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7136-861B-401E-BEB6-3D85A92B0A2F}" type="datetimeFigureOut">
              <a:rPr lang="es-ES" smtClean="0"/>
              <a:t>09/09/2015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1E8E-B551-421C-A96F-5B74ED9829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168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7136-861B-401E-BEB6-3D85A92B0A2F}" type="datetimeFigureOut">
              <a:rPr lang="es-ES" smtClean="0"/>
              <a:t>09/09/2015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1E8E-B551-421C-A96F-5B74ED9829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766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7136-861B-401E-BEB6-3D85A92B0A2F}" type="datetimeFigureOut">
              <a:rPr lang="es-ES" smtClean="0"/>
              <a:t>09/09/2015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1E8E-B551-421C-A96F-5B74ED9829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18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67136-861B-401E-BEB6-3D85A92B0A2F}" type="datetimeFigureOut">
              <a:rPr lang="es-ES" smtClean="0"/>
              <a:t>09/09/2015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A1E8E-B551-421C-A96F-5B74ED9829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575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erbarivirtual.uib.es/cat-med/caracteristica/llistat_45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56" y="764704"/>
            <a:ext cx="6768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AUTOECOLOGIA</a:t>
            </a:r>
          </a:p>
          <a:p>
            <a:endParaRPr lang="es-ES" dirty="0"/>
          </a:p>
          <a:p>
            <a:r>
              <a:rPr lang="ca-ES" dirty="0" smtClean="0"/>
              <a:t>L’autoecologia estudia </a:t>
            </a:r>
            <a:r>
              <a:rPr lang="ca-ES" b="1" dirty="0" smtClean="0"/>
              <a:t>l’adaptació dels organismes al medi </a:t>
            </a:r>
            <a:r>
              <a:rPr lang="ca-ES" dirty="0" smtClean="0"/>
              <a:t>en el qual viuen.</a:t>
            </a:r>
          </a:p>
          <a:p>
            <a:endParaRPr lang="ca-ES" dirty="0" smtClean="0"/>
          </a:p>
          <a:p>
            <a:r>
              <a:rPr lang="ca-ES" b="1" dirty="0" smtClean="0"/>
              <a:t>Morfologia</a:t>
            </a:r>
            <a:r>
              <a:rPr lang="ca-ES" dirty="0" smtClean="0"/>
              <a:t> dels organismes</a:t>
            </a:r>
          </a:p>
          <a:p>
            <a:r>
              <a:rPr lang="ca-ES" b="1" dirty="0" smtClean="0"/>
              <a:t>Fisiologia</a:t>
            </a:r>
          </a:p>
          <a:p>
            <a:r>
              <a:rPr lang="ca-ES" b="1" dirty="0" smtClean="0"/>
              <a:t>Tipus d’alimentació</a:t>
            </a:r>
          </a:p>
          <a:p>
            <a:r>
              <a:rPr lang="ca-ES" b="1" dirty="0" smtClean="0"/>
              <a:t>Tipus de respiració</a:t>
            </a:r>
          </a:p>
          <a:p>
            <a:r>
              <a:rPr lang="ca-ES" b="1" dirty="0" smtClean="0"/>
              <a:t>Tipus de desplaçament</a:t>
            </a:r>
          </a:p>
          <a:p>
            <a:endParaRPr lang="ca-ES" b="1" dirty="0" smtClean="0"/>
          </a:p>
          <a:p>
            <a:r>
              <a:rPr lang="ca-ES" dirty="0" smtClean="0"/>
              <a:t>Les adaptacions </a:t>
            </a:r>
            <a:r>
              <a:rPr lang="ca-ES" b="1" dirty="0" smtClean="0"/>
              <a:t>expliquen la distribució dels organismes </a:t>
            </a:r>
            <a:r>
              <a:rPr lang="ca-ES" dirty="0" smtClean="0"/>
              <a:t>per ecosistemes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610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18864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/>
              <a:t>Adaptacions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morfològiques</a:t>
            </a:r>
            <a:endParaRPr lang="es-E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3600400" cy="187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f24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764704"/>
            <a:ext cx="2736304" cy="284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25_05ConvergentEvolution_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17032"/>
            <a:ext cx="29559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789040"/>
            <a:ext cx="3168352" cy="233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755576" y="292494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Tipus</a:t>
            </a:r>
            <a:r>
              <a:rPr lang="es-ES" b="1" dirty="0" smtClean="0"/>
              <a:t> </a:t>
            </a:r>
            <a:r>
              <a:rPr lang="es-ES" b="1" dirty="0" err="1" smtClean="0"/>
              <a:t>d’alimentació</a:t>
            </a:r>
            <a:r>
              <a:rPr lang="es-ES" b="1" dirty="0" smtClean="0"/>
              <a:t>: </a:t>
            </a:r>
            <a:r>
              <a:rPr lang="es-ES" b="1" dirty="0" err="1" smtClean="0"/>
              <a:t>filtradors</a:t>
            </a:r>
            <a:r>
              <a:rPr lang="es-ES" b="1" dirty="0" smtClean="0"/>
              <a:t>.            </a:t>
            </a:r>
            <a:r>
              <a:rPr lang="es-ES" b="1" dirty="0" err="1" smtClean="0"/>
              <a:t>Pinsans</a:t>
            </a:r>
            <a:r>
              <a:rPr lang="es-ES" b="1" dirty="0" smtClean="0"/>
              <a:t> de Darwin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6165304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         Forma del </a:t>
            </a:r>
            <a:r>
              <a:rPr lang="es-ES" sz="2000" b="1" dirty="0" err="1" smtClean="0"/>
              <a:t>cos</a:t>
            </a:r>
            <a:r>
              <a:rPr lang="es-ES" sz="2000" b="1" dirty="0" smtClean="0"/>
              <a:t>                                                         </a:t>
            </a:r>
            <a:r>
              <a:rPr lang="es-ES" sz="2000" b="1" dirty="0" err="1" smtClean="0"/>
              <a:t>Desplaçament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7980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3541834" cy="247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827584" y="47667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/>
              <a:t>Adaptació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fisiològica</a:t>
            </a:r>
            <a:endParaRPr lang="es-ES" sz="24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763828" y="4293096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Un cuc que viu al fons de la mar en llocs molt poc oxigenats. És de color vermell per l’alta quantitat d’hemoglobina que té per captar el poc oxigen de l’ambient.</a:t>
            </a:r>
            <a:endParaRPr lang="ca-ES" dirty="0"/>
          </a:p>
        </p:txBody>
      </p:sp>
      <p:pic>
        <p:nvPicPr>
          <p:cNvPr id="4" name="Picture 2" descr="http://www.xtec.cat/%7Emalos/caracteristiques/aparells/pheru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39" y="1412776"/>
            <a:ext cx="3321427" cy="242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860031" y="4437112"/>
            <a:ext cx="3597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Aquest viu en zones més oxigenades</a:t>
            </a:r>
          </a:p>
          <a:p>
            <a:r>
              <a:rPr lang="ca-ES" dirty="0" smtClean="0"/>
              <a:t>Per això és de color més clar. </a:t>
            </a:r>
          </a:p>
          <a:p>
            <a:r>
              <a:rPr lang="ca-ES" dirty="0" smtClean="0"/>
              <a:t>Té menys hemoglobina</a:t>
            </a:r>
          </a:p>
        </p:txBody>
      </p:sp>
    </p:spTree>
    <p:extLst>
      <p:ext uri="{BB962C8B-B14F-4D97-AF65-F5344CB8AC3E}">
        <p14:creationId xmlns:p14="http://schemas.microsoft.com/office/powerpoint/2010/main" val="35698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00" y="3429000"/>
            <a:ext cx="563537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11560" y="332656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Una bona manera d’estudiar   l’adaptació dels organismes al medi relació és comparant l’estructura de les fulles dels vegetals que viuen en diversos ecosistemes: al costat d’un torrent, a un penya-segat sobre la mar, en una garriga o en un alzinar. Segons  les condicions del medi les plantes tenen fulles diferents.</a:t>
            </a:r>
          </a:p>
          <a:p>
            <a:r>
              <a:rPr lang="ca-ES" dirty="0" smtClean="0"/>
              <a:t>(Veure activitat didàctica a la darrera diapositiva)</a:t>
            </a:r>
          </a:p>
          <a:p>
            <a:endParaRPr lang="ca-ES" dirty="0" smtClean="0"/>
          </a:p>
          <a:p>
            <a:r>
              <a:rPr lang="ca-ES" dirty="0" smtClean="0"/>
              <a:t>Informació adaptada a les Balears: </a:t>
            </a:r>
            <a:r>
              <a:rPr lang="ca-ES" i="1" dirty="0" smtClean="0"/>
              <a:t>Herbari Virtual de la Mediterrània</a:t>
            </a:r>
          </a:p>
          <a:p>
            <a:r>
              <a:rPr lang="ca-ES" dirty="0" smtClean="0"/>
              <a:t>Informació de plantes per hàbitats a: </a:t>
            </a:r>
            <a:r>
              <a:rPr lang="ca-ES" dirty="0" smtClean="0">
                <a:hlinkClick r:id="rId3"/>
              </a:rPr>
              <a:t>http://herbarivirtual.uib.es/cat-med/caracteristica/llistat_45.html</a:t>
            </a:r>
            <a:r>
              <a:rPr lang="ca-ES" dirty="0" smtClean="0"/>
              <a:t> 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7954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54868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Comportament: ETOLOGIA</a:t>
            </a:r>
          </a:p>
          <a:p>
            <a:r>
              <a:rPr lang="ca-ES" dirty="0" smtClean="0"/>
              <a:t>El comportament de les espècies ofereix</a:t>
            </a:r>
          </a:p>
          <a:p>
            <a:r>
              <a:rPr lang="ca-ES" dirty="0" smtClean="0"/>
              <a:t>Molta informació d’adaptacions al medi</a:t>
            </a:r>
            <a:endParaRPr lang="ca-ES" dirty="0"/>
          </a:p>
        </p:txBody>
      </p:sp>
      <p:pic>
        <p:nvPicPr>
          <p:cNvPr id="4" name="Picture 3" descr="rav32223_55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365" y="1978042"/>
            <a:ext cx="4320480" cy="380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40569"/>
            <a:ext cx="3665984" cy="244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220072" y="197804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Migracions climàtiques de les aus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865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11" y="1340768"/>
            <a:ext cx="7986946" cy="509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755576" y="188640"/>
            <a:ext cx="8092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organismes</a:t>
            </a:r>
            <a:r>
              <a:rPr lang="es-ES" dirty="0" smtClean="0"/>
              <a:t> </a:t>
            </a:r>
            <a:r>
              <a:rPr lang="es-ES" dirty="0" err="1" smtClean="0"/>
              <a:t>estan</a:t>
            </a:r>
            <a:r>
              <a:rPr lang="es-ES" dirty="0" smtClean="0"/>
              <a:t> </a:t>
            </a:r>
            <a:r>
              <a:rPr lang="es-ES" dirty="0" err="1" smtClean="0"/>
              <a:t>distribuits</a:t>
            </a:r>
            <a:r>
              <a:rPr lang="es-ES" dirty="0" smtClean="0"/>
              <a:t> sobre la Terra </a:t>
            </a:r>
            <a:r>
              <a:rPr lang="es-ES" dirty="0" err="1" smtClean="0"/>
              <a:t>formant</a:t>
            </a:r>
            <a:r>
              <a:rPr lang="es-ES" dirty="0" smtClean="0"/>
              <a:t> </a:t>
            </a:r>
            <a:r>
              <a:rPr lang="es-ES" dirty="0" err="1" smtClean="0"/>
              <a:t>grans</a:t>
            </a:r>
            <a:r>
              <a:rPr lang="es-ES" dirty="0" smtClean="0"/>
              <a:t> </a:t>
            </a:r>
            <a:r>
              <a:rPr lang="es-ES" dirty="0" err="1" smtClean="0"/>
              <a:t>ecosistemes</a:t>
            </a:r>
            <a:r>
              <a:rPr lang="es-ES" dirty="0" smtClean="0"/>
              <a:t> </a:t>
            </a:r>
            <a:r>
              <a:rPr lang="es-ES" dirty="0" err="1" smtClean="0"/>
              <a:t>anomenats</a:t>
            </a:r>
            <a:r>
              <a:rPr lang="es-ES" dirty="0" smtClean="0"/>
              <a:t> </a:t>
            </a:r>
            <a:r>
              <a:rPr lang="es-ES" dirty="0" err="1" smtClean="0"/>
              <a:t>biomes</a:t>
            </a:r>
            <a:r>
              <a:rPr lang="es-ES" dirty="0" smtClean="0"/>
              <a:t>. El factor </a:t>
            </a:r>
            <a:r>
              <a:rPr lang="es-ES" dirty="0" err="1" smtClean="0"/>
              <a:t>més</a:t>
            </a:r>
            <a:r>
              <a:rPr lang="es-ES" dirty="0" smtClean="0"/>
              <a:t> </a:t>
            </a:r>
            <a:r>
              <a:rPr lang="es-ES" dirty="0" err="1" smtClean="0"/>
              <a:t>importants</a:t>
            </a:r>
            <a:r>
              <a:rPr lang="es-ES" dirty="0" smtClean="0"/>
              <a:t> per la </a:t>
            </a:r>
            <a:r>
              <a:rPr lang="es-ES" dirty="0" err="1" smtClean="0"/>
              <a:t>classificació</a:t>
            </a:r>
            <a:r>
              <a:rPr lang="es-ES" dirty="0" smtClean="0"/>
              <a:t>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biomes</a:t>
            </a:r>
            <a:r>
              <a:rPr lang="es-ES" dirty="0" smtClean="0"/>
              <a:t> </a:t>
            </a:r>
            <a:r>
              <a:rPr lang="es-ES" dirty="0" err="1" smtClean="0"/>
              <a:t>és</a:t>
            </a:r>
            <a:r>
              <a:rPr lang="es-ES" dirty="0" smtClean="0"/>
              <a:t> el clima.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298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62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3059832" y="33265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/>
              <a:t>Biomes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0528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692696"/>
            <a:ext cx="741682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/>
              <a:t>ACTIVITAT </a:t>
            </a:r>
            <a:r>
              <a:rPr lang="ca-ES" sz="2800" b="1" dirty="0" smtClean="0"/>
              <a:t>DIDÀCTICA AUTOECOLOGIA</a:t>
            </a:r>
          </a:p>
          <a:p>
            <a:r>
              <a:rPr lang="ca-ES" sz="2800" b="1" dirty="0" smtClean="0"/>
              <a:t>MEDI-PLANTES-ADAPTACIÓ</a:t>
            </a:r>
          </a:p>
          <a:p>
            <a:endParaRPr lang="ca-ES" sz="2800" b="1" dirty="0"/>
          </a:p>
          <a:p>
            <a:r>
              <a:rPr lang="ca-ES" sz="2400" b="1" dirty="0" smtClean="0"/>
              <a:t>1. Descripció física del medi: clima (vent, humitat, temperatura, pluja), tipus de roques, tipus de sòl, pendents.</a:t>
            </a:r>
            <a:endParaRPr lang="ca-ES" sz="2400" b="1" dirty="0" smtClean="0"/>
          </a:p>
          <a:p>
            <a:endParaRPr lang="ca-ES" dirty="0" smtClean="0"/>
          </a:p>
          <a:p>
            <a:r>
              <a:rPr lang="ca-ES" sz="2400" b="1" dirty="0"/>
              <a:t>2</a:t>
            </a:r>
            <a:r>
              <a:rPr lang="ca-ES" sz="2400" b="1" dirty="0" smtClean="0"/>
              <a:t>. </a:t>
            </a:r>
            <a:r>
              <a:rPr lang="ca-ES" sz="2400" b="1" dirty="0" smtClean="0"/>
              <a:t>Descripció botànica de diversos ecosistemes: platja, alzinar, garriga, llit de torrent, voreres de camí.</a:t>
            </a:r>
          </a:p>
          <a:p>
            <a:endParaRPr lang="ca-ES" sz="2400" b="1" dirty="0" smtClean="0"/>
          </a:p>
          <a:p>
            <a:r>
              <a:rPr lang="ca-ES" sz="2400" b="1" dirty="0"/>
              <a:t>3</a:t>
            </a:r>
            <a:r>
              <a:rPr lang="ca-ES" sz="2400" b="1" dirty="0" smtClean="0"/>
              <a:t>. </a:t>
            </a:r>
            <a:r>
              <a:rPr lang="ca-ES" sz="2400" b="1" dirty="0" smtClean="0"/>
              <a:t>Comprovar que les plantes viuen agrupades</a:t>
            </a:r>
            <a:r>
              <a:rPr lang="ca-ES" sz="2400" b="1" dirty="0" smtClean="0"/>
              <a:t>. En indrets que tinguin les mateixes característiques hi viuen les mateixes plantes.</a:t>
            </a:r>
            <a:endParaRPr lang="ca-ES" sz="2400" b="1" dirty="0" smtClean="0"/>
          </a:p>
          <a:p>
            <a:endParaRPr lang="ca-ES" sz="2400" dirty="0" smtClean="0"/>
          </a:p>
          <a:p>
            <a:r>
              <a:rPr lang="ca-ES" sz="2400" dirty="0" smtClean="0"/>
              <a:t> </a:t>
            </a: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3864551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980728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/>
              <a:t>4. Estudiar les característiques de les plantes observades: forma, altura, fulles, arrels.</a:t>
            </a:r>
          </a:p>
          <a:p>
            <a:endParaRPr lang="ca-ES" sz="2400" b="1" dirty="0"/>
          </a:p>
          <a:p>
            <a:r>
              <a:rPr lang="ca-ES" sz="2400" b="1" dirty="0" smtClean="0"/>
              <a:t>5. Comparar les plantes observades amb les característiques del biòtop. Podem extreure qualque conclusió respecte de possibles adaptacions biològiques entre les plantes i el medi?</a:t>
            </a:r>
            <a:endParaRPr lang="ca-ES" sz="2400" b="1" dirty="0"/>
          </a:p>
        </p:txBody>
      </p:sp>
    </p:spTree>
    <p:extLst>
      <p:ext uri="{BB962C8B-B14F-4D97-AF65-F5344CB8AC3E}">
        <p14:creationId xmlns:p14="http://schemas.microsoft.com/office/powerpoint/2010/main" val="35613938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355</Words>
  <Application>Microsoft Office PowerPoint</Application>
  <PresentationFormat>Presentación en pantalla (4:3)</PresentationFormat>
  <Paragraphs>44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uib</dc:creator>
  <cp:lastModifiedBy>Windows</cp:lastModifiedBy>
  <cp:revision>4</cp:revision>
  <dcterms:created xsi:type="dcterms:W3CDTF">2014-01-13T13:19:27Z</dcterms:created>
  <dcterms:modified xsi:type="dcterms:W3CDTF">2015-09-09T04:49:19Z</dcterms:modified>
</cp:coreProperties>
</file>