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8" r:id="rId3"/>
    <p:sldId id="259" r:id="rId4"/>
    <p:sldId id="260" r:id="rId5"/>
    <p:sldId id="261" r:id="rId6"/>
    <p:sldId id="277" r:id="rId7"/>
    <p:sldId id="264" r:id="rId8"/>
    <p:sldId id="265" r:id="rId9"/>
    <p:sldId id="266" r:id="rId10"/>
    <p:sldId id="267" r:id="rId11"/>
    <p:sldId id="268" r:id="rId12"/>
    <p:sldId id="279" r:id="rId13"/>
    <p:sldId id="269" r:id="rId14"/>
    <p:sldId id="278" r:id="rId15"/>
    <p:sldId id="28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393440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19155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59938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108947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282854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125843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3750330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420950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146073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360667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5CD0B3D-3672-4EFE-A41B-D99E184D7925}" type="datetimeFigureOut">
              <a:rPr lang="es-ES" smtClean="0"/>
              <a:t>09/09/2015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704251-2493-43BB-94CD-8E0C33531D72}" type="slidenum">
              <a:rPr lang="es-ES" smtClean="0"/>
              <a:t>‹Nº›</a:t>
            </a:fld>
            <a:endParaRPr lang="es-ES"/>
          </a:p>
        </p:txBody>
      </p:sp>
    </p:spTree>
    <p:extLst>
      <p:ext uri="{BB962C8B-B14F-4D97-AF65-F5344CB8AC3E}">
        <p14:creationId xmlns:p14="http://schemas.microsoft.com/office/powerpoint/2010/main" val="20279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D0B3D-3672-4EFE-A41B-D99E184D7925}" type="datetimeFigureOut">
              <a:rPr lang="es-ES" smtClean="0"/>
              <a:t>09/09/2015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04251-2493-43BB-94CD-8E0C33531D72}" type="slidenum">
              <a:rPr lang="es-ES" smtClean="0"/>
              <a:t>‹Nº›</a:t>
            </a:fld>
            <a:endParaRPr lang="es-ES"/>
          </a:p>
        </p:txBody>
      </p:sp>
    </p:spTree>
    <p:extLst>
      <p:ext uri="{BB962C8B-B14F-4D97-AF65-F5344CB8AC3E}">
        <p14:creationId xmlns:p14="http://schemas.microsoft.com/office/powerpoint/2010/main" val="2331936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836712"/>
            <a:ext cx="7416824" cy="2585323"/>
          </a:xfrm>
          <a:prstGeom prst="rect">
            <a:avLst/>
          </a:prstGeom>
          <a:noFill/>
        </p:spPr>
        <p:txBody>
          <a:bodyPr wrap="square" rtlCol="0">
            <a:spAutoFit/>
          </a:bodyPr>
          <a:lstStyle/>
          <a:p>
            <a:pPr algn="ctr"/>
            <a:r>
              <a:rPr lang="es-ES" sz="3600" b="1" dirty="0" smtClean="0"/>
              <a:t>SINECOLOGIA</a:t>
            </a:r>
          </a:p>
          <a:p>
            <a:pPr algn="ctr"/>
            <a:endParaRPr lang="es-ES" sz="3600" b="1" dirty="0" smtClean="0"/>
          </a:p>
          <a:p>
            <a:endParaRPr lang="es-ES" dirty="0"/>
          </a:p>
          <a:p>
            <a:r>
              <a:rPr lang="es-ES" dirty="0" smtClean="0"/>
              <a:t>La </a:t>
            </a:r>
            <a:r>
              <a:rPr lang="es-ES" dirty="0" err="1" smtClean="0"/>
              <a:t>sinecologia</a:t>
            </a:r>
            <a:r>
              <a:rPr lang="es-ES" dirty="0" smtClean="0"/>
              <a:t> estudia les </a:t>
            </a:r>
            <a:r>
              <a:rPr lang="es-ES" b="1" dirty="0" err="1" smtClean="0"/>
              <a:t>relacions</a:t>
            </a:r>
            <a:r>
              <a:rPr lang="es-ES" b="1" dirty="0" smtClean="0"/>
              <a:t> </a:t>
            </a:r>
            <a:r>
              <a:rPr lang="es-ES" b="1" dirty="0" err="1" smtClean="0"/>
              <a:t>tròfiques</a:t>
            </a:r>
            <a:r>
              <a:rPr lang="es-ES" b="1" dirty="0" smtClean="0"/>
              <a:t> </a:t>
            </a:r>
            <a:r>
              <a:rPr lang="es-ES" dirty="0" smtClean="0"/>
              <a:t>(</a:t>
            </a:r>
            <a:r>
              <a:rPr lang="es-ES" dirty="0" err="1" smtClean="0"/>
              <a:t>alimentació</a:t>
            </a:r>
            <a:r>
              <a:rPr lang="es-ES" dirty="0" smtClean="0"/>
              <a:t>) </a:t>
            </a:r>
            <a:r>
              <a:rPr lang="es-ES" dirty="0" err="1" smtClean="0"/>
              <a:t>dins</a:t>
            </a:r>
            <a:r>
              <a:rPr lang="es-ES" dirty="0" smtClean="0"/>
              <a:t> </a:t>
            </a:r>
            <a:r>
              <a:rPr lang="es-ES" dirty="0" err="1" smtClean="0"/>
              <a:t>els</a:t>
            </a:r>
            <a:r>
              <a:rPr lang="es-ES" dirty="0" smtClean="0"/>
              <a:t> </a:t>
            </a:r>
            <a:r>
              <a:rPr lang="es-ES" dirty="0" err="1" smtClean="0"/>
              <a:t>ecosistemes</a:t>
            </a:r>
            <a:r>
              <a:rPr lang="es-ES" dirty="0" smtClean="0"/>
              <a:t>.</a:t>
            </a:r>
          </a:p>
          <a:p>
            <a:endParaRPr lang="es-ES" dirty="0"/>
          </a:p>
          <a:p>
            <a:r>
              <a:rPr lang="es-ES" dirty="0" err="1" smtClean="0"/>
              <a:t>Els</a:t>
            </a:r>
            <a:r>
              <a:rPr lang="es-ES" dirty="0" smtClean="0"/>
              <a:t> cicles de </a:t>
            </a:r>
            <a:r>
              <a:rPr lang="es-ES" dirty="0" err="1" smtClean="0"/>
              <a:t>matèria</a:t>
            </a:r>
            <a:r>
              <a:rPr lang="es-ES" dirty="0" smtClean="0"/>
              <a:t> i </a:t>
            </a:r>
            <a:r>
              <a:rPr lang="es-ES" dirty="0" err="1" smtClean="0"/>
              <a:t>energia</a:t>
            </a:r>
            <a:r>
              <a:rPr lang="es-ES" dirty="0" smtClean="0"/>
              <a:t> en </a:t>
            </a:r>
            <a:r>
              <a:rPr lang="es-ES" dirty="0" err="1" smtClean="0"/>
              <a:t>els</a:t>
            </a:r>
            <a:r>
              <a:rPr lang="es-ES" dirty="0" smtClean="0"/>
              <a:t> </a:t>
            </a:r>
            <a:r>
              <a:rPr lang="es-ES" dirty="0" err="1" smtClean="0"/>
              <a:t>ecosistemes</a:t>
            </a:r>
            <a:endParaRPr lang="es-ES" dirty="0"/>
          </a:p>
        </p:txBody>
      </p:sp>
    </p:spTree>
    <p:extLst>
      <p:ext uri="{BB962C8B-B14F-4D97-AF65-F5344CB8AC3E}">
        <p14:creationId xmlns:p14="http://schemas.microsoft.com/office/powerpoint/2010/main" val="242063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59632" y="1052736"/>
            <a:ext cx="6480720" cy="4752528"/>
          </a:xfrm>
          <a:prstGeom prst="rect">
            <a:avLst/>
          </a:prstGeom>
          <a:noFill/>
          <a:ln w="9525">
            <a:noFill/>
            <a:miter lim="800000"/>
            <a:headEnd/>
            <a:tailEnd/>
          </a:ln>
        </p:spPr>
      </p:pic>
      <p:sp>
        <p:nvSpPr>
          <p:cNvPr id="2" name="1 CuadroTexto"/>
          <p:cNvSpPr txBox="1"/>
          <p:nvPr/>
        </p:nvSpPr>
        <p:spPr>
          <a:xfrm>
            <a:off x="1547664" y="332656"/>
            <a:ext cx="5904656" cy="461665"/>
          </a:xfrm>
          <a:prstGeom prst="rect">
            <a:avLst/>
          </a:prstGeom>
          <a:noFill/>
        </p:spPr>
        <p:txBody>
          <a:bodyPr wrap="square" rtlCol="0">
            <a:spAutoFit/>
          </a:bodyPr>
          <a:lstStyle/>
          <a:p>
            <a:pPr algn="ctr"/>
            <a:r>
              <a:rPr lang="es-ES" sz="2400" b="1" dirty="0" err="1" smtClean="0"/>
              <a:t>Xarxa</a:t>
            </a:r>
            <a:r>
              <a:rPr lang="es-ES" sz="2400" b="1" dirty="0" smtClean="0"/>
              <a:t> </a:t>
            </a:r>
            <a:r>
              <a:rPr lang="es-ES" sz="2400" b="1" dirty="0" err="1" smtClean="0"/>
              <a:t>tròfica</a:t>
            </a:r>
            <a:r>
              <a:rPr lang="es-ES" sz="2400" b="1" dirty="0" smtClean="0"/>
              <a:t> terrestre</a:t>
            </a:r>
            <a:endParaRPr lang="es-ES" sz="2400" b="1" dirty="0"/>
          </a:p>
        </p:txBody>
      </p:sp>
    </p:spTree>
    <p:extLst>
      <p:ext uri="{BB962C8B-B14F-4D97-AF65-F5344CB8AC3E}">
        <p14:creationId xmlns:p14="http://schemas.microsoft.com/office/powerpoint/2010/main" val="1631197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haafdG3gzjw/TAuWX0a3FfI/AAAAAAAADUM/0vne7ueRaqQ/s1600/red+tr%C3%B3f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866801"/>
            <a:ext cx="3701283" cy="2728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ales.cica.es/rd/Recursos/rd98/Naturales/01/fot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794" y="738630"/>
            <a:ext cx="6840760" cy="294707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115616" y="188640"/>
            <a:ext cx="6696744" cy="461665"/>
          </a:xfrm>
          <a:prstGeom prst="rect">
            <a:avLst/>
          </a:prstGeom>
          <a:noFill/>
        </p:spPr>
        <p:txBody>
          <a:bodyPr wrap="square" rtlCol="0">
            <a:spAutoFit/>
          </a:bodyPr>
          <a:lstStyle/>
          <a:p>
            <a:pPr algn="ctr"/>
            <a:r>
              <a:rPr lang="es-ES" sz="2400" b="1" dirty="0" err="1" smtClean="0"/>
              <a:t>Xarxes</a:t>
            </a:r>
            <a:r>
              <a:rPr lang="es-ES" sz="2400" b="1" dirty="0" smtClean="0"/>
              <a:t> </a:t>
            </a:r>
            <a:r>
              <a:rPr lang="es-ES" sz="2400" b="1" dirty="0" err="1" smtClean="0"/>
              <a:t>tròfiques</a:t>
            </a:r>
            <a:r>
              <a:rPr lang="es-ES" sz="2400" b="1" dirty="0" smtClean="0"/>
              <a:t> marines</a:t>
            </a:r>
            <a:endParaRPr lang="es-ES" sz="2400" b="1" dirty="0"/>
          </a:p>
        </p:txBody>
      </p:sp>
    </p:spTree>
    <p:extLst>
      <p:ext uri="{BB962C8B-B14F-4D97-AF65-F5344CB8AC3E}">
        <p14:creationId xmlns:p14="http://schemas.microsoft.com/office/powerpoint/2010/main" val="312704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B_1254998_005_revi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76872"/>
            <a:ext cx="5664227"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332656"/>
            <a:ext cx="7920880" cy="1477328"/>
          </a:xfrm>
          <a:prstGeom prst="rect">
            <a:avLst/>
          </a:prstGeom>
          <a:noFill/>
        </p:spPr>
        <p:txBody>
          <a:bodyPr wrap="square" rtlCol="0">
            <a:spAutoFit/>
          </a:bodyPr>
          <a:lstStyle/>
          <a:p>
            <a:r>
              <a:rPr lang="ca-ES" dirty="0" smtClean="0"/>
              <a:t>Representació de la biomassa de cada nivell tròfic. En aquest cas en forma d’energia acumulada.</a:t>
            </a:r>
          </a:p>
          <a:p>
            <a:endParaRPr lang="ca-ES" dirty="0"/>
          </a:p>
          <a:p>
            <a:r>
              <a:rPr lang="ca-ES" dirty="0" smtClean="0"/>
              <a:t>De manera general es pot afirmar que cada nivell posa a disposició del següent nivell un 10% d</a:t>
            </a:r>
            <a:endParaRPr lang="ca-ES" dirty="0"/>
          </a:p>
        </p:txBody>
      </p:sp>
    </p:spTree>
    <p:extLst>
      <p:ext uri="{BB962C8B-B14F-4D97-AF65-F5344CB8AC3E}">
        <p14:creationId xmlns:p14="http://schemas.microsoft.com/office/powerpoint/2010/main" val="378293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7504" y="1052736"/>
            <a:ext cx="4104456" cy="1553037"/>
          </a:xfrm>
          <a:prstGeom prst="rect">
            <a:avLst/>
          </a:prstGeom>
          <a:noFill/>
          <a:ln w="9525">
            <a:noFill/>
            <a:miter lim="800000"/>
            <a:headEnd/>
            <a:tailEnd/>
          </a:ln>
        </p:spPr>
      </p:pic>
      <p:pic>
        <p:nvPicPr>
          <p:cNvPr id="2" name="Picture 2"/>
          <p:cNvPicPr>
            <a:picLocks noChangeAspect="1" noChangeArrowheads="1"/>
          </p:cNvPicPr>
          <p:nvPr/>
        </p:nvPicPr>
        <p:blipFill>
          <a:blip r:embed="rId3" cstate="print"/>
          <a:srcRect/>
          <a:stretch>
            <a:fillRect/>
          </a:stretch>
        </p:blipFill>
        <p:spPr bwMode="auto">
          <a:xfrm>
            <a:off x="2843808" y="2996952"/>
            <a:ext cx="5328592" cy="3240360"/>
          </a:xfrm>
          <a:prstGeom prst="rect">
            <a:avLst/>
          </a:prstGeom>
          <a:noFill/>
          <a:ln w="9525">
            <a:noFill/>
            <a:miter lim="800000"/>
            <a:headEnd/>
            <a:tailEnd/>
          </a:ln>
        </p:spPr>
      </p:pic>
      <p:sp>
        <p:nvSpPr>
          <p:cNvPr id="4" name="3 CuadroTexto"/>
          <p:cNvSpPr txBox="1"/>
          <p:nvPr/>
        </p:nvSpPr>
        <p:spPr>
          <a:xfrm>
            <a:off x="827584" y="188640"/>
            <a:ext cx="7632848" cy="523220"/>
          </a:xfrm>
          <a:prstGeom prst="rect">
            <a:avLst/>
          </a:prstGeom>
          <a:noFill/>
        </p:spPr>
        <p:txBody>
          <a:bodyPr wrap="square" rtlCol="0">
            <a:spAutoFit/>
          </a:bodyPr>
          <a:lstStyle/>
          <a:p>
            <a:pPr algn="ctr"/>
            <a:r>
              <a:rPr lang="es-ES" sz="2800" b="1" dirty="0" err="1" smtClean="0"/>
              <a:t>Piràmides</a:t>
            </a:r>
            <a:r>
              <a:rPr lang="es-ES" sz="2800" b="1" dirty="0" smtClean="0"/>
              <a:t> de </a:t>
            </a:r>
            <a:r>
              <a:rPr lang="es-ES" sz="2800" b="1" dirty="0" err="1" smtClean="0"/>
              <a:t>biomassa</a:t>
            </a:r>
            <a:endParaRPr lang="es-ES" sz="2800" b="1" dirty="0"/>
          </a:p>
        </p:txBody>
      </p:sp>
      <p:sp>
        <p:nvSpPr>
          <p:cNvPr id="3" name="2 CuadroTexto"/>
          <p:cNvSpPr txBox="1"/>
          <p:nvPr/>
        </p:nvSpPr>
        <p:spPr>
          <a:xfrm>
            <a:off x="4644008" y="813591"/>
            <a:ext cx="4032448" cy="2031325"/>
          </a:xfrm>
          <a:prstGeom prst="rect">
            <a:avLst/>
          </a:prstGeom>
          <a:noFill/>
        </p:spPr>
        <p:txBody>
          <a:bodyPr wrap="square" rtlCol="0">
            <a:spAutoFit/>
          </a:bodyPr>
          <a:lstStyle/>
          <a:p>
            <a:r>
              <a:rPr lang="es-ES" b="1" dirty="0" err="1" smtClean="0"/>
              <a:t>Representació</a:t>
            </a:r>
            <a:r>
              <a:rPr lang="es-ES" b="1" dirty="0" smtClean="0"/>
              <a:t> de </a:t>
            </a:r>
            <a:r>
              <a:rPr lang="es-ES" b="1" dirty="0" err="1" smtClean="0"/>
              <a:t>l’ecosistema</a:t>
            </a:r>
            <a:r>
              <a:rPr lang="es-ES" b="1" dirty="0" smtClean="0"/>
              <a:t> per </a:t>
            </a:r>
            <a:r>
              <a:rPr lang="es-ES" b="1" dirty="0" err="1" smtClean="0"/>
              <a:t>nivells</a:t>
            </a:r>
            <a:r>
              <a:rPr lang="es-ES" b="1" dirty="0" smtClean="0"/>
              <a:t> </a:t>
            </a:r>
            <a:r>
              <a:rPr lang="es-ES" b="1" dirty="0" err="1" smtClean="0"/>
              <a:t>tròfics</a:t>
            </a:r>
            <a:r>
              <a:rPr lang="es-ES" b="1" dirty="0" smtClean="0"/>
              <a:t> i per kilos de </a:t>
            </a:r>
            <a:r>
              <a:rPr lang="es-ES" b="1" dirty="0" err="1" smtClean="0"/>
              <a:t>biomassa</a:t>
            </a:r>
            <a:r>
              <a:rPr lang="es-ES" b="1" dirty="0" smtClean="0"/>
              <a:t>. La forma de </a:t>
            </a:r>
            <a:r>
              <a:rPr lang="es-ES" b="1" dirty="0" err="1" smtClean="0"/>
              <a:t>piràmide</a:t>
            </a:r>
            <a:r>
              <a:rPr lang="es-ES" b="1" dirty="0" smtClean="0"/>
              <a:t> </a:t>
            </a:r>
            <a:r>
              <a:rPr lang="es-ES" b="1" dirty="0" err="1" smtClean="0"/>
              <a:t>demostra</a:t>
            </a:r>
            <a:r>
              <a:rPr lang="es-ES" b="1" dirty="0" smtClean="0"/>
              <a:t>  que cada </a:t>
            </a:r>
            <a:r>
              <a:rPr lang="es-ES" b="1" dirty="0" err="1" smtClean="0"/>
              <a:t>nivell</a:t>
            </a:r>
            <a:r>
              <a:rPr lang="es-ES" b="1" dirty="0" smtClean="0"/>
              <a:t> </a:t>
            </a:r>
            <a:r>
              <a:rPr lang="es-ES" b="1" dirty="0" err="1" smtClean="0"/>
              <a:t>tròfic</a:t>
            </a:r>
            <a:r>
              <a:rPr lang="es-ES" b="1" dirty="0" smtClean="0"/>
              <a:t> </a:t>
            </a:r>
            <a:r>
              <a:rPr lang="es-ES" b="1" dirty="0" err="1" smtClean="0"/>
              <a:t>manté</a:t>
            </a:r>
            <a:r>
              <a:rPr lang="es-ES" b="1" dirty="0" smtClean="0"/>
              <a:t> material i </a:t>
            </a:r>
            <a:r>
              <a:rPr lang="es-ES" b="1" dirty="0" err="1" smtClean="0"/>
              <a:t>energèticament</a:t>
            </a:r>
            <a:r>
              <a:rPr lang="es-ES" b="1" dirty="0" smtClean="0"/>
              <a:t> el </a:t>
            </a:r>
            <a:r>
              <a:rPr lang="es-ES" b="1" dirty="0" err="1" smtClean="0"/>
              <a:t>següent</a:t>
            </a:r>
            <a:r>
              <a:rPr lang="es-ES" b="1" dirty="0" smtClean="0"/>
              <a:t>, </a:t>
            </a:r>
            <a:r>
              <a:rPr lang="es-ES" b="1" dirty="0" err="1" smtClean="0"/>
              <a:t>però</a:t>
            </a:r>
            <a:r>
              <a:rPr lang="es-ES" b="1" dirty="0" smtClean="0"/>
              <a:t> que </a:t>
            </a:r>
            <a:r>
              <a:rPr lang="es-ES" b="1" dirty="0" err="1" smtClean="0"/>
              <a:t>aproximadament</a:t>
            </a:r>
            <a:r>
              <a:rPr lang="es-ES" b="1" dirty="0" smtClean="0"/>
              <a:t> cada </a:t>
            </a:r>
            <a:r>
              <a:rPr lang="es-ES" b="1" dirty="0" err="1" smtClean="0"/>
              <a:t>nivell</a:t>
            </a:r>
            <a:r>
              <a:rPr lang="es-ES" b="1" dirty="0" smtClean="0"/>
              <a:t> </a:t>
            </a:r>
            <a:r>
              <a:rPr lang="es-ES" b="1" dirty="0" err="1" smtClean="0"/>
              <a:t>tròfic</a:t>
            </a:r>
            <a:r>
              <a:rPr lang="es-ES" b="1" dirty="0" smtClean="0"/>
              <a:t> té el 10% de la </a:t>
            </a:r>
            <a:r>
              <a:rPr lang="es-ES" b="1" dirty="0" err="1" smtClean="0"/>
              <a:t>biomassa</a:t>
            </a:r>
            <a:r>
              <a:rPr lang="es-ES" b="1" dirty="0" smtClean="0"/>
              <a:t> de </a:t>
            </a:r>
            <a:r>
              <a:rPr lang="es-ES" b="1" dirty="0" err="1" smtClean="0"/>
              <a:t>l’anterior</a:t>
            </a:r>
            <a:r>
              <a:rPr lang="es-ES" b="1" dirty="0" smtClean="0"/>
              <a:t>.</a:t>
            </a:r>
            <a:endParaRPr lang="es-ES" b="1" dirty="0"/>
          </a:p>
        </p:txBody>
      </p:sp>
    </p:spTree>
    <p:extLst>
      <p:ext uri="{BB962C8B-B14F-4D97-AF65-F5344CB8AC3E}">
        <p14:creationId xmlns:p14="http://schemas.microsoft.com/office/powerpoint/2010/main" val="139044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332656"/>
            <a:ext cx="8208912" cy="4401205"/>
          </a:xfrm>
          <a:prstGeom prst="rect">
            <a:avLst/>
          </a:prstGeom>
          <a:noFill/>
        </p:spPr>
        <p:txBody>
          <a:bodyPr wrap="square" rtlCol="0">
            <a:spAutoFit/>
          </a:bodyPr>
          <a:lstStyle/>
          <a:p>
            <a:r>
              <a:rPr lang="ca-ES" sz="2000" b="1" dirty="0" smtClean="0"/>
              <a:t>ACTIVITATS DIDÀCTIQUES TROFISME</a:t>
            </a:r>
          </a:p>
          <a:p>
            <a:endParaRPr lang="ca-ES" sz="2000" b="1" dirty="0"/>
          </a:p>
          <a:p>
            <a:r>
              <a:rPr lang="ca-ES" sz="2000" b="1" dirty="0" smtClean="0"/>
              <a:t>Les activitats tròfiques dels organismes no són fàcils de seguir. El millor és usar els models de xarxes tròfiques que existeixen en els llibres per veure el tipus d’alimentació de cada organisme. A les diapositives anteriors hi ha una sèrie d’exemples.</a:t>
            </a:r>
          </a:p>
          <a:p>
            <a:endParaRPr lang="ca-ES" sz="2000" b="1" dirty="0"/>
          </a:p>
          <a:p>
            <a:r>
              <a:rPr lang="ca-ES" sz="2000" b="1" dirty="0" smtClean="0"/>
              <a:t>1. De cada xarxa es pot veure el tipus de relacions d’alimentació de cada organisme en concret.</a:t>
            </a:r>
          </a:p>
          <a:p>
            <a:endParaRPr lang="ca-ES" sz="2000" b="1" dirty="0"/>
          </a:p>
          <a:p>
            <a:r>
              <a:rPr lang="ca-ES" sz="2000" b="1" dirty="0" smtClean="0"/>
              <a:t>2. Per a l’espècie humana podem establir cadenes tròfiques concretes:</a:t>
            </a:r>
          </a:p>
          <a:p>
            <a:r>
              <a:rPr lang="ca-ES" sz="2000" b="1" dirty="0" smtClean="0"/>
              <a:t>Alfals-vaca (llet)-home. Pinsos-porc-home.</a:t>
            </a:r>
          </a:p>
          <a:p>
            <a:endParaRPr lang="ca-ES" sz="2000" b="1" dirty="0"/>
          </a:p>
          <a:p>
            <a:r>
              <a:rPr lang="ca-ES" sz="2000" b="1" dirty="0" smtClean="0"/>
              <a:t> </a:t>
            </a:r>
            <a:endParaRPr lang="ca-ES" dirty="0"/>
          </a:p>
        </p:txBody>
      </p:sp>
    </p:spTree>
    <p:extLst>
      <p:ext uri="{BB962C8B-B14F-4D97-AF65-F5344CB8AC3E}">
        <p14:creationId xmlns:p14="http://schemas.microsoft.com/office/powerpoint/2010/main" val="199852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332656"/>
            <a:ext cx="7344816" cy="4431983"/>
          </a:xfrm>
          <a:prstGeom prst="rect">
            <a:avLst/>
          </a:prstGeom>
          <a:noFill/>
        </p:spPr>
        <p:txBody>
          <a:bodyPr wrap="square" rtlCol="0">
            <a:spAutoFit/>
          </a:bodyPr>
          <a:lstStyle/>
          <a:p>
            <a:r>
              <a:rPr lang="ca-ES" sz="2400" b="1" dirty="0"/>
              <a:t>3. Podem comparar la longitud de les cadenes tròfiques humanes amb les dels animals que viuen en llibertat.</a:t>
            </a:r>
          </a:p>
          <a:p>
            <a:endParaRPr lang="ca-ES" sz="2400" b="1" dirty="0"/>
          </a:p>
          <a:p>
            <a:r>
              <a:rPr lang="ca-ES" sz="2400" b="1" dirty="0"/>
              <a:t>4. Podem comparar les cadenes tròfiques dels animals que viuen en llibertat amb les dels organismes destinats a l’alimentació humana</a:t>
            </a:r>
            <a:r>
              <a:rPr lang="ca-ES" sz="2400" dirty="0" smtClean="0"/>
              <a:t>.</a:t>
            </a:r>
          </a:p>
          <a:p>
            <a:endParaRPr lang="ca-ES" sz="2400" dirty="0"/>
          </a:p>
          <a:p>
            <a:r>
              <a:rPr lang="ca-ES" sz="2400" b="1" dirty="0" smtClean="0"/>
              <a:t>5. Es pot discutir a classe sobre  perquè la cadena </a:t>
            </a:r>
            <a:r>
              <a:rPr lang="ca-ES" sz="2400" b="1" dirty="0" err="1" smtClean="0"/>
              <a:t>trofica</a:t>
            </a:r>
            <a:r>
              <a:rPr lang="ca-ES" sz="2400" b="1" dirty="0" smtClean="0"/>
              <a:t> humana és mes curta que la dels animals que viuen en llibertat. Tenir en compte la diapositiva  en que cada nivell tròfic cedeix el 10% al nivell següent.</a:t>
            </a:r>
            <a:endParaRPr lang="ca-ES" sz="2400" b="1" dirty="0"/>
          </a:p>
          <a:p>
            <a:endParaRPr lang="es-ES" dirty="0"/>
          </a:p>
        </p:txBody>
      </p:sp>
    </p:spTree>
    <p:extLst>
      <p:ext uri="{BB962C8B-B14F-4D97-AF65-F5344CB8AC3E}">
        <p14:creationId xmlns:p14="http://schemas.microsoft.com/office/powerpoint/2010/main" val="419886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16786" y="876782"/>
            <a:ext cx="7128792" cy="4608512"/>
          </a:xfrm>
          <a:prstGeom prst="rect">
            <a:avLst/>
          </a:prstGeom>
          <a:noFill/>
          <a:ln w="9525">
            <a:noFill/>
            <a:miter lim="800000"/>
            <a:headEnd/>
            <a:tailEnd/>
          </a:ln>
        </p:spPr>
      </p:pic>
      <p:sp>
        <p:nvSpPr>
          <p:cNvPr id="3" name="2 CuadroTexto"/>
          <p:cNvSpPr txBox="1"/>
          <p:nvPr/>
        </p:nvSpPr>
        <p:spPr>
          <a:xfrm>
            <a:off x="1331640" y="476672"/>
            <a:ext cx="6984776" cy="400110"/>
          </a:xfrm>
          <a:prstGeom prst="rect">
            <a:avLst/>
          </a:prstGeom>
          <a:noFill/>
        </p:spPr>
        <p:txBody>
          <a:bodyPr wrap="square" rtlCol="0">
            <a:spAutoFit/>
          </a:bodyPr>
          <a:lstStyle/>
          <a:p>
            <a:pPr algn="ctr"/>
            <a:r>
              <a:rPr lang="es-ES" sz="2000" b="1" dirty="0" smtClean="0"/>
              <a:t>Cicle de </a:t>
            </a:r>
            <a:r>
              <a:rPr lang="es-ES" sz="2000" b="1" dirty="0" err="1" smtClean="0"/>
              <a:t>matèria</a:t>
            </a:r>
            <a:r>
              <a:rPr lang="es-ES" sz="2000" b="1" dirty="0" smtClean="0"/>
              <a:t> i </a:t>
            </a:r>
            <a:r>
              <a:rPr lang="es-ES" sz="2000" b="1" dirty="0" err="1" smtClean="0"/>
              <a:t>d’energia</a:t>
            </a:r>
            <a:r>
              <a:rPr lang="es-ES" sz="2000" b="1" dirty="0" smtClean="0"/>
              <a:t> </a:t>
            </a:r>
            <a:r>
              <a:rPr lang="es-ES" sz="2000" b="1" dirty="0" err="1" smtClean="0"/>
              <a:t>als</a:t>
            </a:r>
            <a:r>
              <a:rPr lang="es-ES" sz="2000" b="1" dirty="0" smtClean="0"/>
              <a:t> </a:t>
            </a:r>
            <a:r>
              <a:rPr lang="es-ES" sz="2000" b="1" dirty="0" err="1" smtClean="0"/>
              <a:t>ecosistemes</a:t>
            </a:r>
            <a:endParaRPr lang="es-ES" sz="2000" b="1" dirty="0"/>
          </a:p>
        </p:txBody>
      </p:sp>
      <p:sp>
        <p:nvSpPr>
          <p:cNvPr id="4" name="3 CuadroTexto"/>
          <p:cNvSpPr txBox="1"/>
          <p:nvPr/>
        </p:nvSpPr>
        <p:spPr>
          <a:xfrm>
            <a:off x="1619672" y="5485294"/>
            <a:ext cx="6696744" cy="1200329"/>
          </a:xfrm>
          <a:prstGeom prst="rect">
            <a:avLst/>
          </a:prstGeom>
          <a:noFill/>
        </p:spPr>
        <p:txBody>
          <a:bodyPr wrap="square" rtlCol="0">
            <a:spAutoFit/>
          </a:bodyPr>
          <a:lstStyle/>
          <a:p>
            <a:pPr algn="ctr"/>
            <a:r>
              <a:rPr lang="es-ES" b="1" dirty="0" smtClean="0"/>
              <a:t>El </a:t>
            </a:r>
            <a:r>
              <a:rPr lang="es-ES" b="1" dirty="0" smtClean="0">
                <a:solidFill>
                  <a:srgbClr val="FF0000"/>
                </a:solidFill>
              </a:rPr>
              <a:t>cicle </a:t>
            </a:r>
            <a:r>
              <a:rPr lang="es-ES" b="1" dirty="0" err="1" smtClean="0">
                <a:solidFill>
                  <a:srgbClr val="FF0000"/>
                </a:solidFill>
              </a:rPr>
              <a:t>d’energia</a:t>
            </a:r>
            <a:r>
              <a:rPr lang="es-ES" b="1" dirty="0" smtClean="0">
                <a:solidFill>
                  <a:srgbClr val="FF0000"/>
                </a:solidFill>
              </a:rPr>
              <a:t> </a:t>
            </a:r>
            <a:r>
              <a:rPr lang="es-ES" b="1" dirty="0" err="1" smtClean="0">
                <a:solidFill>
                  <a:srgbClr val="FF0000"/>
                </a:solidFill>
              </a:rPr>
              <a:t>és</a:t>
            </a:r>
            <a:r>
              <a:rPr lang="es-ES" b="1" dirty="0" smtClean="0">
                <a:solidFill>
                  <a:srgbClr val="FF0000"/>
                </a:solidFill>
              </a:rPr>
              <a:t> </a:t>
            </a:r>
            <a:r>
              <a:rPr lang="es-ES" b="1" dirty="0" err="1" smtClean="0">
                <a:solidFill>
                  <a:srgbClr val="FF0000"/>
                </a:solidFill>
              </a:rPr>
              <a:t>obert</a:t>
            </a:r>
            <a:r>
              <a:rPr lang="es-ES" b="1" dirty="0" smtClean="0"/>
              <a:t>, </a:t>
            </a:r>
          </a:p>
          <a:p>
            <a:pPr algn="ctr"/>
            <a:r>
              <a:rPr lang="es-ES" b="1" dirty="0" smtClean="0"/>
              <a:t>precisa </a:t>
            </a:r>
            <a:r>
              <a:rPr lang="es-ES" b="1" dirty="0" err="1" smtClean="0"/>
              <a:t>d’una</a:t>
            </a:r>
            <a:r>
              <a:rPr lang="es-ES" b="1" dirty="0" smtClean="0"/>
              <a:t> entrada </a:t>
            </a:r>
            <a:r>
              <a:rPr lang="es-ES" b="1" dirty="0" err="1" smtClean="0"/>
              <a:t>contínua</a:t>
            </a:r>
            <a:r>
              <a:rPr lang="es-ES" b="1" dirty="0" smtClean="0"/>
              <a:t> </a:t>
            </a:r>
            <a:r>
              <a:rPr lang="es-ES" b="1" dirty="0" err="1" smtClean="0"/>
              <a:t>perquè</a:t>
            </a:r>
            <a:r>
              <a:rPr lang="es-ES" b="1" dirty="0" smtClean="0"/>
              <a:t> es degrada.</a:t>
            </a:r>
          </a:p>
          <a:p>
            <a:pPr algn="ctr"/>
            <a:r>
              <a:rPr lang="es-ES" b="1" dirty="0" smtClean="0"/>
              <a:t>El </a:t>
            </a:r>
            <a:r>
              <a:rPr lang="es-ES" b="1" dirty="0" smtClean="0">
                <a:solidFill>
                  <a:srgbClr val="FF0000"/>
                </a:solidFill>
              </a:rPr>
              <a:t>cicle de </a:t>
            </a:r>
            <a:r>
              <a:rPr lang="es-ES" b="1" dirty="0" err="1" smtClean="0">
                <a:solidFill>
                  <a:srgbClr val="FF0000"/>
                </a:solidFill>
              </a:rPr>
              <a:t>matèria</a:t>
            </a:r>
            <a:r>
              <a:rPr lang="es-ES" b="1" dirty="0" smtClean="0">
                <a:solidFill>
                  <a:srgbClr val="FF0000"/>
                </a:solidFill>
              </a:rPr>
              <a:t> </a:t>
            </a:r>
            <a:r>
              <a:rPr lang="es-ES" b="1" dirty="0" err="1" smtClean="0">
                <a:solidFill>
                  <a:srgbClr val="FF0000"/>
                </a:solidFill>
              </a:rPr>
              <a:t>és</a:t>
            </a:r>
            <a:r>
              <a:rPr lang="es-ES" b="1" dirty="0" smtClean="0">
                <a:solidFill>
                  <a:srgbClr val="FF0000"/>
                </a:solidFill>
              </a:rPr>
              <a:t> o </a:t>
            </a:r>
            <a:r>
              <a:rPr lang="es-ES" b="1" dirty="0" err="1" smtClean="0">
                <a:solidFill>
                  <a:srgbClr val="FF0000"/>
                </a:solidFill>
              </a:rPr>
              <a:t>potser</a:t>
            </a:r>
            <a:r>
              <a:rPr lang="es-ES" b="1" dirty="0" smtClean="0">
                <a:solidFill>
                  <a:srgbClr val="FF0000"/>
                </a:solidFill>
              </a:rPr>
              <a:t> </a:t>
            </a:r>
            <a:r>
              <a:rPr lang="es-ES" b="1" dirty="0" err="1" smtClean="0">
                <a:solidFill>
                  <a:srgbClr val="FF0000"/>
                </a:solidFill>
              </a:rPr>
              <a:t>tancat</a:t>
            </a:r>
            <a:r>
              <a:rPr lang="es-ES" b="1" dirty="0" smtClean="0"/>
              <a:t>. </a:t>
            </a:r>
          </a:p>
          <a:p>
            <a:pPr algn="ctr"/>
            <a:r>
              <a:rPr lang="es-ES" b="1" dirty="0" err="1" smtClean="0"/>
              <a:t>Els</a:t>
            </a:r>
            <a:r>
              <a:rPr lang="es-ES" b="1" dirty="0" smtClean="0"/>
              <a:t> </a:t>
            </a:r>
            <a:r>
              <a:rPr lang="es-ES" b="1" dirty="0" err="1" smtClean="0"/>
              <a:t>materials</a:t>
            </a:r>
            <a:r>
              <a:rPr lang="es-ES" b="1" dirty="0" smtClean="0"/>
              <a:t> poden ser </a:t>
            </a:r>
            <a:r>
              <a:rPr lang="es-ES" b="1" dirty="0" err="1" smtClean="0"/>
              <a:t>reutilitzats</a:t>
            </a:r>
            <a:r>
              <a:rPr lang="es-ES" b="1" dirty="0" smtClean="0"/>
              <a:t>.</a:t>
            </a:r>
            <a:endParaRPr lang="es-ES" b="1" dirty="0"/>
          </a:p>
        </p:txBody>
      </p:sp>
    </p:spTree>
    <p:extLst>
      <p:ext uri="{BB962C8B-B14F-4D97-AF65-F5344CB8AC3E}">
        <p14:creationId xmlns:p14="http://schemas.microsoft.com/office/powerpoint/2010/main" val="3967014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rietta.edu/%7Ebiol/biomes/energy_fl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6667500" cy="538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5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cosistemaurbano.org/wp-content/uploads/2011/03/cy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02" y="1052736"/>
            <a:ext cx="7057074" cy="529094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67544" y="188640"/>
            <a:ext cx="8280920" cy="523220"/>
          </a:xfrm>
          <a:prstGeom prst="rect">
            <a:avLst/>
          </a:prstGeom>
          <a:noFill/>
        </p:spPr>
        <p:txBody>
          <a:bodyPr wrap="square" rtlCol="0">
            <a:spAutoFit/>
          </a:bodyPr>
          <a:lstStyle/>
          <a:p>
            <a:pPr algn="ctr"/>
            <a:r>
              <a:rPr lang="es-ES" sz="2800" b="1" dirty="0" smtClean="0"/>
              <a:t>Cicle de </a:t>
            </a:r>
            <a:r>
              <a:rPr lang="es-ES" sz="2800" b="1" dirty="0" err="1" smtClean="0"/>
              <a:t>matèria</a:t>
            </a:r>
            <a:r>
              <a:rPr lang="es-ES" sz="2800" b="1" dirty="0" smtClean="0"/>
              <a:t>: </a:t>
            </a:r>
            <a:r>
              <a:rPr lang="es-ES" sz="2800" b="1" dirty="0" err="1" smtClean="0"/>
              <a:t>compartit</a:t>
            </a:r>
            <a:r>
              <a:rPr lang="es-ES" sz="2800" b="1" dirty="0" smtClean="0"/>
              <a:t> entre </a:t>
            </a:r>
            <a:r>
              <a:rPr lang="es-ES" sz="2800" b="1" dirty="0" err="1" smtClean="0"/>
              <a:t>biòtop</a:t>
            </a:r>
            <a:r>
              <a:rPr lang="es-ES" sz="2800" b="1" dirty="0" smtClean="0"/>
              <a:t> i </a:t>
            </a:r>
            <a:r>
              <a:rPr lang="es-ES" sz="2800" b="1" dirty="0" err="1" smtClean="0"/>
              <a:t>biocenos</a:t>
            </a:r>
            <a:r>
              <a:rPr lang="es-ES" sz="2800" b="1" dirty="0" err="1"/>
              <a:t>i</a:t>
            </a:r>
            <a:endParaRPr lang="es-ES" sz="2800" b="1" dirty="0"/>
          </a:p>
        </p:txBody>
      </p:sp>
    </p:spTree>
    <p:extLst>
      <p:ext uri="{BB962C8B-B14F-4D97-AF65-F5344CB8AC3E}">
        <p14:creationId xmlns:p14="http://schemas.microsoft.com/office/powerpoint/2010/main" val="405284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836712"/>
            <a:ext cx="7344816" cy="3046988"/>
          </a:xfrm>
          <a:prstGeom prst="rect">
            <a:avLst/>
          </a:prstGeom>
          <a:noFill/>
        </p:spPr>
        <p:txBody>
          <a:bodyPr wrap="square" rtlCol="0">
            <a:spAutoFit/>
          </a:bodyPr>
          <a:lstStyle/>
          <a:p>
            <a:pPr algn="ctr"/>
            <a:r>
              <a:rPr lang="es-ES" sz="3200" b="1" dirty="0" err="1" smtClean="0"/>
              <a:t>Relacions</a:t>
            </a:r>
            <a:r>
              <a:rPr lang="es-ES" sz="3200" b="1" dirty="0" smtClean="0"/>
              <a:t> </a:t>
            </a:r>
            <a:r>
              <a:rPr lang="es-ES" sz="3200" b="1" dirty="0" err="1" smtClean="0"/>
              <a:t>tròfiques</a:t>
            </a:r>
            <a:r>
              <a:rPr lang="es-ES" sz="3200" b="1" dirty="0" smtClean="0"/>
              <a:t> o </a:t>
            </a:r>
            <a:r>
              <a:rPr lang="es-ES" sz="3200" b="1" dirty="0" err="1" smtClean="0"/>
              <a:t>d’alimentació</a:t>
            </a:r>
            <a:endParaRPr lang="es-ES" sz="3200" b="1" dirty="0" smtClean="0"/>
          </a:p>
          <a:p>
            <a:pPr algn="ctr"/>
            <a:endParaRPr lang="es-ES" sz="3200" b="1" dirty="0"/>
          </a:p>
          <a:p>
            <a:pPr algn="ctr"/>
            <a:endParaRPr lang="es-ES" sz="3200" b="1" dirty="0" smtClean="0"/>
          </a:p>
          <a:p>
            <a:pPr algn="ctr"/>
            <a:r>
              <a:rPr lang="es-ES" sz="3200" b="1" dirty="0" smtClean="0"/>
              <a:t>Cadena </a:t>
            </a:r>
            <a:r>
              <a:rPr lang="es-ES" sz="3200" b="1" dirty="0" err="1" smtClean="0"/>
              <a:t>tròfica</a:t>
            </a:r>
            <a:endParaRPr lang="es-ES" sz="3200" b="1" dirty="0" smtClean="0"/>
          </a:p>
          <a:p>
            <a:pPr algn="ctr"/>
            <a:endParaRPr lang="es-ES" sz="3200" b="1" dirty="0"/>
          </a:p>
          <a:p>
            <a:pPr algn="ctr"/>
            <a:r>
              <a:rPr lang="es-ES" sz="3200" b="1" dirty="0" err="1" smtClean="0"/>
              <a:t>Xarxa</a:t>
            </a:r>
            <a:r>
              <a:rPr lang="es-ES" sz="3200" b="1" dirty="0" smtClean="0"/>
              <a:t> </a:t>
            </a:r>
            <a:r>
              <a:rPr lang="es-ES" sz="3200" b="1" dirty="0" err="1" smtClean="0"/>
              <a:t>tròfica</a:t>
            </a:r>
            <a:endParaRPr lang="es-ES" sz="3200" b="1" dirty="0"/>
          </a:p>
        </p:txBody>
      </p:sp>
    </p:spTree>
    <p:extLst>
      <p:ext uri="{BB962C8B-B14F-4D97-AF65-F5344CB8AC3E}">
        <p14:creationId xmlns:p14="http://schemas.microsoft.com/office/powerpoint/2010/main" val="2665820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adena trofica"/>
          <p:cNvSpPr>
            <a:spLocks noChangeAspect="1" noChangeArrowheads="1"/>
          </p:cNvSpPr>
          <p:nvPr/>
        </p:nvSpPr>
        <p:spPr bwMode="auto">
          <a:xfrm>
            <a:off x="155575" y="-3322638"/>
            <a:ext cx="9753600" cy="692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cadena trofica"/>
          <p:cNvSpPr>
            <a:spLocks noChangeAspect="1" noChangeArrowheads="1"/>
          </p:cNvSpPr>
          <p:nvPr/>
        </p:nvSpPr>
        <p:spPr bwMode="auto">
          <a:xfrm>
            <a:off x="307975" y="-3170238"/>
            <a:ext cx="9753600" cy="692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6" descr="cadena trofica"/>
          <p:cNvSpPr>
            <a:spLocks noChangeAspect="1" noChangeArrowheads="1"/>
          </p:cNvSpPr>
          <p:nvPr/>
        </p:nvSpPr>
        <p:spPr bwMode="auto">
          <a:xfrm>
            <a:off x="460375" y="-3017838"/>
            <a:ext cx="9753600" cy="692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1" name="Picture 7" descr="C:\Users\uib\Documents\5. DIDÀCTICA MAGISTERI\TEMES CONTINGUTS\7. Ecologia\cadena-trofica-1024x7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746" y="1195363"/>
            <a:ext cx="7209057" cy="511814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878746" y="292100"/>
            <a:ext cx="7209057" cy="523220"/>
          </a:xfrm>
          <a:prstGeom prst="rect">
            <a:avLst/>
          </a:prstGeom>
          <a:noFill/>
        </p:spPr>
        <p:txBody>
          <a:bodyPr wrap="square" rtlCol="0">
            <a:spAutoFit/>
          </a:bodyPr>
          <a:lstStyle/>
          <a:p>
            <a:pPr algn="ctr"/>
            <a:r>
              <a:rPr lang="es-ES" sz="2800" b="1" dirty="0" err="1" smtClean="0"/>
              <a:t>Exemples</a:t>
            </a:r>
            <a:r>
              <a:rPr lang="es-ES" sz="2800" b="1" dirty="0" smtClean="0"/>
              <a:t> de </a:t>
            </a:r>
            <a:r>
              <a:rPr lang="es-ES" sz="2800" b="1" dirty="0" err="1" smtClean="0"/>
              <a:t>cadenes</a:t>
            </a:r>
            <a:r>
              <a:rPr lang="es-ES" sz="2800" b="1" dirty="0" smtClean="0"/>
              <a:t> </a:t>
            </a:r>
            <a:r>
              <a:rPr lang="es-ES" sz="2800" b="1" dirty="0" err="1" smtClean="0"/>
              <a:t>tròfiques</a:t>
            </a:r>
            <a:r>
              <a:rPr lang="es-ES" sz="2800" b="1" dirty="0" smtClean="0"/>
              <a:t>. </a:t>
            </a:r>
            <a:r>
              <a:rPr lang="es-ES" sz="2800" b="1" dirty="0" err="1" smtClean="0"/>
              <a:t>Són</a:t>
            </a:r>
            <a:r>
              <a:rPr lang="es-ES" sz="2800" b="1" dirty="0" smtClean="0"/>
              <a:t> inestables</a:t>
            </a:r>
            <a:endParaRPr lang="es-ES" sz="2800" b="1" dirty="0"/>
          </a:p>
        </p:txBody>
      </p:sp>
    </p:spTree>
    <p:extLst>
      <p:ext uri="{BB962C8B-B14F-4D97-AF65-F5344CB8AC3E}">
        <p14:creationId xmlns:p14="http://schemas.microsoft.com/office/powerpoint/2010/main" val="113251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7624" y="1988840"/>
            <a:ext cx="6336704" cy="3856856"/>
          </a:xfrm>
          <a:prstGeom prst="rect">
            <a:avLst/>
          </a:prstGeom>
          <a:noFill/>
          <a:ln w="9525">
            <a:noFill/>
            <a:miter lim="800000"/>
            <a:headEnd/>
            <a:tailEnd/>
          </a:ln>
        </p:spPr>
      </p:pic>
      <p:sp>
        <p:nvSpPr>
          <p:cNvPr id="2" name="1 CuadroTexto"/>
          <p:cNvSpPr txBox="1"/>
          <p:nvPr/>
        </p:nvSpPr>
        <p:spPr>
          <a:xfrm>
            <a:off x="1187624" y="476672"/>
            <a:ext cx="6840760" cy="830997"/>
          </a:xfrm>
          <a:prstGeom prst="rect">
            <a:avLst/>
          </a:prstGeom>
          <a:noFill/>
        </p:spPr>
        <p:txBody>
          <a:bodyPr wrap="square" rtlCol="0">
            <a:spAutoFit/>
          </a:bodyPr>
          <a:lstStyle/>
          <a:p>
            <a:pPr algn="ctr"/>
            <a:r>
              <a:rPr lang="es-ES" sz="2400" b="1" dirty="0" smtClean="0"/>
              <a:t>El nombre </a:t>
            </a:r>
            <a:r>
              <a:rPr lang="es-ES" sz="2400" b="1" dirty="0" err="1" smtClean="0"/>
              <a:t>d’individus</a:t>
            </a:r>
            <a:r>
              <a:rPr lang="es-ES" sz="2400" b="1" dirty="0" smtClean="0"/>
              <a:t> que hi ha de cada </a:t>
            </a:r>
            <a:r>
              <a:rPr lang="es-ES" sz="2400" b="1" dirty="0" err="1" smtClean="0"/>
              <a:t>espècie</a:t>
            </a:r>
            <a:r>
              <a:rPr lang="es-ES" sz="2400" b="1" dirty="0" smtClean="0"/>
              <a:t> </a:t>
            </a:r>
            <a:r>
              <a:rPr lang="es-ES" sz="2400" b="1" dirty="0" err="1" smtClean="0"/>
              <a:t>està</a:t>
            </a:r>
            <a:r>
              <a:rPr lang="es-ES" sz="2400" b="1" dirty="0" smtClean="0"/>
              <a:t> </a:t>
            </a:r>
            <a:r>
              <a:rPr lang="es-ES" sz="2400" b="1" dirty="0" err="1" smtClean="0"/>
              <a:t>limitat</a:t>
            </a:r>
            <a:r>
              <a:rPr lang="es-ES" sz="2400" b="1" dirty="0" smtClean="0"/>
              <a:t> per la </a:t>
            </a:r>
            <a:r>
              <a:rPr lang="es-ES" sz="2400" b="1" dirty="0" err="1" smtClean="0"/>
              <a:t>quantitat</a:t>
            </a:r>
            <a:r>
              <a:rPr lang="es-ES" sz="2400" b="1" dirty="0" smtClean="0"/>
              <a:t> </a:t>
            </a:r>
            <a:r>
              <a:rPr lang="es-ES" sz="2400" b="1" dirty="0" err="1" smtClean="0"/>
              <a:t>d’aliment</a:t>
            </a:r>
            <a:r>
              <a:rPr lang="es-ES" sz="2400" b="1" dirty="0" smtClean="0"/>
              <a:t> disponible</a:t>
            </a:r>
            <a:endParaRPr lang="es-ES" sz="2400" b="1" dirty="0"/>
          </a:p>
        </p:txBody>
      </p:sp>
    </p:spTree>
    <p:extLst>
      <p:ext uri="{BB962C8B-B14F-4D97-AF65-F5344CB8AC3E}">
        <p14:creationId xmlns:p14="http://schemas.microsoft.com/office/powerpoint/2010/main" val="3696450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95536" y="588750"/>
            <a:ext cx="3240360" cy="140145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16016" y="613267"/>
            <a:ext cx="3317511" cy="108012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79512" y="1904103"/>
            <a:ext cx="5112570" cy="5128597"/>
          </a:xfrm>
          <a:prstGeom prst="rect">
            <a:avLst/>
          </a:prstGeom>
          <a:noFill/>
          <a:ln w="9525">
            <a:noFill/>
            <a:miter lim="800000"/>
            <a:headEnd/>
            <a:tailEnd/>
          </a:ln>
        </p:spPr>
      </p:pic>
      <p:sp>
        <p:nvSpPr>
          <p:cNvPr id="5" name="4 CuadroTexto"/>
          <p:cNvSpPr txBox="1"/>
          <p:nvPr/>
        </p:nvSpPr>
        <p:spPr>
          <a:xfrm>
            <a:off x="1043608" y="188640"/>
            <a:ext cx="7344816" cy="461665"/>
          </a:xfrm>
          <a:prstGeom prst="rect">
            <a:avLst/>
          </a:prstGeom>
          <a:noFill/>
        </p:spPr>
        <p:txBody>
          <a:bodyPr wrap="square" rtlCol="0">
            <a:spAutoFit/>
          </a:bodyPr>
          <a:lstStyle/>
          <a:p>
            <a:pPr algn="ctr"/>
            <a:r>
              <a:rPr lang="es-ES" sz="2400" b="1" dirty="0" err="1" smtClean="0"/>
              <a:t>Cadenes</a:t>
            </a:r>
            <a:r>
              <a:rPr lang="es-ES" sz="2400" b="1" dirty="0" smtClean="0"/>
              <a:t> i </a:t>
            </a:r>
            <a:r>
              <a:rPr lang="es-ES" sz="2400" b="1" dirty="0" err="1" smtClean="0"/>
              <a:t>xarxes</a:t>
            </a:r>
            <a:r>
              <a:rPr lang="es-ES" sz="2400" b="1" dirty="0" smtClean="0"/>
              <a:t> </a:t>
            </a:r>
            <a:r>
              <a:rPr lang="es-ES" sz="2400" b="1" dirty="0" err="1" smtClean="0"/>
              <a:t>tròfiques</a:t>
            </a:r>
            <a:endParaRPr lang="es-ES" sz="2400" b="1" dirty="0"/>
          </a:p>
        </p:txBody>
      </p:sp>
      <p:sp>
        <p:nvSpPr>
          <p:cNvPr id="2" name="1 CuadroTexto"/>
          <p:cNvSpPr txBox="1"/>
          <p:nvPr/>
        </p:nvSpPr>
        <p:spPr>
          <a:xfrm>
            <a:off x="5364088" y="2492896"/>
            <a:ext cx="3312368" cy="2862322"/>
          </a:xfrm>
          <a:prstGeom prst="rect">
            <a:avLst/>
          </a:prstGeom>
          <a:noFill/>
        </p:spPr>
        <p:txBody>
          <a:bodyPr wrap="square" rtlCol="0">
            <a:spAutoFit/>
          </a:bodyPr>
          <a:lstStyle/>
          <a:p>
            <a:r>
              <a:rPr lang="es-ES" b="1" dirty="0" smtClean="0"/>
              <a:t>Les </a:t>
            </a:r>
            <a:r>
              <a:rPr lang="es-ES" b="1" dirty="0" err="1" smtClean="0"/>
              <a:t>cadenes</a:t>
            </a:r>
            <a:r>
              <a:rPr lang="es-ES" b="1" dirty="0" smtClean="0"/>
              <a:t> </a:t>
            </a:r>
            <a:r>
              <a:rPr lang="es-ES" b="1" dirty="0" err="1" smtClean="0"/>
              <a:t>tròfiques</a:t>
            </a:r>
            <a:r>
              <a:rPr lang="es-ES" b="1" dirty="0" smtClean="0"/>
              <a:t> </a:t>
            </a:r>
            <a:r>
              <a:rPr lang="es-ES" b="1" dirty="0" err="1" smtClean="0"/>
              <a:t>són</a:t>
            </a:r>
            <a:r>
              <a:rPr lang="es-ES" b="1" dirty="0" smtClean="0"/>
              <a:t> </a:t>
            </a:r>
            <a:r>
              <a:rPr lang="es-ES" b="1" dirty="0" err="1" smtClean="0"/>
              <a:t>més</a:t>
            </a:r>
            <a:r>
              <a:rPr lang="es-ES" b="1" dirty="0" smtClean="0"/>
              <a:t> </a:t>
            </a:r>
            <a:r>
              <a:rPr lang="es-ES" b="1" dirty="0" err="1" smtClean="0"/>
              <a:t>fràgils</a:t>
            </a:r>
            <a:r>
              <a:rPr lang="es-ES" b="1" dirty="0" smtClean="0"/>
              <a:t>. Si un animal </a:t>
            </a:r>
            <a:r>
              <a:rPr lang="es-ES" b="1" dirty="0" err="1" smtClean="0"/>
              <a:t>just</a:t>
            </a:r>
            <a:r>
              <a:rPr lang="es-ES" b="1" dirty="0" smtClean="0"/>
              <a:t> té un </a:t>
            </a:r>
            <a:r>
              <a:rPr lang="es-ES" b="1" dirty="0" err="1" smtClean="0"/>
              <a:t>tipus</a:t>
            </a:r>
            <a:r>
              <a:rPr lang="es-ES" b="1" dirty="0" smtClean="0"/>
              <a:t> </a:t>
            </a:r>
            <a:r>
              <a:rPr lang="es-ES" b="1" dirty="0" err="1" smtClean="0"/>
              <a:t>d’aliment</a:t>
            </a:r>
            <a:r>
              <a:rPr lang="es-ES" b="1" dirty="0" smtClean="0"/>
              <a:t> es </a:t>
            </a:r>
            <a:r>
              <a:rPr lang="es-ES" b="1" dirty="0" err="1" smtClean="0"/>
              <a:t>pot</a:t>
            </a:r>
            <a:r>
              <a:rPr lang="es-ES" b="1" dirty="0" smtClean="0"/>
              <a:t> quedar </a:t>
            </a:r>
            <a:r>
              <a:rPr lang="es-ES" b="1" dirty="0" err="1" smtClean="0"/>
              <a:t>sense</a:t>
            </a:r>
            <a:r>
              <a:rPr lang="es-ES" b="1" dirty="0" smtClean="0"/>
              <a:t> </a:t>
            </a:r>
            <a:r>
              <a:rPr lang="es-ES" b="1" dirty="0" err="1" smtClean="0"/>
              <a:t>nutrients</a:t>
            </a:r>
            <a:r>
              <a:rPr lang="es-ES" b="1" dirty="0" smtClean="0"/>
              <a:t> </a:t>
            </a:r>
            <a:r>
              <a:rPr lang="es-ES" b="1" dirty="0" err="1" smtClean="0"/>
              <a:t>amb</a:t>
            </a:r>
            <a:r>
              <a:rPr lang="es-ES" b="1" dirty="0" smtClean="0"/>
              <a:t> </a:t>
            </a:r>
            <a:r>
              <a:rPr lang="es-ES" b="1" dirty="0" err="1" smtClean="0"/>
              <a:t>facilitat</a:t>
            </a:r>
            <a:r>
              <a:rPr lang="es-ES" b="1" dirty="0" smtClean="0"/>
              <a:t>.</a:t>
            </a:r>
          </a:p>
          <a:p>
            <a:endParaRPr lang="es-ES" b="1" dirty="0"/>
          </a:p>
          <a:p>
            <a:endParaRPr lang="es-ES" b="1" dirty="0" smtClean="0"/>
          </a:p>
          <a:p>
            <a:r>
              <a:rPr lang="es-ES" b="1" dirty="0" smtClean="0"/>
              <a:t>Les </a:t>
            </a:r>
            <a:r>
              <a:rPr lang="es-ES" b="1" dirty="0" err="1" smtClean="0"/>
              <a:t>xarxes</a:t>
            </a:r>
            <a:r>
              <a:rPr lang="es-ES" b="1" dirty="0" smtClean="0"/>
              <a:t> </a:t>
            </a:r>
            <a:r>
              <a:rPr lang="es-ES" b="1" dirty="0" err="1" smtClean="0"/>
              <a:t>tròfiques</a:t>
            </a:r>
            <a:r>
              <a:rPr lang="es-ES" b="1" dirty="0" smtClean="0"/>
              <a:t> </a:t>
            </a:r>
            <a:r>
              <a:rPr lang="es-ES" b="1" dirty="0" err="1" smtClean="0"/>
              <a:t>asseguren</a:t>
            </a:r>
            <a:r>
              <a:rPr lang="es-ES" b="1" dirty="0" smtClean="0"/>
              <a:t> </a:t>
            </a:r>
            <a:r>
              <a:rPr lang="es-ES" b="1" dirty="0" err="1" smtClean="0"/>
              <a:t>diverses</a:t>
            </a:r>
            <a:r>
              <a:rPr lang="es-ES" b="1" dirty="0" smtClean="0"/>
              <a:t> </a:t>
            </a:r>
            <a:r>
              <a:rPr lang="es-ES" b="1" dirty="0" err="1" smtClean="0"/>
              <a:t>fonts</a:t>
            </a:r>
            <a:r>
              <a:rPr lang="es-ES" b="1" dirty="0" smtClean="0"/>
              <a:t> </a:t>
            </a:r>
            <a:r>
              <a:rPr lang="es-ES" b="1" dirty="0" err="1" smtClean="0"/>
              <a:t>d’alimentació</a:t>
            </a:r>
            <a:r>
              <a:rPr lang="es-ES" b="1" dirty="0" smtClean="0"/>
              <a:t> que fan que </a:t>
            </a:r>
            <a:r>
              <a:rPr lang="es-ES" b="1" dirty="0" err="1" smtClean="0"/>
              <a:t>l’alimentació</a:t>
            </a:r>
            <a:r>
              <a:rPr lang="es-ES" b="1" dirty="0" smtClean="0"/>
              <a:t> </a:t>
            </a:r>
            <a:r>
              <a:rPr lang="es-ES" b="1" dirty="0" err="1" smtClean="0"/>
              <a:t>estigui</a:t>
            </a:r>
            <a:r>
              <a:rPr lang="es-ES" b="1" dirty="0" smtClean="0"/>
              <a:t> </a:t>
            </a:r>
            <a:r>
              <a:rPr lang="es-ES" b="1" dirty="0" err="1" smtClean="0"/>
              <a:t>més</a:t>
            </a:r>
            <a:r>
              <a:rPr lang="es-ES" b="1" dirty="0" smtClean="0"/>
              <a:t> </a:t>
            </a:r>
            <a:r>
              <a:rPr lang="es-ES" b="1" dirty="0" err="1" smtClean="0"/>
              <a:t>assegurada</a:t>
            </a:r>
            <a:r>
              <a:rPr lang="es-ES" b="1" dirty="0" smtClean="0"/>
              <a:t>.</a:t>
            </a:r>
            <a:endParaRPr lang="es-ES" b="1" dirty="0"/>
          </a:p>
        </p:txBody>
      </p:sp>
    </p:spTree>
    <p:extLst>
      <p:ext uri="{BB962C8B-B14F-4D97-AF65-F5344CB8AC3E}">
        <p14:creationId xmlns:p14="http://schemas.microsoft.com/office/powerpoint/2010/main" val="1525903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16209" y="1196752"/>
            <a:ext cx="6824143" cy="5040560"/>
          </a:xfrm>
          <a:prstGeom prst="rect">
            <a:avLst/>
          </a:prstGeom>
          <a:noFill/>
          <a:ln w="9525">
            <a:noFill/>
            <a:miter lim="800000"/>
            <a:headEnd/>
            <a:tailEnd/>
          </a:ln>
        </p:spPr>
      </p:pic>
      <p:sp>
        <p:nvSpPr>
          <p:cNvPr id="2" name="1 CuadroTexto"/>
          <p:cNvSpPr txBox="1"/>
          <p:nvPr/>
        </p:nvSpPr>
        <p:spPr>
          <a:xfrm>
            <a:off x="2195736" y="404664"/>
            <a:ext cx="4320480" cy="523220"/>
          </a:xfrm>
          <a:prstGeom prst="rect">
            <a:avLst/>
          </a:prstGeom>
          <a:noFill/>
        </p:spPr>
        <p:txBody>
          <a:bodyPr wrap="square" rtlCol="0">
            <a:spAutoFit/>
          </a:bodyPr>
          <a:lstStyle/>
          <a:p>
            <a:pPr algn="ctr"/>
            <a:r>
              <a:rPr lang="es-ES" sz="2800" b="1" dirty="0" err="1" smtClean="0"/>
              <a:t>Xarxa</a:t>
            </a:r>
            <a:r>
              <a:rPr lang="es-ES" sz="2800" b="1" dirty="0" smtClean="0"/>
              <a:t> </a:t>
            </a:r>
            <a:r>
              <a:rPr lang="es-ES" sz="2800" b="1" dirty="0" err="1" smtClean="0"/>
              <a:t>tròfica</a:t>
            </a:r>
            <a:r>
              <a:rPr lang="es-ES" sz="2800" b="1" dirty="0" smtClean="0"/>
              <a:t> en el </a:t>
            </a:r>
            <a:r>
              <a:rPr lang="es-ES" sz="2800" b="1" dirty="0" err="1" smtClean="0"/>
              <a:t>sól</a:t>
            </a:r>
            <a:endParaRPr lang="es-ES" sz="2800" b="1" dirty="0"/>
          </a:p>
        </p:txBody>
      </p:sp>
    </p:spTree>
    <p:extLst>
      <p:ext uri="{BB962C8B-B14F-4D97-AF65-F5344CB8AC3E}">
        <p14:creationId xmlns:p14="http://schemas.microsoft.com/office/powerpoint/2010/main" val="2094411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981</TotalTime>
  <Words>407</Words>
  <Application>Microsoft Office PowerPoint</Application>
  <PresentationFormat>Presentación en pantalla (4:3)</PresentationFormat>
  <Paragraphs>48</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uib</dc:creator>
  <cp:lastModifiedBy>Windows</cp:lastModifiedBy>
  <cp:revision>25</cp:revision>
  <dcterms:created xsi:type="dcterms:W3CDTF">2014-01-12T17:09:56Z</dcterms:created>
  <dcterms:modified xsi:type="dcterms:W3CDTF">2015-09-09T05:14:00Z</dcterms:modified>
</cp:coreProperties>
</file>