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F47A1-260F-4BDC-BC85-3034183D534D}" type="datetimeFigureOut">
              <a:rPr lang="es-ES" smtClean="0"/>
              <a:t>05/11/2013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590D5-B79B-43B1-94F6-7642F3A0314B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95288" y="188913"/>
            <a:ext cx="82073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000" b="1" dirty="0">
                <a:solidFill>
                  <a:srgbClr val="003399"/>
                </a:solidFill>
              </a:rPr>
              <a:t>UD. I. INTRODUCCIÓ. </a:t>
            </a:r>
            <a:r>
              <a:rPr lang="es-ES" sz="2000" b="1" i="1" dirty="0" err="1">
                <a:solidFill>
                  <a:srgbClr val="003399"/>
                </a:solidFill>
              </a:rPr>
              <a:t>Ll.</a:t>
            </a:r>
            <a:r>
              <a:rPr lang="es-ES" sz="2000" b="1" i="1" dirty="0">
                <a:solidFill>
                  <a:srgbClr val="003399"/>
                </a:solidFill>
              </a:rPr>
              <a:t> 1. </a:t>
            </a:r>
            <a:r>
              <a:rPr lang="es-ES" sz="2000" b="1" i="1" dirty="0" err="1">
                <a:solidFill>
                  <a:srgbClr val="003399"/>
                </a:solidFill>
              </a:rPr>
              <a:t>Què</a:t>
            </a:r>
            <a:r>
              <a:rPr lang="es-ES" sz="2000" b="1" i="1" dirty="0">
                <a:solidFill>
                  <a:srgbClr val="003399"/>
                </a:solidFill>
              </a:rPr>
              <a:t> </a:t>
            </a:r>
            <a:r>
              <a:rPr lang="es-ES" sz="2000" b="1" i="1" dirty="0" err="1">
                <a:solidFill>
                  <a:srgbClr val="003399"/>
                </a:solidFill>
              </a:rPr>
              <a:t>és</a:t>
            </a:r>
            <a:r>
              <a:rPr lang="es-ES" sz="2000" b="1" i="1" dirty="0">
                <a:solidFill>
                  <a:srgbClr val="003399"/>
                </a:solidFill>
              </a:rPr>
              <a:t> la </a:t>
            </a:r>
            <a:r>
              <a:rPr lang="es-ES" sz="2000" b="1" i="1" dirty="0" err="1">
                <a:solidFill>
                  <a:srgbClr val="003399"/>
                </a:solidFill>
              </a:rPr>
              <a:t>biologia</a:t>
            </a:r>
            <a:r>
              <a:rPr lang="es-ES" sz="2000" b="1" i="1" dirty="0">
                <a:solidFill>
                  <a:srgbClr val="003399"/>
                </a:solidFill>
              </a:rPr>
              <a:t>?</a:t>
            </a:r>
          </a:p>
        </p:txBody>
      </p:sp>
      <p:sp>
        <p:nvSpPr>
          <p:cNvPr id="3" name="Line 3"/>
          <p:cNvSpPr>
            <a:spLocks noChangeShapeType="1"/>
          </p:cNvSpPr>
          <p:nvPr/>
        </p:nvSpPr>
        <p:spPr bwMode="auto">
          <a:xfrm>
            <a:off x="539750" y="1125538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539750" y="549275"/>
            <a:ext cx="80645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95288" y="692150"/>
            <a:ext cx="8064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>
                <a:solidFill>
                  <a:srgbClr val="003399"/>
                </a:solidFill>
              </a:rPr>
              <a:t>1.1. Actualitat de la biologia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84213" y="1700213"/>
            <a:ext cx="799147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s-ES" sz="2400" b="1" dirty="0"/>
              <a:t>La </a:t>
            </a:r>
            <a:r>
              <a:rPr lang="es-ES" sz="2400" b="1" dirty="0" err="1"/>
              <a:t>biologia</a:t>
            </a:r>
            <a:r>
              <a:rPr lang="es-ES" sz="2400" b="1" dirty="0"/>
              <a:t> </a:t>
            </a:r>
            <a:r>
              <a:rPr lang="es-ES" sz="2400" b="1" dirty="0" err="1"/>
              <a:t>és</a:t>
            </a:r>
            <a:r>
              <a:rPr lang="es-ES" sz="2400" b="1" dirty="0"/>
              <a:t> un </a:t>
            </a:r>
            <a:r>
              <a:rPr lang="es-ES" sz="2400" b="1" dirty="0" err="1"/>
              <a:t>ciència</a:t>
            </a:r>
            <a:r>
              <a:rPr lang="es-ES" sz="2400" b="1" dirty="0"/>
              <a:t> actual en </a:t>
            </a:r>
            <a:r>
              <a:rPr lang="es-ES" sz="2400" b="1" dirty="0" err="1"/>
              <a:t>constant</a:t>
            </a:r>
            <a:r>
              <a:rPr lang="es-ES" sz="2400" b="1" dirty="0"/>
              <a:t> </a:t>
            </a:r>
            <a:r>
              <a:rPr lang="es-ES" sz="2400" b="1" dirty="0" err="1"/>
              <a:t>expansió</a:t>
            </a:r>
            <a:r>
              <a:rPr lang="es-ES" sz="2400" b="1" dirty="0"/>
              <a:t>.</a:t>
            </a:r>
          </a:p>
          <a:p>
            <a:pPr algn="l">
              <a:spcBef>
                <a:spcPct val="50000"/>
              </a:spcBef>
            </a:pPr>
            <a:endParaRPr lang="es-ES" sz="2400" b="1" dirty="0"/>
          </a:p>
          <a:p>
            <a:pPr algn="l">
              <a:spcBef>
                <a:spcPct val="50000"/>
              </a:spcBef>
            </a:pPr>
            <a:r>
              <a:rPr lang="es-ES" sz="2400" b="1" dirty="0" err="1"/>
              <a:t>Càncer</a:t>
            </a:r>
            <a:r>
              <a:rPr lang="es-ES" sz="2400" b="1" dirty="0"/>
              <a:t>, </a:t>
            </a:r>
            <a:r>
              <a:rPr lang="es-ES" sz="2400" b="1" dirty="0" err="1"/>
              <a:t>grip</a:t>
            </a:r>
            <a:r>
              <a:rPr lang="es-ES" sz="2400" b="1" dirty="0"/>
              <a:t> A, </a:t>
            </a:r>
            <a:r>
              <a:rPr lang="es-ES" sz="2400" b="1" dirty="0" err="1"/>
              <a:t>cèl·lules</a:t>
            </a:r>
            <a:r>
              <a:rPr lang="es-ES" sz="2400" b="1" dirty="0"/>
              <a:t> mare, genoma </a:t>
            </a:r>
            <a:r>
              <a:rPr lang="es-ES" sz="2400" b="1" dirty="0" err="1"/>
              <a:t>humà</a:t>
            </a:r>
            <a:r>
              <a:rPr lang="es-ES" sz="2400" b="1" dirty="0"/>
              <a:t>, </a:t>
            </a:r>
            <a:r>
              <a:rPr lang="es-ES" sz="2400" b="1" dirty="0" err="1"/>
              <a:t>nutrició</a:t>
            </a:r>
            <a:r>
              <a:rPr lang="es-ES" sz="2400" b="1" dirty="0"/>
              <a:t>, </a:t>
            </a:r>
            <a:r>
              <a:rPr lang="es-ES" sz="2400" b="1" dirty="0" err="1"/>
              <a:t>esport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infeccions</a:t>
            </a:r>
            <a:r>
              <a:rPr lang="es-ES" sz="2400" b="1" dirty="0" smtClean="0"/>
              <a:t>, </a:t>
            </a:r>
            <a:r>
              <a:rPr lang="es-ES" sz="2400" b="1" dirty="0" err="1"/>
              <a:t>nous</a:t>
            </a:r>
            <a:r>
              <a:rPr lang="es-ES" sz="2400" b="1" dirty="0"/>
              <a:t> </a:t>
            </a:r>
            <a:r>
              <a:rPr lang="es-ES" sz="2400" b="1" dirty="0" err="1"/>
              <a:t>medicaments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nanotecnologia</a:t>
            </a:r>
            <a:r>
              <a:rPr lang="es-ES" sz="2400" b="1" dirty="0" smtClean="0"/>
              <a:t> aplicada a la </a:t>
            </a:r>
            <a:r>
              <a:rPr lang="es-ES" sz="2400" b="1" dirty="0" err="1" smtClean="0"/>
              <a:t>salut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organismes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transgènics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biodiversitat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espècies</a:t>
            </a:r>
            <a:r>
              <a:rPr lang="es-ES" sz="2400" b="1" dirty="0" smtClean="0"/>
              <a:t> </a:t>
            </a:r>
            <a:r>
              <a:rPr lang="es-ES" sz="2400" b="1" dirty="0"/>
              <a:t>en </a:t>
            </a:r>
            <a:r>
              <a:rPr lang="es-ES" sz="2400" b="1" dirty="0" err="1" smtClean="0"/>
              <a:t>perill</a:t>
            </a:r>
            <a:r>
              <a:rPr lang="es-ES" sz="2400" b="1" dirty="0" smtClean="0"/>
              <a:t> </a:t>
            </a:r>
            <a:r>
              <a:rPr lang="es-ES" sz="2400" b="1" dirty="0" err="1"/>
              <a:t>d’extinció</a:t>
            </a:r>
            <a:r>
              <a:rPr lang="es-ES" sz="2400" b="1" dirty="0"/>
              <a:t>, </a:t>
            </a:r>
            <a:r>
              <a:rPr lang="es-ES" sz="2400" b="1" dirty="0" err="1" smtClean="0"/>
              <a:t>cultius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marins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encalentiment</a:t>
            </a:r>
            <a:r>
              <a:rPr lang="es-ES" sz="2400" b="1" dirty="0" smtClean="0"/>
              <a:t> </a:t>
            </a:r>
            <a:r>
              <a:rPr lang="es-ES" sz="2400" b="1" dirty="0"/>
              <a:t>global…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99592" y="260648"/>
            <a:ext cx="756084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err="1" smtClean="0"/>
              <a:t>És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completament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necessari</a:t>
            </a:r>
            <a:r>
              <a:rPr lang="es-ES" sz="2400" b="1" dirty="0" smtClean="0"/>
              <a:t> que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docents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actualitzin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contínuament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seus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coneixements</a:t>
            </a:r>
            <a:r>
              <a:rPr lang="es-ES" sz="2400" b="1" dirty="0" smtClean="0"/>
              <a:t>!</a:t>
            </a:r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La </a:t>
            </a:r>
            <a:r>
              <a:rPr lang="es-ES" sz="2400" b="1" dirty="0" err="1" smtClean="0"/>
              <a:t>millor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eina</a:t>
            </a:r>
            <a:r>
              <a:rPr lang="es-ES" sz="2400" b="1" dirty="0" smtClean="0"/>
              <a:t>: </a:t>
            </a:r>
            <a:r>
              <a:rPr lang="es-ES" sz="2400" b="1" dirty="0" err="1" smtClean="0"/>
              <a:t>diaris</a:t>
            </a:r>
            <a:r>
              <a:rPr lang="es-ES" sz="2400" b="1" dirty="0" smtClean="0"/>
              <a:t>, web, revistes de </a:t>
            </a:r>
            <a:r>
              <a:rPr lang="es-ES" sz="2400" b="1" dirty="0" err="1" smtClean="0"/>
              <a:t>divulgació</a:t>
            </a:r>
            <a:r>
              <a:rPr lang="es-ES" sz="2400" b="1" dirty="0" smtClean="0"/>
              <a:t>, </a:t>
            </a:r>
            <a:r>
              <a:rPr lang="es-ES" sz="2400" b="1" dirty="0" err="1" smtClean="0"/>
              <a:t>televisió</a:t>
            </a:r>
            <a:r>
              <a:rPr lang="es-ES" sz="2400" b="1" dirty="0" smtClean="0"/>
              <a:t>,…</a:t>
            </a:r>
          </a:p>
          <a:p>
            <a:pPr algn="ctr"/>
            <a:endParaRPr lang="es-ES" sz="2400" b="1" dirty="0"/>
          </a:p>
          <a:p>
            <a:pPr algn="ctr"/>
            <a:endParaRPr lang="es-ES" sz="2400" b="1" dirty="0" smtClean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1026" name="Picture 2" descr="C:\Users\uib\Desktop\I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106" y="2752774"/>
            <a:ext cx="2448272" cy="3323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4" descr="http://www.descargar.name/wp-content/uploads/2009/03/revista-muy-interesante-febrero-2009.jpg"/>
          <p:cNvSpPr>
            <a:spLocks noChangeAspect="1" noChangeArrowheads="1"/>
          </p:cNvSpPr>
          <p:nvPr/>
        </p:nvSpPr>
        <p:spPr bwMode="auto">
          <a:xfrm>
            <a:off x="155575" y="-1790700"/>
            <a:ext cx="29337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9" name="Picture 5" descr="C:\Users\uib\Desktop\revista-muy-interesante-febrero-200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909455"/>
            <a:ext cx="2361013" cy="3010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089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ib\Desktop\ima22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412776"/>
            <a:ext cx="2658988" cy="348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ib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382185"/>
            <a:ext cx="2841834" cy="3517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5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ATP process"/>
          <p:cNvSpPr>
            <a:spLocks noChangeAspect="1" noChangeArrowheads="1"/>
          </p:cNvSpPr>
          <p:nvPr/>
        </p:nvSpPr>
        <p:spPr bwMode="auto">
          <a:xfrm>
            <a:off x="155575" y="-693738"/>
            <a:ext cx="4191000" cy="1447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3" name="2 CuadroTexto"/>
          <p:cNvSpPr txBox="1"/>
          <p:nvPr/>
        </p:nvSpPr>
        <p:spPr>
          <a:xfrm>
            <a:off x="1331640" y="754063"/>
            <a:ext cx="691276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600" b="1" dirty="0" smtClean="0"/>
              <a:t>No </a:t>
            </a:r>
            <a:r>
              <a:rPr lang="es-ES" sz="3600" b="1" dirty="0" err="1" smtClean="0"/>
              <a:t>s’ha</a:t>
            </a:r>
            <a:r>
              <a:rPr lang="es-ES" sz="3600" b="1" dirty="0" smtClean="0"/>
              <a:t> de pensar que </a:t>
            </a:r>
            <a:r>
              <a:rPr lang="es-ES" sz="3600" b="1" dirty="0" err="1" smtClean="0"/>
              <a:t>perquè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els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alumnes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siguin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jovenets</a:t>
            </a:r>
            <a:r>
              <a:rPr lang="es-ES" sz="3600" b="1" dirty="0" smtClean="0"/>
              <a:t> (6 a 11 </a:t>
            </a:r>
            <a:r>
              <a:rPr lang="es-ES" sz="3600" b="1" dirty="0" err="1" smtClean="0"/>
              <a:t>anys</a:t>
            </a:r>
            <a:r>
              <a:rPr lang="es-ES" sz="3600" b="1" dirty="0" smtClean="0"/>
              <a:t>) basta </a:t>
            </a:r>
            <a:r>
              <a:rPr lang="es-ES" sz="3600" b="1" dirty="0" err="1" smtClean="0"/>
              <a:t>tenir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pocs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coneixements</a:t>
            </a:r>
            <a:r>
              <a:rPr lang="es-ES" sz="3600" b="1" dirty="0" smtClean="0"/>
              <a:t>.</a:t>
            </a:r>
          </a:p>
          <a:p>
            <a:pPr algn="ctr"/>
            <a:endParaRPr lang="es-ES" sz="3600" b="1" dirty="0"/>
          </a:p>
          <a:p>
            <a:pPr algn="ctr"/>
            <a:r>
              <a:rPr lang="es-ES" sz="3600" b="1" dirty="0" err="1" smtClean="0"/>
              <a:t>És</a:t>
            </a:r>
            <a:r>
              <a:rPr lang="es-ES" sz="3600" b="1" dirty="0" smtClean="0"/>
              <a:t> a la inversa: </a:t>
            </a:r>
            <a:r>
              <a:rPr lang="es-ES" sz="3600" b="1" dirty="0" err="1" smtClean="0"/>
              <a:t>s’han</a:t>
            </a:r>
            <a:r>
              <a:rPr lang="es-ES" sz="3600" b="1" dirty="0" smtClean="0"/>
              <a:t> de </a:t>
            </a:r>
            <a:r>
              <a:rPr lang="es-ES" sz="3600" b="1" dirty="0" err="1" smtClean="0"/>
              <a:t>tenir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molts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clars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els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conceptes</a:t>
            </a:r>
            <a:r>
              <a:rPr lang="es-ES" sz="3600" b="1" dirty="0" smtClean="0"/>
              <a:t> </a:t>
            </a:r>
            <a:r>
              <a:rPr lang="es-ES" sz="3600" b="1" dirty="0" err="1" smtClean="0"/>
              <a:t>biològics</a:t>
            </a:r>
            <a:r>
              <a:rPr lang="es-ES" sz="3600" b="1" dirty="0" smtClean="0"/>
              <a:t>.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90174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ib\Desktop\ima11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764704"/>
            <a:ext cx="3168352" cy="239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uib\Desktop\imag32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789290"/>
            <a:ext cx="3640261" cy="2370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uib\Desktop\451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27" y="3645024"/>
            <a:ext cx="3056189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uib\Desktop\imageee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617" y="3725580"/>
            <a:ext cx="4117654" cy="2007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032327" y="195019"/>
            <a:ext cx="73560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La </a:t>
            </a:r>
            <a:r>
              <a:rPr lang="es-ES" sz="3200" b="1" dirty="0" err="1" smtClean="0"/>
              <a:t>respiració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cel·lular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181034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137</Words>
  <Application>Microsoft Office PowerPoint</Application>
  <PresentationFormat>Presentación en pantalla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Windows7</dc:creator>
  <cp:lastModifiedBy>uib</cp:lastModifiedBy>
  <cp:revision>6</cp:revision>
  <dcterms:created xsi:type="dcterms:W3CDTF">2012-07-03T16:20:06Z</dcterms:created>
  <dcterms:modified xsi:type="dcterms:W3CDTF">2013-11-05T13:40:12Z</dcterms:modified>
</cp:coreProperties>
</file>