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E104F-5CD3-4D6E-80ED-9157907246F6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611188" y="1557338"/>
            <a:ext cx="7993062" cy="502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La ciència és coneixement obtingut i verificat, mitjançant observació i experimentació       i organitzat segons un raonament lògic.</a:t>
            </a:r>
            <a:r>
              <a:rPr lang="es-ES" sz="2000" b="1"/>
              <a:t> </a:t>
            </a:r>
          </a:p>
          <a:p>
            <a:pPr>
              <a:spcBef>
                <a:spcPct val="50000"/>
              </a:spcBef>
            </a:pPr>
            <a:r>
              <a:rPr lang="es-ES" sz="2000" b="1"/>
              <a:t> </a:t>
            </a:r>
            <a:r>
              <a:rPr lang="es-ES" sz="2400" b="1"/>
              <a:t> 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 La metodologia es basa en el </a:t>
            </a:r>
            <a:r>
              <a:rPr lang="es-ES" sz="2400" b="1">
                <a:solidFill>
                  <a:srgbClr val="CC0000"/>
                </a:solidFill>
              </a:rPr>
              <a:t>mètode científic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La ciència combina dos tipus de raonament</a:t>
            </a:r>
          </a:p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CC0000"/>
                </a:solidFill>
              </a:rPr>
              <a:t>Inductiu</a:t>
            </a:r>
            <a:r>
              <a:rPr lang="es-ES" sz="2400" b="1"/>
              <a:t>: descripció de la natura</a:t>
            </a:r>
          </a:p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CC0000"/>
                </a:solidFill>
              </a:rPr>
              <a:t>Deductiu</a:t>
            </a:r>
            <a:r>
              <a:rPr lang="es-ES" sz="2400" b="1"/>
              <a:t>: explicació de la natura</a:t>
            </a:r>
          </a:p>
          <a:p>
            <a:pPr>
              <a:spcBef>
                <a:spcPct val="50000"/>
              </a:spcBef>
            </a:pPr>
            <a:endParaRPr lang="es-ES" sz="2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smtClean="0">
                <a:solidFill>
                  <a:srgbClr val="003399"/>
                </a:solidFill>
              </a:rPr>
              <a:t>1.6. </a:t>
            </a:r>
            <a:r>
              <a:rPr lang="es-ES" sz="2400" b="1" dirty="0" err="1">
                <a:solidFill>
                  <a:srgbClr val="003399"/>
                </a:solidFill>
              </a:rPr>
              <a:t>Ciència</a:t>
            </a:r>
            <a:r>
              <a:rPr lang="es-ES" sz="2400" b="1" dirty="0">
                <a:solidFill>
                  <a:srgbClr val="003399"/>
                </a:solidFill>
              </a:rPr>
              <a:t>, </a:t>
            </a:r>
            <a:r>
              <a:rPr lang="es-ES" sz="2400" b="1" dirty="0" err="1">
                <a:solidFill>
                  <a:srgbClr val="003399"/>
                </a:solidFill>
              </a:rPr>
              <a:t>tecnologia</a:t>
            </a:r>
            <a:r>
              <a:rPr lang="es-ES" sz="2400" b="1" dirty="0">
                <a:solidFill>
                  <a:srgbClr val="003399"/>
                </a:solidFill>
              </a:rPr>
              <a:t> i </a:t>
            </a:r>
            <a:r>
              <a:rPr lang="es-ES" sz="2400" b="1" dirty="0" err="1">
                <a:solidFill>
                  <a:srgbClr val="003399"/>
                </a:solidFill>
              </a:rPr>
              <a:t>societat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755650" y="1484313"/>
            <a:ext cx="76327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  <a:p>
            <a:pPr>
              <a:spcBef>
                <a:spcPct val="50000"/>
              </a:spcBef>
            </a:pPr>
            <a:r>
              <a:rPr lang="es-ES" sz="2400" b="1"/>
              <a:t> 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1692275" y="1916113"/>
            <a:ext cx="597535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/>
              <a:t>CTS</a:t>
            </a:r>
          </a:p>
          <a:p>
            <a:pPr>
              <a:spcBef>
                <a:spcPct val="50000"/>
              </a:spcBef>
            </a:pPr>
            <a:r>
              <a:rPr lang="es-ES" sz="2000" b="1"/>
              <a:t>Tres conceptes que han d’anar lligats</a:t>
            </a:r>
          </a:p>
          <a:p>
            <a:pPr>
              <a:spcBef>
                <a:spcPct val="50000"/>
              </a:spcBef>
            </a:pPr>
            <a:r>
              <a:rPr lang="es-ES" sz="2000" b="1"/>
              <a:t>Ciència, és l’avenç del coneixement</a:t>
            </a:r>
          </a:p>
          <a:p>
            <a:pPr>
              <a:spcBef>
                <a:spcPct val="50000"/>
              </a:spcBef>
            </a:pPr>
            <a:r>
              <a:rPr lang="es-ES" sz="2000" b="1"/>
              <a:t>Tecnologia, l’aplicació pràctica</a:t>
            </a:r>
          </a:p>
          <a:p>
            <a:pPr>
              <a:spcBef>
                <a:spcPct val="50000"/>
              </a:spcBef>
            </a:pPr>
            <a:r>
              <a:rPr lang="es-ES" sz="2000" b="1"/>
              <a:t>Societat, el marc d’aplicació</a:t>
            </a:r>
          </a:p>
          <a:p>
            <a:pPr>
              <a:spcBef>
                <a:spcPct val="50000"/>
              </a:spcBef>
            </a:pPr>
            <a:endParaRPr lang="es-ES" sz="2000" b="1"/>
          </a:p>
          <a:p>
            <a:pPr>
              <a:spcBef>
                <a:spcPct val="50000"/>
              </a:spcBef>
            </a:pPr>
            <a:r>
              <a:rPr lang="es-ES" sz="2000" b="1"/>
              <a:t>C i T, transformen la societat.</a:t>
            </a:r>
          </a:p>
          <a:p>
            <a:pPr>
              <a:spcBef>
                <a:spcPct val="50000"/>
              </a:spcBef>
            </a:pPr>
            <a:r>
              <a:rPr lang="es-ES" sz="2000" b="1"/>
              <a:t>El canvi ha de contribuir al benestar social amb solidaritat: geogràfica i amb el futur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1. 6. </a:t>
            </a: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611188" y="1557338"/>
            <a:ext cx="7993062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 Exemple de raonament deductiu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1.Tots els organismes són formats per cèl·lules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2. L’alzina està formada per cèl·lules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3. Llavors l’alzina és un organisme</a:t>
            </a:r>
            <a:endParaRPr lang="es-ES" sz="2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r>
              <a:rPr lang="es-ES" sz="2400" b="1" i="1" dirty="0">
                <a:solidFill>
                  <a:srgbClr val="003399"/>
                </a:solidFill>
              </a:rPr>
              <a:t>. </a:t>
            </a:r>
            <a:r>
              <a:rPr lang="es-ES" sz="2400" b="1" i="1" dirty="0" err="1">
                <a:solidFill>
                  <a:srgbClr val="003399"/>
                </a:solidFill>
              </a:rPr>
              <a:t>Teories</a:t>
            </a:r>
            <a:r>
              <a:rPr lang="es-ES" sz="2400" b="1" i="1" dirty="0">
                <a:solidFill>
                  <a:srgbClr val="003399"/>
                </a:solidFill>
              </a:rPr>
              <a:t> </a:t>
            </a:r>
            <a:r>
              <a:rPr lang="es-ES" sz="2400" b="1" i="1" dirty="0" err="1">
                <a:solidFill>
                  <a:srgbClr val="003399"/>
                </a:solidFill>
              </a:rPr>
              <a:t>científiques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pic>
        <p:nvPicPr>
          <p:cNvPr id="32786" name="Picture 20" descr="Esquema metode cientific negre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341438"/>
            <a:ext cx="5329238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3810" name="Text Box 19"/>
          <p:cNvSpPr txBox="1">
            <a:spLocks noChangeArrowheads="1"/>
          </p:cNvSpPr>
          <p:nvPr/>
        </p:nvSpPr>
        <p:spPr bwMode="auto">
          <a:xfrm>
            <a:off x="1835150" y="1989138"/>
            <a:ext cx="4968875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 sz="2400" b="1"/>
              <a:t>[Una bona obra de divulgació sobre ciència i mètode científic és: </a:t>
            </a:r>
          </a:p>
          <a:p>
            <a:pPr>
              <a:spcBef>
                <a:spcPct val="50000"/>
              </a:spcBef>
            </a:pPr>
            <a:r>
              <a:rPr lang="ca-ES" sz="2400" b="1"/>
              <a:t>Chalmers, AF. (1988). </a:t>
            </a:r>
          </a:p>
          <a:p>
            <a:pPr>
              <a:spcBef>
                <a:spcPct val="50000"/>
              </a:spcBef>
            </a:pPr>
            <a:r>
              <a:rPr lang="ca-ES" sz="2400" b="1" i="1"/>
              <a:t>¿Qué es esa cosa llamada ciencia?</a:t>
            </a:r>
            <a:r>
              <a:rPr lang="ca-ES" sz="2400" b="1"/>
              <a:t>. Siglo XXI. </a:t>
            </a:r>
          </a:p>
          <a:p>
            <a:pPr>
              <a:spcBef>
                <a:spcPct val="50000"/>
              </a:spcBef>
            </a:pPr>
            <a:r>
              <a:rPr lang="ca-ES" sz="2400" b="1"/>
              <a:t>Als documents de la lliçó s’adjunta un resum d’aquest llibre.</a:t>
            </a:r>
            <a:endParaRPr lang="es-E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r>
              <a:rPr lang="es-ES" sz="2400" b="1" i="1" dirty="0">
                <a:solidFill>
                  <a:srgbClr val="003399"/>
                </a:solidFill>
              </a:rPr>
              <a:t>. </a:t>
            </a:r>
            <a:r>
              <a:rPr lang="es-ES" sz="2400" b="1" i="1" dirty="0" err="1">
                <a:solidFill>
                  <a:srgbClr val="003399"/>
                </a:solidFill>
              </a:rPr>
              <a:t>Teories</a:t>
            </a:r>
            <a:r>
              <a:rPr lang="es-ES" sz="2400" b="1" i="1" dirty="0">
                <a:solidFill>
                  <a:srgbClr val="003399"/>
                </a:solidFill>
              </a:rPr>
              <a:t> </a:t>
            </a:r>
            <a:r>
              <a:rPr lang="es-ES" sz="2400" b="1" i="1" dirty="0" err="1">
                <a:solidFill>
                  <a:srgbClr val="003399"/>
                </a:solidFill>
              </a:rPr>
              <a:t>científiques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pic>
        <p:nvPicPr>
          <p:cNvPr id="34834" name="Picture 19" descr="TEORIA CIENTIF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916113"/>
            <a:ext cx="7515225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dirty="0"/>
              <a:t> </a:t>
            </a: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5858" name="Text Box 19"/>
          <p:cNvSpPr txBox="1">
            <a:spLocks noChangeArrowheads="1"/>
          </p:cNvSpPr>
          <p:nvPr/>
        </p:nvSpPr>
        <p:spPr bwMode="auto">
          <a:xfrm>
            <a:off x="1187450" y="2205038"/>
            <a:ext cx="70564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Lectura recomenada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James Watson.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La doble hélice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Alianza Editorial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dirty="0" err="1">
                <a:solidFill>
                  <a:srgbClr val="003399"/>
                </a:solidFill>
              </a:rPr>
              <a:t>Límits</a:t>
            </a:r>
            <a:r>
              <a:rPr lang="es-ES" sz="2400" b="1" dirty="0">
                <a:solidFill>
                  <a:srgbClr val="003399"/>
                </a:solidFill>
              </a:rPr>
              <a:t> de la </a:t>
            </a:r>
            <a:r>
              <a:rPr lang="es-ES" sz="2400" b="1" dirty="0" err="1">
                <a:solidFill>
                  <a:srgbClr val="003399"/>
                </a:solidFill>
              </a:rPr>
              <a:t>ciència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187450" y="2205038"/>
            <a:ext cx="7056438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La ciència no és ilimitada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El que avui tenim per cert,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demà?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La ciència és una construcció humana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 1.6. Mite, religió i ciència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7906" name="Text Box 19"/>
          <p:cNvSpPr txBox="1">
            <a:spLocks noChangeArrowheads="1"/>
          </p:cNvSpPr>
          <p:nvPr/>
        </p:nvSpPr>
        <p:spPr bwMode="auto">
          <a:xfrm>
            <a:off x="539750" y="1557338"/>
            <a:ext cx="792003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A la biologia just es consideren les explicacions que provenen de la </a:t>
            </a:r>
            <a:r>
              <a:rPr lang="es-ES" sz="2400" b="1">
                <a:solidFill>
                  <a:srgbClr val="CC0000"/>
                </a:solidFill>
              </a:rPr>
              <a:t>ciència</a:t>
            </a:r>
            <a:r>
              <a:rPr lang="es-ES" sz="2400" b="1"/>
              <a:t>, és a dir que són comprovables.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Les afirmacions que provenen de </a:t>
            </a:r>
            <a:r>
              <a:rPr lang="es-ES" sz="2400" b="1">
                <a:solidFill>
                  <a:srgbClr val="CC0000"/>
                </a:solidFill>
              </a:rPr>
              <a:t>mites o religió</a:t>
            </a:r>
            <a:r>
              <a:rPr lang="es-ES" sz="2400" b="1"/>
              <a:t>, i que </a:t>
            </a:r>
            <a:r>
              <a:rPr lang="es-ES" sz="2400" b="1">
                <a:solidFill>
                  <a:srgbClr val="CC0000"/>
                </a:solidFill>
              </a:rPr>
              <a:t>no es poden comprovar</a:t>
            </a:r>
            <a:r>
              <a:rPr lang="es-ES" sz="2400" b="1"/>
              <a:t> experimentalment, sinó que presenten explicacions sobrenaturals no són considerades.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dirty="0">
                <a:solidFill>
                  <a:srgbClr val="003399"/>
                </a:solidFill>
              </a:rPr>
              <a:t>CTS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611188" y="1989138"/>
            <a:ext cx="79200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 Ciència,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Tecnologia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societat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544</Words>
  <Application>Microsoft Office PowerPoint</Application>
  <PresentationFormat>Presentación en pantalla (4:3)</PresentationFormat>
  <Paragraphs>157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1</cp:revision>
  <dcterms:created xsi:type="dcterms:W3CDTF">2012-07-03T16:45:02Z</dcterms:created>
  <dcterms:modified xsi:type="dcterms:W3CDTF">2012-07-03T16:48:11Z</dcterms:modified>
</cp:coreProperties>
</file>