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104F-5CD3-4D6E-80ED-9157907246F6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E68C8-8CA3-4EE3-8860-7FED4220F2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104F-5CD3-4D6E-80ED-9157907246F6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E68C8-8CA3-4EE3-8860-7FED4220F2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104F-5CD3-4D6E-80ED-9157907246F6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E68C8-8CA3-4EE3-8860-7FED4220F2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104F-5CD3-4D6E-80ED-9157907246F6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E68C8-8CA3-4EE3-8860-7FED4220F2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104F-5CD3-4D6E-80ED-9157907246F6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E68C8-8CA3-4EE3-8860-7FED4220F2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104F-5CD3-4D6E-80ED-9157907246F6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E68C8-8CA3-4EE3-8860-7FED4220F2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104F-5CD3-4D6E-80ED-9157907246F6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E68C8-8CA3-4EE3-8860-7FED4220F2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104F-5CD3-4D6E-80ED-9157907246F6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E68C8-8CA3-4EE3-8860-7FED4220F2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104F-5CD3-4D6E-80ED-9157907246F6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E68C8-8CA3-4EE3-8860-7FED4220F2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104F-5CD3-4D6E-80ED-9157907246F6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E68C8-8CA3-4EE3-8860-7FED4220F2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104F-5CD3-4D6E-80ED-9157907246F6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E68C8-8CA3-4EE3-8860-7FED4220F2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E104F-5CD3-4D6E-80ED-9157907246F6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E68C8-8CA3-4EE3-8860-7FED4220F232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30723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>
                <a:solidFill>
                  <a:srgbClr val="003399"/>
                </a:solidFill>
              </a:rPr>
              <a:t> </a:t>
            </a:r>
            <a:r>
              <a:rPr lang="es-ES" sz="2400" b="1" dirty="0" smtClean="0">
                <a:solidFill>
                  <a:srgbClr val="003399"/>
                </a:solidFill>
              </a:rPr>
              <a:t>1.6. </a:t>
            </a:r>
            <a:r>
              <a:rPr lang="es-ES" sz="2400" b="1" i="1" dirty="0" err="1" smtClean="0">
                <a:solidFill>
                  <a:srgbClr val="003399"/>
                </a:solidFill>
              </a:rPr>
              <a:t>Concepte</a:t>
            </a:r>
            <a:r>
              <a:rPr lang="es-ES" sz="2400" b="1" i="1" dirty="0" smtClean="0">
                <a:solidFill>
                  <a:srgbClr val="003399"/>
                </a:solidFill>
              </a:rPr>
              <a:t> </a:t>
            </a:r>
            <a:r>
              <a:rPr lang="es-ES" sz="2400" b="1" i="1" dirty="0">
                <a:solidFill>
                  <a:srgbClr val="003399"/>
                </a:solidFill>
              </a:rPr>
              <a:t>de </a:t>
            </a:r>
            <a:r>
              <a:rPr lang="es-ES" sz="2400" b="1" i="1" dirty="0" err="1">
                <a:solidFill>
                  <a:srgbClr val="003399"/>
                </a:solidFill>
              </a:rPr>
              <a:t>ciència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611188" y="1557338"/>
            <a:ext cx="7993062" cy="502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/>
              <a:t>La ciència és coneixement obtingut i verificat, mitjançant observació i experimentació       i organitzat segons un raonament lògic.</a:t>
            </a:r>
            <a:r>
              <a:rPr lang="es-ES" sz="2000" b="1"/>
              <a:t> </a:t>
            </a:r>
          </a:p>
          <a:p>
            <a:pPr>
              <a:spcBef>
                <a:spcPct val="50000"/>
              </a:spcBef>
            </a:pPr>
            <a:r>
              <a:rPr lang="es-ES" sz="2000" b="1"/>
              <a:t> </a:t>
            </a:r>
            <a:r>
              <a:rPr lang="es-ES" sz="2400" b="1"/>
              <a:t> 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 La metodologia es basa en el </a:t>
            </a:r>
            <a:r>
              <a:rPr lang="es-ES" sz="2400" b="1">
                <a:solidFill>
                  <a:srgbClr val="CC0000"/>
                </a:solidFill>
              </a:rPr>
              <a:t>mètode científic</a:t>
            </a:r>
          </a:p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400" b="1"/>
              <a:t>La ciència combina dos tipus de raonament</a:t>
            </a:r>
          </a:p>
          <a:p>
            <a:pPr>
              <a:spcBef>
                <a:spcPct val="50000"/>
              </a:spcBef>
            </a:pPr>
            <a:r>
              <a:rPr lang="es-ES" sz="2400" b="1">
                <a:solidFill>
                  <a:srgbClr val="CC0000"/>
                </a:solidFill>
              </a:rPr>
              <a:t>Inductiu</a:t>
            </a:r>
            <a:r>
              <a:rPr lang="es-ES" sz="2400" b="1"/>
              <a:t>: descripció de la natura</a:t>
            </a:r>
          </a:p>
          <a:p>
            <a:pPr>
              <a:spcBef>
                <a:spcPct val="50000"/>
              </a:spcBef>
            </a:pPr>
            <a:r>
              <a:rPr lang="es-ES" sz="2400" b="1">
                <a:solidFill>
                  <a:srgbClr val="CC0000"/>
                </a:solidFill>
              </a:rPr>
              <a:t>Deductiu</a:t>
            </a:r>
            <a:r>
              <a:rPr lang="es-ES" sz="2400" b="1"/>
              <a:t>: explicació de la natura</a:t>
            </a:r>
          </a:p>
          <a:p>
            <a:pPr>
              <a:spcBef>
                <a:spcPct val="50000"/>
              </a:spcBef>
            </a:pPr>
            <a:endParaRPr lang="es-ES" sz="2400" b="1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39939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smtClean="0">
                <a:solidFill>
                  <a:srgbClr val="003399"/>
                </a:solidFill>
              </a:rPr>
              <a:t>1.6. </a:t>
            </a:r>
            <a:r>
              <a:rPr lang="es-ES" sz="2400" b="1" dirty="0" err="1">
                <a:solidFill>
                  <a:srgbClr val="003399"/>
                </a:solidFill>
              </a:rPr>
              <a:t>Ciència</a:t>
            </a:r>
            <a:r>
              <a:rPr lang="es-ES" sz="2400" b="1" dirty="0">
                <a:solidFill>
                  <a:srgbClr val="003399"/>
                </a:solidFill>
              </a:rPr>
              <a:t>, </a:t>
            </a:r>
            <a:r>
              <a:rPr lang="es-ES" sz="2400" b="1" dirty="0" err="1">
                <a:solidFill>
                  <a:srgbClr val="003399"/>
                </a:solidFill>
              </a:rPr>
              <a:t>tecnologia</a:t>
            </a:r>
            <a:r>
              <a:rPr lang="es-ES" sz="2400" b="1" dirty="0">
                <a:solidFill>
                  <a:srgbClr val="003399"/>
                </a:solidFill>
              </a:rPr>
              <a:t> i </a:t>
            </a:r>
            <a:r>
              <a:rPr lang="es-ES" sz="2400" b="1" dirty="0" err="1">
                <a:solidFill>
                  <a:srgbClr val="003399"/>
                </a:solidFill>
              </a:rPr>
              <a:t>societat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 </a:t>
            </a:r>
            <a:r>
              <a:rPr lang="ca-ES" b="1"/>
              <a:t>   </a:t>
            </a:r>
            <a:endParaRPr lang="es-ES" sz="2000" b="1"/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2987675" y="3357563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39951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9952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39953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1908175" y="2492375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  <p:sp>
        <p:nvSpPr>
          <p:cNvPr id="39955" name="Text Box 19"/>
          <p:cNvSpPr txBox="1">
            <a:spLocks noChangeArrowheads="1"/>
          </p:cNvSpPr>
          <p:nvPr/>
        </p:nvSpPr>
        <p:spPr bwMode="auto">
          <a:xfrm>
            <a:off x="755650" y="1484313"/>
            <a:ext cx="7632700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  <a:p>
            <a:pPr>
              <a:spcBef>
                <a:spcPct val="50000"/>
              </a:spcBef>
            </a:pPr>
            <a:r>
              <a:rPr lang="es-ES" sz="2400" b="1"/>
              <a:t> </a:t>
            </a:r>
          </a:p>
        </p:txBody>
      </p: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1692275" y="1916113"/>
            <a:ext cx="5975350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 b="1"/>
              <a:t>CTS</a:t>
            </a:r>
          </a:p>
          <a:p>
            <a:pPr>
              <a:spcBef>
                <a:spcPct val="50000"/>
              </a:spcBef>
            </a:pPr>
            <a:r>
              <a:rPr lang="es-ES" sz="2000" b="1"/>
              <a:t>Tres conceptes que han d’anar lligats</a:t>
            </a:r>
          </a:p>
          <a:p>
            <a:pPr>
              <a:spcBef>
                <a:spcPct val="50000"/>
              </a:spcBef>
            </a:pPr>
            <a:r>
              <a:rPr lang="es-ES" sz="2000" b="1"/>
              <a:t>Ciència, és l’avenç del coneixement</a:t>
            </a:r>
          </a:p>
          <a:p>
            <a:pPr>
              <a:spcBef>
                <a:spcPct val="50000"/>
              </a:spcBef>
            </a:pPr>
            <a:r>
              <a:rPr lang="es-ES" sz="2000" b="1"/>
              <a:t>Tecnologia, l’aplicació pràctica</a:t>
            </a:r>
          </a:p>
          <a:p>
            <a:pPr>
              <a:spcBef>
                <a:spcPct val="50000"/>
              </a:spcBef>
            </a:pPr>
            <a:r>
              <a:rPr lang="es-ES" sz="2000" b="1"/>
              <a:t>Societat, el marc d’aplicació</a:t>
            </a:r>
          </a:p>
          <a:p>
            <a:pPr>
              <a:spcBef>
                <a:spcPct val="50000"/>
              </a:spcBef>
            </a:pPr>
            <a:endParaRPr lang="es-ES" sz="2000" b="1"/>
          </a:p>
          <a:p>
            <a:pPr>
              <a:spcBef>
                <a:spcPct val="50000"/>
              </a:spcBef>
            </a:pPr>
            <a:r>
              <a:rPr lang="es-ES" sz="2000" b="1"/>
              <a:t>C i T, transformen la societat.</a:t>
            </a:r>
          </a:p>
          <a:p>
            <a:pPr>
              <a:spcBef>
                <a:spcPct val="50000"/>
              </a:spcBef>
            </a:pPr>
            <a:r>
              <a:rPr lang="es-ES" sz="2000" b="1"/>
              <a:t>El canvi ha de contribuir al benestar social amb solidaritat: geogràfica i amb el futur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31747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 smtClean="0">
                <a:solidFill>
                  <a:srgbClr val="003399"/>
                </a:solidFill>
              </a:rPr>
              <a:t>1. 6. </a:t>
            </a:r>
            <a:r>
              <a:rPr lang="es-ES" sz="2400" b="1" i="1" dirty="0" err="1" smtClean="0">
                <a:solidFill>
                  <a:srgbClr val="003399"/>
                </a:solidFill>
              </a:rPr>
              <a:t>Concepte</a:t>
            </a:r>
            <a:r>
              <a:rPr lang="es-ES" sz="2400" b="1" i="1" dirty="0" smtClean="0">
                <a:solidFill>
                  <a:srgbClr val="003399"/>
                </a:solidFill>
              </a:rPr>
              <a:t> </a:t>
            </a:r>
            <a:r>
              <a:rPr lang="es-ES" sz="2400" b="1" i="1" dirty="0">
                <a:solidFill>
                  <a:srgbClr val="003399"/>
                </a:solidFill>
              </a:rPr>
              <a:t>de </a:t>
            </a:r>
            <a:r>
              <a:rPr lang="es-ES" sz="2400" b="1" i="1" dirty="0" err="1">
                <a:solidFill>
                  <a:srgbClr val="003399"/>
                </a:solidFill>
              </a:rPr>
              <a:t>ciència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611188" y="1557338"/>
            <a:ext cx="7993062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/>
              <a:t> Exemple de raonament deductiu</a:t>
            </a:r>
          </a:p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400" b="1"/>
              <a:t>1.Tots els organismes són formats per cèl·lules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2. L’alzina està formada per cèl·lules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3. Llavors l’alzina és un organisme</a:t>
            </a:r>
            <a:endParaRPr lang="es-ES" sz="2400" b="1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32771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 smtClean="0">
                <a:solidFill>
                  <a:srgbClr val="003399"/>
                </a:solidFill>
              </a:rPr>
              <a:t>1.6. </a:t>
            </a:r>
            <a:r>
              <a:rPr lang="es-ES" sz="2400" b="1" i="1" dirty="0" err="1">
                <a:solidFill>
                  <a:srgbClr val="003399"/>
                </a:solidFill>
              </a:rPr>
              <a:t>Concepte</a:t>
            </a:r>
            <a:r>
              <a:rPr lang="es-ES" sz="2400" b="1" i="1" dirty="0">
                <a:solidFill>
                  <a:srgbClr val="003399"/>
                </a:solidFill>
              </a:rPr>
              <a:t> de </a:t>
            </a:r>
            <a:r>
              <a:rPr lang="es-ES" sz="2400" b="1" i="1" dirty="0" err="1">
                <a:solidFill>
                  <a:srgbClr val="003399"/>
                </a:solidFill>
              </a:rPr>
              <a:t>ciència</a:t>
            </a:r>
            <a:r>
              <a:rPr lang="es-ES" sz="2400" b="1" i="1" dirty="0">
                <a:solidFill>
                  <a:srgbClr val="003399"/>
                </a:solidFill>
              </a:rPr>
              <a:t>. </a:t>
            </a:r>
            <a:r>
              <a:rPr lang="es-ES" sz="2400" b="1" i="1" dirty="0" err="1">
                <a:solidFill>
                  <a:srgbClr val="003399"/>
                </a:solidFill>
              </a:rPr>
              <a:t>Teories</a:t>
            </a:r>
            <a:r>
              <a:rPr lang="es-ES" sz="2400" b="1" i="1" dirty="0">
                <a:solidFill>
                  <a:srgbClr val="003399"/>
                </a:solidFill>
              </a:rPr>
              <a:t> </a:t>
            </a:r>
            <a:r>
              <a:rPr lang="es-ES" sz="2400" b="1" i="1" dirty="0" err="1">
                <a:solidFill>
                  <a:srgbClr val="003399"/>
                </a:solidFill>
              </a:rPr>
              <a:t>científiques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32785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pic>
        <p:nvPicPr>
          <p:cNvPr id="32786" name="Picture 20" descr="Esquema metode cientific negre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350" y="1341438"/>
            <a:ext cx="5329238" cy="496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33795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 smtClean="0">
                <a:solidFill>
                  <a:srgbClr val="003399"/>
                </a:solidFill>
              </a:rPr>
              <a:t>1.6. </a:t>
            </a:r>
            <a:r>
              <a:rPr lang="es-ES" sz="2400" b="1" i="1" dirty="0" err="1">
                <a:solidFill>
                  <a:srgbClr val="003399"/>
                </a:solidFill>
              </a:rPr>
              <a:t>Concepte</a:t>
            </a:r>
            <a:r>
              <a:rPr lang="es-ES" sz="2400" b="1" i="1" dirty="0">
                <a:solidFill>
                  <a:srgbClr val="003399"/>
                </a:solidFill>
              </a:rPr>
              <a:t> de </a:t>
            </a:r>
            <a:r>
              <a:rPr lang="es-ES" sz="2400" b="1" i="1" dirty="0" err="1">
                <a:solidFill>
                  <a:srgbClr val="003399"/>
                </a:solidFill>
              </a:rPr>
              <a:t>ciència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33810" name="Text Box 19"/>
          <p:cNvSpPr txBox="1">
            <a:spLocks noChangeArrowheads="1"/>
          </p:cNvSpPr>
          <p:nvPr/>
        </p:nvSpPr>
        <p:spPr bwMode="auto">
          <a:xfrm>
            <a:off x="1835150" y="1989138"/>
            <a:ext cx="4968875" cy="392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a-ES" sz="2400" b="1"/>
              <a:t>[Una bona obra de divulgació sobre ciència i mètode científic és: </a:t>
            </a:r>
          </a:p>
          <a:p>
            <a:pPr>
              <a:spcBef>
                <a:spcPct val="50000"/>
              </a:spcBef>
            </a:pPr>
            <a:r>
              <a:rPr lang="ca-ES" sz="2400" b="1"/>
              <a:t>Chalmers, AF. (1988). </a:t>
            </a:r>
          </a:p>
          <a:p>
            <a:pPr>
              <a:spcBef>
                <a:spcPct val="50000"/>
              </a:spcBef>
            </a:pPr>
            <a:r>
              <a:rPr lang="ca-ES" sz="2400" b="1" i="1"/>
              <a:t>¿Qué es esa cosa llamada ciencia?</a:t>
            </a:r>
            <a:r>
              <a:rPr lang="ca-ES" sz="2400" b="1"/>
              <a:t>. Siglo XXI. </a:t>
            </a:r>
          </a:p>
          <a:p>
            <a:pPr>
              <a:spcBef>
                <a:spcPct val="50000"/>
              </a:spcBef>
            </a:pPr>
            <a:r>
              <a:rPr lang="ca-ES" sz="2400" b="1"/>
              <a:t>Als documents de la lliçó s’adjunta un resum d’aquest llibre.</a:t>
            </a:r>
            <a:endParaRPr lang="es-ES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34819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>
                <a:solidFill>
                  <a:srgbClr val="003399"/>
                </a:solidFill>
              </a:rPr>
              <a:t> </a:t>
            </a:r>
            <a:r>
              <a:rPr lang="es-ES" sz="2400" b="1" dirty="0" smtClean="0">
                <a:solidFill>
                  <a:srgbClr val="003399"/>
                </a:solidFill>
              </a:rPr>
              <a:t>1.6. </a:t>
            </a:r>
            <a:r>
              <a:rPr lang="es-ES" sz="2400" b="1" i="1" dirty="0" err="1">
                <a:solidFill>
                  <a:srgbClr val="003399"/>
                </a:solidFill>
              </a:rPr>
              <a:t>Concepte</a:t>
            </a:r>
            <a:r>
              <a:rPr lang="es-ES" sz="2400" b="1" i="1" dirty="0">
                <a:solidFill>
                  <a:srgbClr val="003399"/>
                </a:solidFill>
              </a:rPr>
              <a:t> de </a:t>
            </a:r>
            <a:r>
              <a:rPr lang="es-ES" sz="2400" b="1" i="1" dirty="0" err="1">
                <a:solidFill>
                  <a:srgbClr val="003399"/>
                </a:solidFill>
              </a:rPr>
              <a:t>ciència</a:t>
            </a:r>
            <a:r>
              <a:rPr lang="es-ES" sz="2400" b="1" i="1" dirty="0">
                <a:solidFill>
                  <a:srgbClr val="003399"/>
                </a:solidFill>
              </a:rPr>
              <a:t>. </a:t>
            </a:r>
            <a:r>
              <a:rPr lang="es-ES" sz="2400" b="1" i="1" dirty="0" err="1">
                <a:solidFill>
                  <a:srgbClr val="003399"/>
                </a:solidFill>
              </a:rPr>
              <a:t>Teories</a:t>
            </a:r>
            <a:r>
              <a:rPr lang="es-ES" sz="2400" b="1" i="1" dirty="0">
                <a:solidFill>
                  <a:srgbClr val="003399"/>
                </a:solidFill>
              </a:rPr>
              <a:t> </a:t>
            </a:r>
            <a:r>
              <a:rPr lang="es-ES" sz="2400" b="1" i="1" dirty="0" err="1">
                <a:solidFill>
                  <a:srgbClr val="003399"/>
                </a:solidFill>
              </a:rPr>
              <a:t>científiques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pic>
        <p:nvPicPr>
          <p:cNvPr id="34834" name="Picture 19" descr="TEORIA CIENTIF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916113"/>
            <a:ext cx="7515225" cy="284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35843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>
                <a:solidFill>
                  <a:srgbClr val="003399"/>
                </a:solidFill>
              </a:rPr>
              <a:t> </a:t>
            </a:r>
            <a:r>
              <a:rPr lang="es-ES" sz="2400" dirty="0"/>
              <a:t> </a:t>
            </a:r>
            <a:r>
              <a:rPr lang="es-ES" sz="2400" b="1" dirty="0" smtClean="0">
                <a:solidFill>
                  <a:srgbClr val="003399"/>
                </a:solidFill>
              </a:rPr>
              <a:t>1.6. </a:t>
            </a:r>
            <a:r>
              <a:rPr lang="es-ES" sz="2400" b="1" i="1" dirty="0" err="1" smtClean="0">
                <a:solidFill>
                  <a:srgbClr val="003399"/>
                </a:solidFill>
              </a:rPr>
              <a:t>Concepte</a:t>
            </a:r>
            <a:r>
              <a:rPr lang="es-ES" sz="2400" b="1" i="1" dirty="0" smtClean="0">
                <a:solidFill>
                  <a:srgbClr val="003399"/>
                </a:solidFill>
              </a:rPr>
              <a:t> </a:t>
            </a:r>
            <a:r>
              <a:rPr lang="es-ES" sz="2400" b="1" i="1" dirty="0">
                <a:solidFill>
                  <a:srgbClr val="003399"/>
                </a:solidFill>
              </a:rPr>
              <a:t>de </a:t>
            </a:r>
            <a:r>
              <a:rPr lang="es-ES" sz="2400" b="1" i="1" dirty="0" err="1">
                <a:solidFill>
                  <a:srgbClr val="003399"/>
                </a:solidFill>
              </a:rPr>
              <a:t>ciència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35857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35858" name="Text Box 19"/>
          <p:cNvSpPr txBox="1">
            <a:spLocks noChangeArrowheads="1"/>
          </p:cNvSpPr>
          <p:nvPr/>
        </p:nvSpPr>
        <p:spPr bwMode="auto">
          <a:xfrm>
            <a:off x="1187450" y="2205038"/>
            <a:ext cx="705643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/>
              <a:t>Lectura recomenada</a:t>
            </a:r>
          </a:p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400" b="1"/>
              <a:t>James Watson.</a:t>
            </a:r>
          </a:p>
          <a:p>
            <a:pPr>
              <a:spcBef>
                <a:spcPct val="50000"/>
              </a:spcBef>
            </a:pPr>
            <a:r>
              <a:rPr lang="es-ES" sz="2400" b="1" i="1"/>
              <a:t>La doble hélice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Alianza Editorial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36867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>
                <a:solidFill>
                  <a:srgbClr val="003399"/>
                </a:solidFill>
              </a:rPr>
              <a:t> </a:t>
            </a:r>
            <a:r>
              <a:rPr lang="es-ES" sz="2400" b="1" dirty="0" smtClean="0">
                <a:solidFill>
                  <a:srgbClr val="003399"/>
                </a:solidFill>
              </a:rPr>
              <a:t>1.6. </a:t>
            </a:r>
            <a:r>
              <a:rPr lang="es-ES" sz="2400" b="1" dirty="0" err="1">
                <a:solidFill>
                  <a:srgbClr val="003399"/>
                </a:solidFill>
              </a:rPr>
              <a:t>Límits</a:t>
            </a:r>
            <a:r>
              <a:rPr lang="es-ES" sz="2400" b="1" dirty="0">
                <a:solidFill>
                  <a:srgbClr val="003399"/>
                </a:solidFill>
              </a:rPr>
              <a:t> de la </a:t>
            </a:r>
            <a:r>
              <a:rPr lang="es-ES" sz="2400" b="1" dirty="0" err="1">
                <a:solidFill>
                  <a:srgbClr val="003399"/>
                </a:solidFill>
              </a:rPr>
              <a:t>ciència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36881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1187450" y="2205038"/>
            <a:ext cx="7056438" cy="319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/>
              <a:t>La ciència no és ilimitada</a:t>
            </a:r>
          </a:p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400" b="1"/>
              <a:t>El que avui tenim per cert,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demà?</a:t>
            </a:r>
          </a:p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400" b="1"/>
              <a:t>La ciència és una construcció humana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37891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>
                <a:solidFill>
                  <a:srgbClr val="003399"/>
                </a:solidFill>
              </a:rPr>
              <a:t> 1.6. Mite, religió i ciència</a:t>
            </a:r>
            <a:endParaRPr lang="es-ES" sz="2400" b="1" i="1">
              <a:solidFill>
                <a:srgbClr val="003399"/>
              </a:solidFill>
            </a:endParaRP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7900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7904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37905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37906" name="Text Box 19"/>
          <p:cNvSpPr txBox="1">
            <a:spLocks noChangeArrowheads="1"/>
          </p:cNvSpPr>
          <p:nvPr/>
        </p:nvSpPr>
        <p:spPr bwMode="auto">
          <a:xfrm>
            <a:off x="539750" y="1557338"/>
            <a:ext cx="7920038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/>
              <a:t>A la biologia just es consideren les explicacions que provenen de la </a:t>
            </a:r>
            <a:r>
              <a:rPr lang="es-ES" sz="2400" b="1">
                <a:solidFill>
                  <a:srgbClr val="CC0000"/>
                </a:solidFill>
              </a:rPr>
              <a:t>ciència</a:t>
            </a:r>
            <a:r>
              <a:rPr lang="es-ES" sz="2400" b="1"/>
              <a:t>, és a dir que són comprovables.</a:t>
            </a:r>
          </a:p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400" b="1"/>
              <a:t>Les afirmacions que provenen de </a:t>
            </a:r>
            <a:r>
              <a:rPr lang="es-ES" sz="2400" b="1">
                <a:solidFill>
                  <a:srgbClr val="CC0000"/>
                </a:solidFill>
              </a:rPr>
              <a:t>mites o religió</a:t>
            </a:r>
            <a:r>
              <a:rPr lang="es-ES" sz="2400" b="1"/>
              <a:t>, i que </a:t>
            </a:r>
            <a:r>
              <a:rPr lang="es-ES" sz="2400" b="1">
                <a:solidFill>
                  <a:srgbClr val="CC0000"/>
                </a:solidFill>
              </a:rPr>
              <a:t>no es poden comprovar</a:t>
            </a:r>
            <a:r>
              <a:rPr lang="es-ES" sz="2400" b="1"/>
              <a:t> experimentalment, sinó que presenten explicacions sobrenaturals no són considerades.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>
                <a:solidFill>
                  <a:srgbClr val="003399"/>
                </a:solidFill>
              </a:rPr>
              <a:t> </a:t>
            </a:r>
            <a:r>
              <a:rPr lang="es-ES" sz="2400" b="1" dirty="0" smtClean="0">
                <a:solidFill>
                  <a:srgbClr val="003399"/>
                </a:solidFill>
              </a:rPr>
              <a:t>1.6. </a:t>
            </a:r>
            <a:r>
              <a:rPr lang="es-ES" sz="2400" b="1" dirty="0">
                <a:solidFill>
                  <a:srgbClr val="003399"/>
                </a:solidFill>
              </a:rPr>
              <a:t>CTS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8925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38926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38927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8928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38929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611188" y="1989138"/>
            <a:ext cx="792003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/>
              <a:t> Ciència,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Tecnologia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societat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544</Words>
  <Application>Microsoft Office PowerPoint</Application>
  <PresentationFormat>Presentación en pantalla (4:3)</PresentationFormat>
  <Paragraphs>157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Windows7</cp:lastModifiedBy>
  <cp:revision>1</cp:revision>
  <dcterms:created xsi:type="dcterms:W3CDTF">2012-07-03T16:45:02Z</dcterms:created>
  <dcterms:modified xsi:type="dcterms:W3CDTF">2012-07-03T16:48:11Z</dcterms:modified>
</cp:coreProperties>
</file>