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66" r:id="rId4"/>
    <p:sldId id="280" r:id="rId5"/>
    <p:sldId id="279" r:id="rId6"/>
    <p:sldId id="257" r:id="rId7"/>
    <p:sldId id="260" r:id="rId8"/>
    <p:sldId id="261" r:id="rId9"/>
    <p:sldId id="262" r:id="rId10"/>
    <p:sldId id="264" r:id="rId11"/>
    <p:sldId id="263" r:id="rId12"/>
    <p:sldId id="265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80B13-6231-42C8-A78A-658C0474495F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9D69C-A667-4D76-A23C-E8D95615E0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1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D69C-A667-4D76-A23C-E8D95615E04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FEE2-0923-4A65-9758-28D61D568A08}" type="datetimeFigureOut">
              <a:rPr lang="es-ES" smtClean="0"/>
              <a:pPr/>
              <a:t>03/12/2013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5D74-468F-4B5D-AB33-0D2287260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105273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VI. 3. </a:t>
            </a:r>
          </a:p>
          <a:p>
            <a:pPr algn="ctr"/>
            <a:r>
              <a:rPr lang="es-ES" sz="2800" b="1" dirty="0" smtClean="0"/>
              <a:t>BACTERIS I ARQUEES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597274" cy="232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2448272" cy="235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76364"/>
            <a:ext cx="2808312" cy="22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328592" cy="45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619672" y="3326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Reproducció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divisió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cel·lular</a:t>
            </a:r>
            <a:endParaRPr lang="es-E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_09Endospore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636588"/>
            <a:ext cx="85359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7525" y="1320800"/>
            <a:ext cx="15001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2100" b="1" dirty="0" err="1" smtClean="0"/>
              <a:t>Endospora</a:t>
            </a:r>
            <a:endParaRPr kumimoji="0" lang="en-US" sz="21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32500" y="5614988"/>
            <a:ext cx="6826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0.3 µm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384550" y="1489075"/>
            <a:ext cx="1911350" cy="917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864225" y="5565775"/>
            <a:ext cx="96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864225" y="54705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826250" y="54705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311962" y="188640"/>
            <a:ext cx="384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/>
              <a:t>Reproducció</a:t>
            </a:r>
            <a:r>
              <a:rPr lang="es-ES" sz="2400" b="1" dirty="0" smtClean="0"/>
              <a:t>:  </a:t>
            </a:r>
            <a:r>
              <a:rPr lang="es-ES" sz="2400" b="1" dirty="0" err="1" smtClean="0"/>
              <a:t>espores</a:t>
            </a:r>
            <a:endParaRPr lang="es-E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7_01ProkNutritionalMode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5344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26064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Tipus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metabolisme</a:t>
            </a:r>
            <a:endParaRPr lang="es-E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227013"/>
            <a:ext cx="56832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4525" y="255588"/>
            <a:ext cx="11572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PROTEOBACTERIA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14525" y="433388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Subgroup: Alpha Proteobacteria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14525" y="1354138"/>
            <a:ext cx="10842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Rhizobium</a:t>
            </a:r>
            <a:r>
              <a:rPr kumimoji="0" lang="en-US" sz="900" b="1"/>
              <a:t> (arrows)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947194" y="11406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2.5 µm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11350" y="1643063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Subgroup: Beta Proteobacteria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11350" y="2563813"/>
            <a:ext cx="10842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Nitrosomonas</a:t>
            </a:r>
            <a:endParaRPr kumimoji="0" lang="en-US" sz="900" b="1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2975769" y="2318544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1 µm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025775" y="1073150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994025" y="10731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994025" y="13335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79750" y="2216150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048000" y="22161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048000" y="25400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11350" y="2859088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Subgroup: Gamma Proteobacteria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911350" y="3773488"/>
            <a:ext cx="10842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Chromatium</a:t>
            </a:r>
            <a:endParaRPr kumimoji="0" lang="en-US" sz="900" b="1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200000">
            <a:off x="2982119" y="3575844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0.5 µm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067050" y="3521075"/>
            <a:ext cx="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035300" y="352107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035300" y="37528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911350" y="4043363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Subgroup: Delta Proteobacteria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01825" y="4986338"/>
            <a:ext cx="1103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Chrondromyces </a:t>
            </a:r>
          </a:p>
          <a:p>
            <a:pPr>
              <a:lnSpc>
                <a:spcPct val="90000"/>
              </a:lnSpc>
            </a:pPr>
            <a:r>
              <a:rPr kumimoji="0" lang="en-US" sz="900" b="1" i="1"/>
              <a:t>crocatus</a:t>
            </a:r>
            <a:endParaRPr kumimoji="0" lang="en-US" sz="900" b="1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048000" y="46990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079750" y="4699000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048000" y="494347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16200000">
            <a:off x="2994819" y="47601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10 µm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 rot="16200000">
            <a:off x="2975769" y="60809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2 µm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911350" y="5354638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Subgroup: Epsilon Proteobacteria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917700" y="6300788"/>
            <a:ext cx="11191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Heliocobacter pylori</a:t>
            </a:r>
            <a:endParaRPr kumimoji="0" lang="en-US" sz="900" b="1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086100" y="602615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54350" y="602932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054350" y="625157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 rot="16200000">
            <a:off x="4337844" y="47347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5 µm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413250" y="46545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3286125" y="4973638"/>
            <a:ext cx="969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Bdellovibrio</a:t>
            </a:r>
          </a:p>
          <a:p>
            <a:pPr>
              <a:lnSpc>
                <a:spcPct val="90000"/>
              </a:lnSpc>
            </a:pPr>
            <a:r>
              <a:rPr kumimoji="0" lang="en-US" sz="900" b="1" i="1"/>
              <a:t>bacteriophorus</a:t>
            </a:r>
            <a:endParaRPr kumimoji="0" lang="en-US" sz="900" b="1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445000" y="46513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4416425" y="49403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705350" y="3983038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CYANOBACTERIA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699000" y="4929188"/>
            <a:ext cx="1103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Oscillatoria</a:t>
            </a:r>
            <a:endParaRPr kumimoji="0" lang="en-US" sz="900" b="1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 rot="16200000">
            <a:off x="5785644" y="4712494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50 µm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5835650" y="465772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 rot="16200000">
            <a:off x="5766594" y="342026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5 µm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5845175" y="33655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 rot="16200000">
            <a:off x="7157244" y="33885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1 µm</a:t>
            </a: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7229475" y="334010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02175" y="2703513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GRAM-POSITIVE BACTERIA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705350" y="3649663"/>
            <a:ext cx="9540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Streptomyces</a:t>
            </a:r>
            <a:endParaRPr kumimoji="0" lang="en-US" sz="900" b="1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5867400" y="465772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835650" y="488632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873750" y="336550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5842000" y="359727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7261225" y="333692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7229475" y="356552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6099175" y="3608388"/>
            <a:ext cx="13890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Mycoplasmas covering </a:t>
            </a:r>
          </a:p>
          <a:p>
            <a:pPr>
              <a:lnSpc>
                <a:spcPct val="90000"/>
              </a:lnSpc>
            </a:pPr>
            <a:r>
              <a:rPr kumimoji="0" lang="en-US" sz="900" b="1"/>
              <a:t>a human fibroblast cell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 rot="16200000">
            <a:off x="5760244" y="219471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5 µm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838825" y="21399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4695825" y="1477963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SPIROCHETES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4699000" y="2424113"/>
            <a:ext cx="9540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Leptospira</a:t>
            </a: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5867400" y="213995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5835650" y="237172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 rot="16200000">
            <a:off x="5769769" y="969169"/>
            <a:ext cx="3794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700" b="1"/>
              <a:t>2.5 µm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5826125" y="904875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4699000" y="268288"/>
            <a:ext cx="1808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/>
              <a:t>CHLAMYDIAS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4702175" y="1211263"/>
            <a:ext cx="10969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900" b="1" i="1"/>
              <a:t>Chlamydia </a:t>
            </a:r>
            <a:r>
              <a:rPr kumimoji="0" lang="en-US" sz="900" b="1"/>
              <a:t>(arrows)</a:t>
            </a: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5857875" y="904875"/>
            <a:ext cx="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5826125" y="1162050"/>
            <a:ext cx="60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27_14ExtremeHalophiles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3914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332656"/>
            <a:ext cx="82089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Paper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biològic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procariotes</a:t>
            </a:r>
            <a:endParaRPr lang="es-ES" sz="2400" b="1" dirty="0" smtClean="0"/>
          </a:p>
          <a:p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Actuen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descomposadors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ecosistemes</a:t>
            </a:r>
            <a:r>
              <a:rPr lang="es-ES" sz="2400" b="1" dirty="0" smtClean="0"/>
              <a:t>. Transformen la </a:t>
            </a:r>
            <a:r>
              <a:rPr lang="es-ES" sz="2400" b="1" dirty="0" err="1" smtClean="0"/>
              <a:t>matèria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orgànica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inorgànica</a:t>
            </a:r>
            <a:r>
              <a:rPr lang="es-ES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Fixació</a:t>
            </a:r>
            <a:r>
              <a:rPr lang="es-ES" sz="2400" b="1" dirty="0" smtClean="0"/>
              <a:t> del </a:t>
            </a:r>
            <a:r>
              <a:rPr lang="es-ES" sz="2400" b="1" dirty="0" err="1" smtClean="0"/>
              <a:t>nitrogen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atmosfèric</a:t>
            </a:r>
            <a:r>
              <a:rPr lang="es-ES" sz="2400" b="1" dirty="0" smtClean="0"/>
              <a:t> transforman-lo en formes </a:t>
            </a:r>
            <a:r>
              <a:rPr lang="es-ES" sz="2400" b="1" dirty="0" err="1" smtClean="0"/>
              <a:t>químiques</a:t>
            </a:r>
            <a:r>
              <a:rPr lang="es-ES" sz="2400" b="1" dirty="0" smtClean="0"/>
              <a:t> usables </a:t>
            </a:r>
            <a:r>
              <a:rPr lang="es-ES" sz="2400" b="1" dirty="0" err="1" smtClean="0"/>
              <a:t>pels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organismes</a:t>
            </a: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Estableixen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relacions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amb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molts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d’organismes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simbiòtiques</a:t>
            </a:r>
            <a:r>
              <a:rPr lang="es-ES" sz="2400" b="1" dirty="0" smtClean="0"/>
              <a:t>, de </a:t>
            </a:r>
            <a:r>
              <a:rPr lang="es-ES" sz="2400" b="1" dirty="0" err="1" smtClean="0"/>
              <a:t>comensalisme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mutualisme</a:t>
            </a: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err="1" smtClean="0"/>
              <a:t>Paràsits</a:t>
            </a: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Provoquen </a:t>
            </a:r>
            <a:r>
              <a:rPr lang="es-ES" sz="2400" b="1" dirty="0" err="1" smtClean="0"/>
              <a:t>moltes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malalties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l’espècie</a:t>
            </a:r>
            <a:r>
              <a:rPr lang="es-ES" sz="2400" b="1" dirty="0" smtClean="0"/>
              <a:t> humana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ES" sz="2400" b="1" dirty="0" err="1" smtClean="0"/>
              <a:t>Usats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biotecnologia</a:t>
            </a:r>
            <a:endParaRPr lang="es-ES" sz="2400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29422" cy="46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19672" y="40466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Els</a:t>
            </a:r>
            <a:r>
              <a:rPr lang="es-ES" sz="2400" b="1" dirty="0" smtClean="0"/>
              <a:t> 3 </a:t>
            </a:r>
            <a:r>
              <a:rPr lang="es-ES" sz="2400" b="1" dirty="0" err="1" smtClean="0"/>
              <a:t>dominis</a:t>
            </a:r>
            <a:r>
              <a:rPr lang="es-ES" sz="2400" b="1" dirty="0" smtClean="0"/>
              <a:t> de la vida</a:t>
            </a:r>
            <a:endParaRPr lang="es-E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7_02ThreeDomain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2952"/>
            <a:ext cx="8064896" cy="64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2697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28424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4046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Bacteris</a:t>
            </a:r>
            <a:r>
              <a:rPr lang="es-ES" sz="2400" b="1" dirty="0" smtClean="0"/>
              <a:t> i arquees </a:t>
            </a:r>
            <a:r>
              <a:rPr lang="es-ES" sz="2400" b="1" dirty="0" err="1" smtClean="0"/>
              <a:t>formaven</a:t>
            </a:r>
            <a:r>
              <a:rPr lang="es-ES" sz="2400" b="1" dirty="0" smtClean="0"/>
              <a:t> el REGNE MONERA</a:t>
            </a:r>
            <a:endParaRPr lang="es-ES" sz="2400" b="1" dirty="0"/>
          </a:p>
        </p:txBody>
      </p:sp>
      <p:sp>
        <p:nvSpPr>
          <p:cNvPr id="6" name="5 Flecha derecha"/>
          <p:cNvSpPr/>
          <p:nvPr/>
        </p:nvSpPr>
        <p:spPr>
          <a:xfrm>
            <a:off x="3851920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571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692696"/>
            <a:ext cx="3816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pPr>
              <a:buFont typeface="Wingdings" pitchFamily="2" charset="2"/>
              <a:buChar char="§"/>
            </a:pPr>
            <a:r>
              <a:rPr lang="es-ES" sz="2400" b="1" dirty="0" err="1" smtClean="0"/>
              <a:t>Tots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bacteris</a:t>
            </a:r>
            <a:r>
              <a:rPr lang="es-ES" sz="2400" b="1" dirty="0" smtClean="0"/>
              <a:t> i arquees </a:t>
            </a:r>
            <a:r>
              <a:rPr lang="es-ES" sz="2400" b="1" dirty="0" err="1" smtClean="0"/>
              <a:t>són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formats</a:t>
            </a:r>
            <a:r>
              <a:rPr lang="es-ES" sz="2400" b="1" dirty="0" smtClean="0"/>
              <a:t>    per </a:t>
            </a:r>
            <a:r>
              <a:rPr lang="es-ES" sz="2400" b="1" dirty="0" err="1" smtClean="0"/>
              <a:t>cèl·lula</a:t>
            </a:r>
            <a:r>
              <a:rPr lang="es-ES" sz="2400" b="1" dirty="0" smtClean="0"/>
              <a:t> procariota</a:t>
            </a:r>
          </a:p>
          <a:p>
            <a:pPr>
              <a:buFont typeface="Wingdings" pitchFamily="2" charset="2"/>
              <a:buChar char="§"/>
            </a:pPr>
            <a:endParaRPr lang="es-ES" sz="2400" b="1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err="1" smtClean="0"/>
              <a:t>Són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unicel·lulars</a:t>
            </a:r>
            <a:endParaRPr lang="es-ES" sz="2400" b="1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err="1" smtClean="0"/>
              <a:t>Microscòpics</a:t>
            </a:r>
            <a:endParaRPr lang="es-ES" sz="2400" b="1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Gran </a:t>
            </a:r>
            <a:r>
              <a:rPr lang="es-ES" sz="2400" b="1" dirty="0" err="1" smtClean="0"/>
              <a:t>diversitat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metabòlica</a:t>
            </a:r>
            <a:r>
              <a:rPr lang="es-ES" sz="24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ES" sz="2400" b="1" dirty="0" err="1" smtClean="0"/>
              <a:t>Reproducció</a:t>
            </a:r>
            <a:r>
              <a:rPr lang="es-ES" sz="2400" b="1" dirty="0" smtClean="0"/>
              <a:t> asexual  </a:t>
            </a:r>
          </a:p>
          <a:p>
            <a:pPr>
              <a:buFont typeface="Wingdings" pitchFamily="2" charset="2"/>
              <a:buChar char="§"/>
            </a:pPr>
            <a:r>
              <a:rPr lang="es-ES" sz="2400" b="1" dirty="0" err="1" smtClean="0"/>
              <a:t>Hàbitats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molt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diferents</a:t>
            </a:r>
            <a:endParaRPr lang="es-ES" sz="2400" b="1" dirty="0" smtClean="0"/>
          </a:p>
          <a:p>
            <a:pPr>
              <a:buFont typeface="Wingdings" pitchFamily="2" charset="2"/>
              <a:buChar char="§"/>
            </a:pPr>
            <a:endParaRPr lang="es-ES" sz="2400" b="1" dirty="0"/>
          </a:p>
          <a:p>
            <a:endParaRPr lang="es-E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3" y="1428750"/>
            <a:ext cx="4371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_04BacterialCapsule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395288"/>
            <a:ext cx="8535987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84388" y="5297488"/>
            <a:ext cx="10874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100" b="1" dirty="0" err="1" smtClean="0"/>
              <a:t>Càpsula</a:t>
            </a:r>
            <a:endParaRPr kumimoji="0" lang="en-US" sz="2100" b="1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79688" y="4429125"/>
            <a:ext cx="0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34200" y="533400"/>
            <a:ext cx="1371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kumimoji="0" lang="en-US" sz="2100" b="1" dirty="0"/>
              <a:t>200 nm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020272" y="980728"/>
            <a:ext cx="1233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748463" y="668338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985125" y="661988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92288"/>
            <a:ext cx="853598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52513" y="2257425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Pepridoglycan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layer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888" y="2286000"/>
            <a:ext cx="2809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100" b="1"/>
              <a:t>Cell </a:t>
            </a:r>
          </a:p>
          <a:p>
            <a:pPr>
              <a:lnSpc>
                <a:spcPct val="80000"/>
              </a:lnSpc>
            </a:pPr>
            <a:r>
              <a:rPr kumimoji="0" lang="en-US" sz="1100" b="1"/>
              <a:t>wall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038350" y="2346325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933450" y="2168525"/>
            <a:ext cx="136525" cy="488950"/>
          </a:xfrm>
          <a:prstGeom prst="leftBrace">
            <a:avLst>
              <a:gd name="adj1" fmla="val 298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68600" y="3227388"/>
            <a:ext cx="619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Protein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06688" y="3776663"/>
            <a:ext cx="611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Gram-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positive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bacteria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8338" y="4714875"/>
            <a:ext cx="10398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endParaRPr kumimoji="0" lang="en-US" sz="2400" b="1" dirty="0" smtClean="0"/>
          </a:p>
          <a:p>
            <a:pPr>
              <a:lnSpc>
                <a:spcPct val="90000"/>
              </a:lnSpc>
            </a:pPr>
            <a:r>
              <a:rPr kumimoji="0" lang="en-US" sz="2400" b="1" dirty="0" smtClean="0"/>
              <a:t>      Gram-positive</a:t>
            </a:r>
            <a:endParaRPr kumimoji="0" lang="en-US" sz="24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35550" y="4708525"/>
            <a:ext cx="10398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400" b="1" dirty="0" smtClean="0"/>
              <a:t>       </a:t>
            </a:r>
          </a:p>
          <a:p>
            <a:pPr>
              <a:lnSpc>
                <a:spcPct val="90000"/>
              </a:lnSpc>
            </a:pPr>
            <a:r>
              <a:rPr kumimoji="0" lang="en-US" sz="2400" b="1" dirty="0" smtClean="0"/>
              <a:t>              Gram-negative</a:t>
            </a:r>
            <a:endParaRPr kumimoji="0" lang="en-US" sz="24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99150" y="3802063"/>
            <a:ext cx="6111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Gram-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negative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bacteria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45250" y="2446338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Pepridoglycan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layer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00750" y="2274888"/>
            <a:ext cx="2809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kumimoji="0" lang="en-US" sz="1100" b="1"/>
              <a:t>Cell </a:t>
            </a:r>
          </a:p>
          <a:p>
            <a:pPr>
              <a:lnSpc>
                <a:spcPct val="80000"/>
              </a:lnSpc>
            </a:pPr>
            <a:r>
              <a:rPr kumimoji="0" lang="en-US" sz="1100" b="1"/>
              <a:t>wall</a:t>
            </a:r>
          </a:p>
        </p:txBody>
      </p:sp>
      <p:sp>
        <p:nvSpPr>
          <p:cNvPr id="15" name="AutoShape 15"/>
          <p:cNvSpPr>
            <a:spLocks/>
          </p:cNvSpPr>
          <p:nvPr/>
        </p:nvSpPr>
        <p:spPr bwMode="auto">
          <a:xfrm>
            <a:off x="6313488" y="2081213"/>
            <a:ext cx="111125" cy="654050"/>
          </a:xfrm>
          <a:prstGeom prst="leftBrace">
            <a:avLst>
              <a:gd name="adj1" fmla="val 490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41325" y="2770188"/>
            <a:ext cx="1412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100" b="1"/>
              <a:t>Plasma membrane</a:t>
            </a: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1870075" y="2711450"/>
            <a:ext cx="130175" cy="285750"/>
          </a:xfrm>
          <a:prstGeom prst="leftBrace">
            <a:avLst>
              <a:gd name="adj1" fmla="val 182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774950" y="2847975"/>
            <a:ext cx="24765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3171825" y="2962275"/>
            <a:ext cx="473075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171825" y="3870325"/>
            <a:ext cx="8477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046788" y="1825625"/>
            <a:ext cx="14128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100" b="1"/>
              <a:t>Lipopolysaccharide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024563" y="2763838"/>
            <a:ext cx="1412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kumimoji="0" lang="en-US" sz="1100" b="1"/>
              <a:t>Plasma membrane</a:t>
            </a: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>
            <a:off x="7453313" y="2701925"/>
            <a:ext cx="130175" cy="285750"/>
          </a:xfrm>
          <a:prstGeom prst="leftBrace">
            <a:avLst>
              <a:gd name="adj1" fmla="val 182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231188" y="3186113"/>
            <a:ext cx="619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Protein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496175" y="1920875"/>
            <a:ext cx="390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448425" y="2084388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1100" b="1"/>
              <a:t>Outer</a:t>
            </a:r>
          </a:p>
          <a:p>
            <a:pPr>
              <a:lnSpc>
                <a:spcPct val="90000"/>
              </a:lnSpc>
            </a:pPr>
            <a:r>
              <a:rPr kumimoji="0" lang="en-US" sz="1100" b="1"/>
              <a:t>membrane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7475538" y="2174875"/>
            <a:ext cx="130175" cy="285750"/>
          </a:xfrm>
          <a:prstGeom prst="leftBrace">
            <a:avLst>
              <a:gd name="adj1" fmla="val 182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7213600" y="232092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8315325" y="2889250"/>
            <a:ext cx="1619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375275" y="3825875"/>
            <a:ext cx="46672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 flipV="1">
            <a:off x="5295900" y="3292475"/>
            <a:ext cx="54610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857750" y="43529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4860925" y="43053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5689600" y="430847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054600" y="4381500"/>
            <a:ext cx="4270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100" b="1"/>
              <a:t>20 µm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051720" y="47667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Envoltures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cel·lulars</a:t>
            </a:r>
            <a:endParaRPr lang="es-E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_07ProkMembranes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465138"/>
            <a:ext cx="85359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1400" y="4805363"/>
            <a:ext cx="1595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100" b="1"/>
              <a:t>Thylakoid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membranes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70050" y="3386138"/>
            <a:ext cx="1595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100" b="1"/>
              <a:t>Respiratory</a:t>
            </a:r>
          </a:p>
          <a:p>
            <a:pPr>
              <a:lnSpc>
                <a:spcPct val="90000"/>
              </a:lnSpc>
            </a:pPr>
            <a:r>
              <a:rPr kumimoji="0" lang="en-US" sz="2100" b="1"/>
              <a:t>membrane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70488" y="5902325"/>
            <a:ext cx="34607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100" b="1"/>
              <a:t>Photosynthetic prokaryote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5825" y="5903913"/>
            <a:ext cx="26590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kumimoji="0" lang="en-US" sz="2100" b="1"/>
              <a:t>Aerobic prokaryote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339850" y="3530600"/>
            <a:ext cx="282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514975" y="4959350"/>
            <a:ext cx="60960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670550" y="4959350"/>
            <a:ext cx="4540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11513" y="512763"/>
            <a:ext cx="8810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0.2 µm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140075" y="790575"/>
            <a:ext cx="1000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140075" y="695325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140200" y="695325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999413" y="496888"/>
            <a:ext cx="8810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800" b="1"/>
              <a:t>1 µm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169275" y="790575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8169275" y="698500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737600" y="695325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238</Words>
  <Application>Microsoft Office PowerPoint</Application>
  <PresentationFormat>Presentación en pantalla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8</cp:revision>
  <dcterms:created xsi:type="dcterms:W3CDTF">2012-01-14T08:33:09Z</dcterms:created>
  <dcterms:modified xsi:type="dcterms:W3CDTF">2013-12-03T11:53:08Z</dcterms:modified>
</cp:coreProperties>
</file>