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49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90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47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75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16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5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52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41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61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82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57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5485-C301-46F2-A420-076230F5FA9B}" type="datetimeFigureOut">
              <a:rPr lang="es-ES" smtClean="0"/>
              <a:t>27/11/2013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E69A-BDD3-4896-B65F-F8EF03021C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17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Protoctista" TargetMode="External"/><Relationship Id="rId13" Type="http://schemas.openxmlformats.org/officeDocument/2006/relationships/hyperlink" Target="http://es.wikipedia.org/wiki/Prokaryota" TargetMode="External"/><Relationship Id="rId3" Type="http://schemas.openxmlformats.org/officeDocument/2006/relationships/hyperlink" Target="http://es.wikipedia.org/wiki/Chatton" TargetMode="External"/><Relationship Id="rId7" Type="http://schemas.openxmlformats.org/officeDocument/2006/relationships/hyperlink" Target="http://es.wikipedia.org/wiki/Animalia" TargetMode="External"/><Relationship Id="rId12" Type="http://schemas.openxmlformats.org/officeDocument/2006/relationships/hyperlink" Target="http://es.wikipedia.org/wiki/Protista" TargetMode="External"/><Relationship Id="rId2" Type="http://schemas.openxmlformats.org/officeDocument/2006/relationships/hyperlink" Target="http://es.wikipedia.org/wiki/Ernst_Haecke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.wikipedia.org/wiki/Carl_Woese" TargetMode="External"/><Relationship Id="rId11" Type="http://schemas.openxmlformats.org/officeDocument/2006/relationships/hyperlink" Target="http://es.wikipedia.org/wiki/Fungi" TargetMode="External"/><Relationship Id="rId5" Type="http://schemas.openxmlformats.org/officeDocument/2006/relationships/hyperlink" Target="http://es.wikipedia.org/wiki/Robert_Whittaker" TargetMode="External"/><Relationship Id="rId15" Type="http://schemas.openxmlformats.org/officeDocument/2006/relationships/hyperlink" Target="http://es.wikipedia.org/wiki/Bacteria" TargetMode="External"/><Relationship Id="rId10" Type="http://schemas.openxmlformats.org/officeDocument/2006/relationships/hyperlink" Target="http://es.wikipedia.org/wiki/Plantae" TargetMode="External"/><Relationship Id="rId4" Type="http://schemas.openxmlformats.org/officeDocument/2006/relationships/hyperlink" Target="http://es.wikipedia.org/wiki/Herbert_Copeland" TargetMode="External"/><Relationship Id="rId9" Type="http://schemas.openxmlformats.org/officeDocument/2006/relationships/hyperlink" Target="http://es.wikipedia.org/wiki/Eukarya" TargetMode="External"/><Relationship Id="rId14" Type="http://schemas.openxmlformats.org/officeDocument/2006/relationships/hyperlink" Target="http://es.wikipedia.org/wiki/Archae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88988"/>
          </a:xfrm>
          <a:prstGeom prst="rect">
            <a:avLst/>
          </a:prstGeom>
          <a:solidFill>
            <a:srgbClr val="FEB2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VI. BIODIVERSITAT. VI. 2. Sistemàtica, filogènia i taxonomia.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3. El treballs de Linneo i la taxonomia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8196" name="Picture 5" descr="200px-Linne_aut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25538"/>
            <a:ext cx="23764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Carl_Linnaeus_dressed_as_a_Lapla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365601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LinnaeusSystema_Naturae_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49500"/>
            <a:ext cx="25336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5559425" y="1792288"/>
            <a:ext cx="2468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      1707-1778</a:t>
            </a:r>
          </a:p>
        </p:txBody>
      </p:sp>
    </p:spTree>
    <p:extLst>
      <p:ext uri="{BB962C8B-B14F-4D97-AF65-F5344CB8AC3E}">
        <p14:creationId xmlns:p14="http://schemas.microsoft.com/office/powerpoint/2010/main" val="514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88988"/>
          </a:xfrm>
          <a:prstGeom prst="rect">
            <a:avLst/>
          </a:prstGeom>
          <a:solidFill>
            <a:srgbClr val="FEB2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VI. BIODIVERSITAT. VI. 2. Sistemàtica, filogènia i taxonomia.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6. La classificació en dominis i regnes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23850" y="1268413"/>
            <a:ext cx="842486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r>
              <a:rPr lang="es-ES" b="1"/>
              <a:t>Aristòtil</a:t>
            </a:r>
            <a:r>
              <a:rPr lang="es-ES"/>
              <a:t>, distingeix dos regnes: animals i plantes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Linneo</a:t>
            </a:r>
            <a:r>
              <a:rPr lang="es-ES"/>
              <a:t>, afegeix el regne mineral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Ernst Haeckel, 1886</a:t>
            </a:r>
            <a:r>
              <a:rPr lang="es-ES"/>
              <a:t>,  regne Protista (microorganismes, inclosos els bacteris)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Barkley, 1939</a:t>
            </a:r>
            <a:r>
              <a:rPr lang="es-ES"/>
              <a:t>, separa els bacteris i forma el Regne Monera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Robert Whittaker, 1969</a:t>
            </a:r>
            <a:r>
              <a:rPr lang="es-ES"/>
              <a:t>, introdueix el regne Fongs.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Lynn Margulis, anys 80</a:t>
            </a:r>
            <a:r>
              <a:rPr lang="es-ES"/>
              <a:t>, canvia Protista per Protoctista (un nom antic), al introduir les algues en els Protistes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Carl Woese, 1990</a:t>
            </a:r>
            <a:r>
              <a:rPr lang="es-ES"/>
              <a:t>. Introducció de la classificació en dominis.</a:t>
            </a:r>
          </a:p>
        </p:txBody>
      </p:sp>
    </p:spTree>
    <p:extLst>
      <p:ext uri="{BB962C8B-B14F-4D97-AF65-F5344CB8AC3E}">
        <p14:creationId xmlns:p14="http://schemas.microsoft.com/office/powerpoint/2010/main" val="17373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88988"/>
          </a:xfrm>
          <a:prstGeom prst="rect">
            <a:avLst/>
          </a:prstGeom>
          <a:solidFill>
            <a:srgbClr val="FEB2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VI. BIODIVERSITAT. VI. 2. Sistemàtica, filogènia i taxonomia.</a:t>
            </a:r>
          </a:p>
          <a:p>
            <a:pPr eaLnBrk="1" hangingPunct="1">
              <a:spcBef>
                <a:spcPct val="50000"/>
              </a:spcBef>
            </a:pPr>
            <a:endParaRPr lang="es-ES" b="1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graphicFrame>
        <p:nvGraphicFramePr>
          <p:cNvPr id="33860" name="Group 68"/>
          <p:cNvGraphicFramePr>
            <a:graphicFrameLocks noGrp="1"/>
          </p:cNvGraphicFramePr>
          <p:nvPr/>
        </p:nvGraphicFramePr>
        <p:xfrm>
          <a:off x="466725" y="1720850"/>
          <a:ext cx="8210550" cy="3419476"/>
        </p:xfrm>
        <a:graphic>
          <a:graphicData uri="http://schemas.openxmlformats.org/drawingml/2006/table">
            <a:tbl>
              <a:tblPr/>
              <a:tblGrid>
                <a:gridCol w="1771650"/>
                <a:gridCol w="1454150"/>
                <a:gridCol w="1670050"/>
                <a:gridCol w="1568450"/>
                <a:gridCol w="1746250"/>
              </a:tblGrid>
              <a:tr h="916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2" tooltip="Ernst Haeckel"/>
                        </a:rPr>
                        <a:t>Haeckel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(1866)</a:t>
                      </a:r>
                      <a:b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Tres reinos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 tooltip="Chatton"/>
                        </a:rPr>
                        <a:t>Chatton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(1925)</a:t>
                      </a:r>
                      <a:b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 grupos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4" tooltip="Herbert Copeland"/>
                        </a:rPr>
                        <a:t>Copeland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(1938,56)</a:t>
                      </a:r>
                      <a:b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Cuatro reinos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5" tooltip="Robert Whittaker"/>
                        </a:rPr>
                        <a:t>Whittaker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(1969)</a:t>
                      </a:r>
                      <a:b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Cinco reinos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6" tooltip="Carl Woese"/>
                        </a:rPr>
                        <a:t>Woese</a:t>
                      </a: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(1977,90)</a:t>
                      </a:r>
                      <a:b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Tres dominios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tooltip="Animalia"/>
                        </a:rPr>
                        <a:t>Animalia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CB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8" tooltip="Protoctista"/>
                        </a:rPr>
                        <a:t>Protoctista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tooltip="Animalia"/>
                        </a:rPr>
                        <a:t>Animalia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7" tooltip="Animalia"/>
                        </a:rPr>
                        <a:t>Animalia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CB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 tooltip="Eukarya"/>
                        </a:rPr>
                        <a:t>Eukarya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0B0"/>
                    </a:solidFill>
                  </a:tcPr>
                </a:tc>
              </a:tr>
              <a:tr h="3667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tooltip="Plantae"/>
                        </a:rPr>
                        <a:t>Plantae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tooltip="Plantae"/>
                        </a:rPr>
                        <a:t>Plantae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0" tooltip="Plantae"/>
                        </a:rPr>
                        <a:t>Plantae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EE9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82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1" tooltip="Fungi"/>
                        </a:rPr>
                        <a:t>Fungi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D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820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tooltip="Protista"/>
                        </a:rPr>
                        <a:t>Protista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8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2" tooltip="Protista"/>
                        </a:rPr>
                        <a:t>Protista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67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tooltip="Prokaryota"/>
                        </a:rPr>
                        <a:t>Prokaryota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Monera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Monera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4" tooltip="Archaea"/>
                        </a:rPr>
                        <a:t>Archaea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A"/>
                    </a:solidFill>
                  </a:tcPr>
                </a:tc>
              </a:tr>
              <a:tr h="3667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5" tooltip="Bacteria"/>
                        </a:rPr>
                        <a:t>Bacteria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3D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7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35342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s-ES" b="1" dirty="0" err="1"/>
              <a:t>Els</a:t>
            </a:r>
            <a:r>
              <a:rPr lang="es-ES" b="1" dirty="0"/>
              <a:t> </a:t>
            </a:r>
            <a:r>
              <a:rPr lang="es-ES" b="1" dirty="0" err="1"/>
              <a:t>agrupava</a:t>
            </a:r>
            <a:r>
              <a:rPr lang="es-ES" b="1" dirty="0"/>
              <a:t> per </a:t>
            </a:r>
            <a:r>
              <a:rPr lang="es-ES" b="1" dirty="0" err="1"/>
              <a:t>taxons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  <a:p>
            <a:pPr eaLnBrk="1" hangingPunct="1">
              <a:spcBef>
                <a:spcPct val="50000"/>
              </a:spcBef>
            </a:pPr>
            <a:r>
              <a:rPr lang="es-ES" b="1" dirty="0" err="1"/>
              <a:t>Regne</a:t>
            </a:r>
            <a:r>
              <a:rPr lang="es-ES" b="1" dirty="0"/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      Filo</a:t>
            </a:r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          </a:t>
            </a:r>
            <a:r>
              <a:rPr lang="es-ES" b="1" dirty="0" err="1"/>
              <a:t>Classe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                  </a:t>
            </a:r>
            <a:r>
              <a:rPr lang="es-ES" b="1" dirty="0" err="1"/>
              <a:t>Ordre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                        </a:t>
            </a:r>
            <a:r>
              <a:rPr lang="es-ES" b="1" dirty="0" err="1"/>
              <a:t>Família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                                </a:t>
            </a:r>
            <a:r>
              <a:rPr lang="es-ES" b="1" dirty="0" err="1"/>
              <a:t>Gènere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r>
              <a:rPr lang="es-ES" b="1" dirty="0"/>
              <a:t>                                        </a:t>
            </a:r>
            <a:r>
              <a:rPr lang="es-ES" b="1" dirty="0" err="1"/>
              <a:t>Espècie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00563" y="2349500"/>
            <a:ext cx="4248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Linneo es basava en la morfologia i en la complexitat de l’organització. No contemplava la filogènia.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No era evolucionista.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Pensava que totes les espècies foren creades en un mateix moment.</a:t>
            </a:r>
          </a:p>
        </p:txBody>
      </p:sp>
    </p:spTree>
    <p:extLst>
      <p:ext uri="{BB962C8B-B14F-4D97-AF65-F5344CB8AC3E}">
        <p14:creationId xmlns:p14="http://schemas.microsoft.com/office/powerpoint/2010/main" val="25183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animali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096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animali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6049963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4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lanta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0864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planta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65400"/>
            <a:ext cx="60483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88988"/>
          </a:xfrm>
          <a:prstGeom prst="rect">
            <a:avLst/>
          </a:prstGeom>
          <a:solidFill>
            <a:srgbClr val="FEB2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VI. BIODIVERSITAT. VI. 2. Sistemàtica, filogènia i taxonomia.</a:t>
            </a:r>
          </a:p>
          <a:p>
            <a:pPr eaLnBrk="1" hangingPunct="1">
              <a:spcBef>
                <a:spcPct val="50000"/>
              </a:spcBef>
            </a:pPr>
            <a:endParaRPr lang="es-ES" b="1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9220" name="Picture 7" descr="qphellosfor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17621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qphelloslea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84313"/>
            <a:ext cx="1581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qphellostw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557338"/>
            <a:ext cx="6953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qphellosfrui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229225"/>
            <a:ext cx="3162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4932363" y="1628775"/>
            <a:ext cx="38163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Quercus foliis lanceloatis integirrimis glabris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Phellos</a:t>
            </a:r>
          </a:p>
          <a:p>
            <a:pPr eaLnBrk="1" hangingPunct="1">
              <a:spcBef>
                <a:spcPct val="50000"/>
              </a:spcBef>
            </a:pPr>
            <a:r>
              <a:rPr lang="es-ES" b="1" i="1"/>
              <a:t>Quercus phellos</a:t>
            </a:r>
          </a:p>
        </p:txBody>
      </p:sp>
    </p:spTree>
    <p:extLst>
      <p:ext uri="{BB962C8B-B14F-4D97-AF65-F5344CB8AC3E}">
        <p14:creationId xmlns:p14="http://schemas.microsoft.com/office/powerpoint/2010/main" val="32093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788988"/>
          </a:xfrm>
          <a:prstGeom prst="rect">
            <a:avLst/>
          </a:prstGeom>
          <a:solidFill>
            <a:srgbClr val="FEB2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VI. BIODIVERSITAT. VI. 2. Sistemàtica, filogènia i taxonomia.</a:t>
            </a:r>
          </a:p>
          <a:p>
            <a:pPr eaLnBrk="1" hangingPunct="1">
              <a:spcBef>
                <a:spcPct val="50000"/>
              </a:spcBef>
            </a:pPr>
            <a:endParaRPr lang="es-ES" b="1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pic>
        <p:nvPicPr>
          <p:cNvPr id="10244" name="Picture 5" descr="File:Quercus rub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849563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Quercus_rubra_leaves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41438"/>
            <a:ext cx="27289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red-oak-tree-quercus-rubra-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6084888" y="1484313"/>
            <a:ext cx="273526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r>
              <a:rPr lang="es-ES" b="1"/>
              <a:t>Quercus foliis obtuse-sinuatis setaceo-mucronatis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Rubra</a:t>
            </a:r>
          </a:p>
          <a:p>
            <a:pPr eaLnBrk="1" hangingPunct="1">
              <a:spcBef>
                <a:spcPct val="50000"/>
              </a:spcBef>
            </a:pPr>
            <a:r>
              <a:rPr lang="es-ES" b="1" i="1"/>
              <a:t>Quercus rubra</a:t>
            </a:r>
          </a:p>
        </p:txBody>
      </p:sp>
    </p:spTree>
    <p:extLst>
      <p:ext uri="{BB962C8B-B14F-4D97-AF65-F5344CB8AC3E}">
        <p14:creationId xmlns:p14="http://schemas.microsoft.com/office/powerpoint/2010/main" val="86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dirty="0" err="1"/>
              <a:t>Nom</a:t>
            </a:r>
            <a:r>
              <a:rPr lang="es-ES" b="1" dirty="0"/>
              <a:t> </a:t>
            </a:r>
            <a:r>
              <a:rPr lang="es-ES" b="1" dirty="0" err="1"/>
              <a:t>científic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r>
              <a:rPr lang="es-ES" b="1" dirty="0" err="1"/>
              <a:t>S’escriu</a:t>
            </a:r>
            <a:r>
              <a:rPr lang="es-ES" b="1" dirty="0"/>
              <a:t> en </a:t>
            </a:r>
            <a:r>
              <a:rPr lang="es-ES" b="1" dirty="0" err="1"/>
              <a:t>llatí</a:t>
            </a:r>
            <a:r>
              <a:rPr lang="es-ES" b="1" dirty="0"/>
              <a:t>, </a:t>
            </a:r>
            <a:r>
              <a:rPr lang="es-ES" b="1" dirty="0" err="1"/>
              <a:t>llengua</a:t>
            </a:r>
            <a:r>
              <a:rPr lang="es-ES" b="1" dirty="0"/>
              <a:t> franca </a:t>
            </a:r>
            <a:r>
              <a:rPr lang="es-ES" b="1" dirty="0" err="1"/>
              <a:t>d’aquell</a:t>
            </a:r>
            <a:r>
              <a:rPr lang="es-ES" b="1" dirty="0"/>
              <a:t> </a:t>
            </a:r>
            <a:r>
              <a:rPr lang="es-ES" b="1" dirty="0" err="1"/>
              <a:t>segle</a:t>
            </a:r>
            <a:r>
              <a:rPr lang="es-ES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b="1" dirty="0" err="1"/>
              <a:t>Format</a:t>
            </a:r>
            <a:r>
              <a:rPr lang="es-ES" b="1" dirty="0"/>
              <a:t> per </a:t>
            </a:r>
            <a:r>
              <a:rPr lang="es-ES" b="1" dirty="0" err="1"/>
              <a:t>gènere</a:t>
            </a:r>
            <a:r>
              <a:rPr lang="es-ES" b="1" dirty="0"/>
              <a:t> i </a:t>
            </a:r>
            <a:r>
              <a:rPr lang="es-ES" b="1" dirty="0" err="1"/>
              <a:t>espècie</a:t>
            </a:r>
            <a:r>
              <a:rPr lang="es-ES" b="1" dirty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s-ES" b="1" dirty="0" err="1"/>
              <a:t>Gènere</a:t>
            </a:r>
            <a:r>
              <a:rPr lang="es-ES" b="1" dirty="0"/>
              <a:t> </a:t>
            </a:r>
            <a:r>
              <a:rPr lang="es-ES" b="1" dirty="0" err="1"/>
              <a:t>amb</a:t>
            </a:r>
            <a:r>
              <a:rPr lang="es-ES" b="1" dirty="0"/>
              <a:t> </a:t>
            </a:r>
            <a:r>
              <a:rPr lang="es-ES" b="1" dirty="0" err="1"/>
              <a:t>majúscula</a:t>
            </a:r>
            <a:r>
              <a:rPr lang="es-ES" b="1" dirty="0"/>
              <a:t> i </a:t>
            </a:r>
            <a:r>
              <a:rPr lang="es-ES" b="1" dirty="0" err="1"/>
              <a:t>espècie</a:t>
            </a:r>
            <a:r>
              <a:rPr lang="es-ES" b="1" dirty="0"/>
              <a:t> </a:t>
            </a:r>
            <a:r>
              <a:rPr lang="es-ES" b="1" dirty="0" err="1"/>
              <a:t>amb</a:t>
            </a:r>
            <a:r>
              <a:rPr lang="es-ES" b="1" dirty="0"/>
              <a:t>  minúscula, </a:t>
            </a:r>
            <a:r>
              <a:rPr lang="es-ES" b="1" dirty="0" err="1"/>
              <a:t>ambdós</a:t>
            </a:r>
            <a:r>
              <a:rPr lang="es-ES" b="1" dirty="0"/>
              <a:t> en cursiva.</a:t>
            </a:r>
          </a:p>
          <a:p>
            <a:pPr eaLnBrk="1" hangingPunct="1">
              <a:spcBef>
                <a:spcPct val="50000"/>
              </a:spcBef>
            </a:pPr>
            <a:r>
              <a:rPr lang="es-ES" b="1" dirty="0" err="1"/>
              <a:t>Acompanyat</a:t>
            </a:r>
            <a:r>
              <a:rPr lang="es-ES" b="1" dirty="0"/>
              <a:t> del </a:t>
            </a:r>
            <a:r>
              <a:rPr lang="es-ES" b="1" dirty="0" err="1"/>
              <a:t>nom</a:t>
            </a:r>
            <a:r>
              <a:rPr lang="es-ES" b="1" dirty="0"/>
              <a:t> del que ha </a:t>
            </a:r>
            <a:r>
              <a:rPr lang="es-ES" b="1" dirty="0" err="1"/>
              <a:t>descrit</a:t>
            </a:r>
            <a:r>
              <a:rPr lang="es-ES" b="1" dirty="0"/>
              <a:t> </a:t>
            </a:r>
            <a:r>
              <a:rPr lang="es-ES" b="1" dirty="0" err="1"/>
              <a:t>l’organisme</a:t>
            </a:r>
            <a:r>
              <a:rPr lang="es-ES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b="1" dirty="0"/>
          </a:p>
          <a:p>
            <a:pPr eaLnBrk="1" hangingPunct="1">
              <a:spcBef>
                <a:spcPct val="50000"/>
              </a:spcBef>
            </a:pPr>
            <a:r>
              <a:rPr lang="es-ES" b="1" i="1" dirty="0" err="1"/>
              <a:t>Pinus</a:t>
            </a:r>
            <a:r>
              <a:rPr lang="es-ES" b="1" i="1" dirty="0"/>
              <a:t> </a:t>
            </a:r>
            <a:r>
              <a:rPr lang="es-ES" b="1" i="1" dirty="0" err="1"/>
              <a:t>halepensis</a:t>
            </a:r>
            <a:r>
              <a:rPr lang="es-ES" b="1" dirty="0"/>
              <a:t> L., pi del país de </a:t>
            </a:r>
            <a:r>
              <a:rPr lang="es-ES" b="1" dirty="0" err="1" smtClean="0"/>
              <a:t>l’Alep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r>
              <a:rPr lang="es-ES" b="1" i="1" dirty="0" err="1"/>
              <a:t>Rosmarinus</a:t>
            </a:r>
            <a:r>
              <a:rPr lang="es-ES" b="1" i="1" dirty="0"/>
              <a:t> </a:t>
            </a:r>
            <a:r>
              <a:rPr lang="es-ES" b="1" i="1" dirty="0" err="1"/>
              <a:t>officinalis</a:t>
            </a:r>
            <a:r>
              <a:rPr lang="es-ES" b="1" dirty="0"/>
              <a:t> L., romaní </a:t>
            </a:r>
            <a:r>
              <a:rPr lang="es-ES" b="1" dirty="0" err="1"/>
              <a:t>usat</a:t>
            </a:r>
            <a:r>
              <a:rPr lang="es-ES" b="1" dirty="0"/>
              <a:t> en </a:t>
            </a:r>
            <a:r>
              <a:rPr lang="es-ES" b="1" dirty="0" err="1"/>
              <a:t>farmàcia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r>
              <a:rPr lang="es-ES" b="1" i="1" dirty="0" err="1"/>
              <a:t>Cupressus</a:t>
            </a:r>
            <a:r>
              <a:rPr lang="es-ES" b="1" i="1" dirty="0"/>
              <a:t> </a:t>
            </a:r>
            <a:r>
              <a:rPr lang="es-ES" b="1" i="1" dirty="0" err="1"/>
              <a:t>sempervirens</a:t>
            </a:r>
            <a:r>
              <a:rPr lang="es-ES" b="1" dirty="0"/>
              <a:t> L.,  ciprés </a:t>
            </a:r>
            <a:r>
              <a:rPr lang="es-ES" b="1" dirty="0" err="1"/>
              <a:t>tot</a:t>
            </a:r>
            <a:r>
              <a:rPr lang="es-ES" b="1" dirty="0"/>
              <a:t> </a:t>
            </a:r>
            <a:r>
              <a:rPr lang="es-ES" b="1" dirty="0" err="1"/>
              <a:t>l’any</a:t>
            </a:r>
            <a:r>
              <a:rPr lang="es-ES" b="1" dirty="0"/>
              <a:t> </a:t>
            </a:r>
            <a:r>
              <a:rPr lang="es-ES" b="1" dirty="0" err="1"/>
              <a:t>verd</a:t>
            </a:r>
            <a:endParaRPr lang="es-ES" b="1" dirty="0"/>
          </a:p>
          <a:p>
            <a:pPr eaLnBrk="1" hangingPunct="1">
              <a:spcBef>
                <a:spcPct val="50000"/>
              </a:spcBef>
            </a:pPr>
            <a:endParaRPr lang="es-ES" dirty="0"/>
          </a:p>
          <a:p>
            <a:pPr eaLnBrk="1" hangingPunct="1">
              <a:spcBef>
                <a:spcPct val="50000"/>
              </a:spcBef>
            </a:pPr>
            <a:endParaRPr lang="es-ES" dirty="0"/>
          </a:p>
          <a:p>
            <a:pPr eaLnBrk="1" hangingPunct="1">
              <a:spcBef>
                <a:spcPct val="50000"/>
              </a:spcBef>
            </a:pP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827584" y="4046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EL NOM CIENTÍFIC DELS ORGANISMES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7511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1268413"/>
            <a:ext cx="83534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00563" y="2349500"/>
            <a:ext cx="424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1700213"/>
            <a:ext cx="813752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/>
              <a:t>NO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Rosmarinus officinalis L.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Rosmarinus Officinalis L.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</a:t>
            </a:r>
            <a:r>
              <a:rPr lang="es-ES" b="1" i="1"/>
              <a:t>Rosmarinus Officinalis L.</a:t>
            </a:r>
          </a:p>
          <a:p>
            <a:pPr eaLnBrk="1" hangingPunct="1">
              <a:spcBef>
                <a:spcPct val="50000"/>
              </a:spcBef>
            </a:pPr>
            <a:endParaRPr lang="es-ES" b="1" i="1"/>
          </a:p>
          <a:p>
            <a:pPr eaLnBrk="1" hangingPunct="1">
              <a:spcBef>
                <a:spcPct val="50000"/>
              </a:spcBef>
            </a:pPr>
            <a:endParaRPr lang="es-ES" b="1" i="1"/>
          </a:p>
          <a:p>
            <a:pPr eaLnBrk="1" hangingPunct="1">
              <a:spcBef>
                <a:spcPct val="50000"/>
              </a:spcBef>
            </a:pPr>
            <a:r>
              <a:rPr lang="es-ES" b="1"/>
              <a:t>SI</a:t>
            </a:r>
          </a:p>
          <a:p>
            <a:pPr eaLnBrk="1" hangingPunct="1">
              <a:spcBef>
                <a:spcPct val="50000"/>
              </a:spcBef>
            </a:pPr>
            <a:r>
              <a:rPr lang="es-ES" b="1" i="1"/>
              <a:t>	Rosmarinus officinalis </a:t>
            </a:r>
            <a:r>
              <a:rPr lang="es-ES" b="1"/>
              <a:t>L.</a:t>
            </a:r>
          </a:p>
          <a:p>
            <a:pPr eaLnBrk="1" hangingPunct="1">
              <a:spcBef>
                <a:spcPct val="50000"/>
              </a:spcBef>
            </a:pPr>
            <a:r>
              <a:rPr lang="es-ES" b="1"/>
              <a:t>	</a:t>
            </a:r>
            <a:r>
              <a:rPr lang="es-ES" b="1" i="1"/>
              <a:t>Rosmarinus officinalis</a:t>
            </a:r>
            <a:r>
              <a:rPr lang="es-ES" b="1"/>
              <a:t> L. var. </a:t>
            </a:r>
            <a:r>
              <a:rPr lang="es-ES" b="1" i="1"/>
              <a:t>palauii</a:t>
            </a:r>
            <a:r>
              <a:rPr lang="es-ES" b="1"/>
              <a:t> </a:t>
            </a:r>
          </a:p>
        </p:txBody>
      </p:sp>
      <p:sp>
        <p:nvSpPr>
          <p:cNvPr id="12295" name="AutoShape 8"/>
          <p:cNvSpPr>
            <a:spLocks noChangeArrowheads="1"/>
          </p:cNvSpPr>
          <p:nvPr/>
        </p:nvSpPr>
        <p:spPr bwMode="auto">
          <a:xfrm>
            <a:off x="1835150" y="3716338"/>
            <a:ext cx="1152525" cy="649287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1979613" y="38608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Gènere</a:t>
            </a: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3419475" y="3789363"/>
            <a:ext cx="1152525" cy="504825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3492500" y="386080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Espècie</a:t>
            </a:r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>
            <a:off x="4643438" y="4149725"/>
            <a:ext cx="1441450" cy="504825"/>
          </a:xfrm>
          <a:prstGeom prst="wedgeEllipseCallout">
            <a:avLst>
              <a:gd name="adj1" fmla="val -46588"/>
              <a:gd name="adj2" fmla="val 70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s-ES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4643438" y="4168775"/>
            <a:ext cx="1638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/>
              <a:t>Descriptor</a:t>
            </a:r>
          </a:p>
        </p:txBody>
      </p:sp>
    </p:spTree>
    <p:extLst>
      <p:ext uri="{BB962C8B-B14F-4D97-AF65-F5344CB8AC3E}">
        <p14:creationId xmlns:p14="http://schemas.microsoft.com/office/powerpoint/2010/main" val="34970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8351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b="1" i="1" dirty="0" err="1" smtClean="0"/>
              <a:t>Parnassius</a:t>
            </a:r>
            <a:r>
              <a:rPr lang="es-ES" b="1" i="1" dirty="0" smtClean="0"/>
              <a:t> </a:t>
            </a:r>
            <a:r>
              <a:rPr lang="es-ES" b="1" i="1" dirty="0" err="1"/>
              <a:t>apollo</a:t>
            </a:r>
            <a:r>
              <a:rPr lang="es-ES" b="1" dirty="0"/>
              <a:t>, </a:t>
            </a:r>
            <a:r>
              <a:rPr lang="es-ES" b="1" dirty="0" err="1"/>
              <a:t>var</a:t>
            </a:r>
            <a:r>
              <a:rPr lang="es-ES" b="1" dirty="0"/>
              <a:t>. </a:t>
            </a:r>
            <a:r>
              <a:rPr lang="es-ES" b="1" i="1" dirty="0" err="1"/>
              <a:t>antijesuistica</a:t>
            </a:r>
            <a:r>
              <a:rPr lang="es-ES" b="1" dirty="0" smtClean="0"/>
              <a:t>., </a:t>
            </a:r>
            <a:r>
              <a:rPr lang="es-ES" b="1" dirty="0" err="1" smtClean="0"/>
              <a:t>var</a:t>
            </a:r>
            <a:r>
              <a:rPr lang="es-ES" b="1" dirty="0"/>
              <a:t>. </a:t>
            </a:r>
            <a:r>
              <a:rPr lang="es-ES" b="1" i="1" dirty="0"/>
              <a:t>republicana</a:t>
            </a:r>
            <a:r>
              <a:rPr lang="es-ES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b="1" i="1" dirty="0"/>
              <a:t>Gaga </a:t>
            </a:r>
            <a:r>
              <a:rPr lang="es-ES" b="1" i="1" dirty="0" err="1"/>
              <a:t>germanotta</a:t>
            </a:r>
            <a:r>
              <a:rPr lang="es-ES" b="1" dirty="0"/>
              <a:t>, </a:t>
            </a:r>
            <a:r>
              <a:rPr lang="es-ES" b="1" dirty="0" err="1"/>
              <a:t>falguera</a:t>
            </a:r>
            <a:r>
              <a:rPr lang="es-ES" b="1" dirty="0"/>
              <a:t> de Costa Rica</a:t>
            </a:r>
          </a:p>
          <a:p>
            <a:pPr eaLnBrk="1" hangingPunct="1">
              <a:spcBef>
                <a:spcPct val="50000"/>
              </a:spcBef>
            </a:pPr>
            <a:r>
              <a:rPr lang="es-ES" b="1" i="1" dirty="0" err="1"/>
              <a:t>Scaptia</a:t>
            </a:r>
            <a:r>
              <a:rPr lang="es-ES" b="1" i="1" dirty="0"/>
              <a:t> </a:t>
            </a:r>
            <a:r>
              <a:rPr lang="es-ES" b="1" i="1" dirty="0" err="1"/>
              <a:t>beyonceae</a:t>
            </a:r>
            <a:r>
              <a:rPr lang="es-ES" b="1" dirty="0"/>
              <a:t>, mosca australiana</a:t>
            </a:r>
          </a:p>
          <a:p>
            <a:pPr eaLnBrk="1" hangingPunct="1">
              <a:spcBef>
                <a:spcPct val="50000"/>
              </a:spcBef>
            </a:pPr>
            <a:r>
              <a:rPr lang="es-ES" b="1" i="1" dirty="0" err="1"/>
              <a:t>Dalailama</a:t>
            </a:r>
            <a:r>
              <a:rPr lang="es-ES" b="1" i="1" dirty="0"/>
              <a:t> bifurca</a:t>
            </a:r>
            <a:r>
              <a:rPr lang="es-ES" b="1" dirty="0"/>
              <a:t>, </a:t>
            </a:r>
            <a:r>
              <a:rPr lang="es-ES" b="1" dirty="0" err="1"/>
              <a:t>papallona</a:t>
            </a:r>
            <a:r>
              <a:rPr lang="es-ES" b="1" dirty="0"/>
              <a:t> nocturna Tíbet</a:t>
            </a:r>
          </a:p>
          <a:p>
            <a:pPr eaLnBrk="1" hangingPunct="1">
              <a:spcBef>
                <a:spcPct val="50000"/>
              </a:spcBef>
            </a:pPr>
            <a:r>
              <a:rPr lang="es-ES" b="1" i="1" dirty="0" err="1"/>
              <a:t>Caloplaca</a:t>
            </a:r>
            <a:r>
              <a:rPr lang="es-ES" b="1" i="1" dirty="0"/>
              <a:t> </a:t>
            </a:r>
            <a:r>
              <a:rPr lang="es-ES" b="1" i="1" dirty="0" err="1"/>
              <a:t>obamae</a:t>
            </a:r>
            <a:r>
              <a:rPr lang="es-ES" b="1" dirty="0"/>
              <a:t>, liquen en una illa de </a:t>
            </a:r>
            <a:r>
              <a:rPr lang="es-ES" b="1" dirty="0" err="1"/>
              <a:t>Califòrnia</a:t>
            </a:r>
            <a:r>
              <a:rPr lang="es-ES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s-ES" b="1" i="1" dirty="0" err="1"/>
              <a:t>Anophthalmus</a:t>
            </a:r>
            <a:r>
              <a:rPr lang="es-ES" b="1" i="1" dirty="0"/>
              <a:t> </a:t>
            </a:r>
            <a:r>
              <a:rPr lang="es-ES" b="1" i="1" dirty="0" err="1"/>
              <a:t>hitleri</a:t>
            </a:r>
            <a:r>
              <a:rPr lang="es-ES" b="1" dirty="0"/>
              <a:t>, </a:t>
            </a:r>
            <a:r>
              <a:rPr lang="es-ES" b="1" dirty="0" err="1"/>
              <a:t>escarbat</a:t>
            </a:r>
            <a:r>
              <a:rPr lang="es-ES" b="1" dirty="0"/>
              <a:t> </a:t>
            </a:r>
            <a:r>
              <a:rPr lang="es-ES" b="1" dirty="0" err="1"/>
              <a:t>cec</a:t>
            </a:r>
            <a:r>
              <a:rPr lang="es-ES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s-ES" dirty="0"/>
          </a:p>
          <a:p>
            <a:pPr eaLnBrk="1" hangingPunct="1">
              <a:spcBef>
                <a:spcPct val="50000"/>
              </a:spcBef>
            </a:pPr>
            <a:endParaRPr lang="es-ES" dirty="0"/>
          </a:p>
          <a:p>
            <a:pPr eaLnBrk="1" hangingPunct="1">
              <a:spcBef>
                <a:spcPct val="50000"/>
              </a:spcBef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76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395</Words>
  <Application>Microsoft Office PowerPoint</Application>
  <PresentationFormat>Presentación en pantalla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3</cp:revision>
  <dcterms:created xsi:type="dcterms:W3CDTF">2013-11-26T13:29:16Z</dcterms:created>
  <dcterms:modified xsi:type="dcterms:W3CDTF">2013-11-27T08:31:00Z</dcterms:modified>
</cp:coreProperties>
</file>