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61" r:id="rId4"/>
    <p:sldId id="259" r:id="rId5"/>
    <p:sldId id="260" r:id="rId6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2896D-78E1-4AF1-BE7D-F05660A54F3A}" type="datetimeFigureOut">
              <a:rPr lang="es-ES" smtClean="0"/>
              <a:t>26/11/2013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BF0A6-2921-4A1A-910C-0CA1C46E50C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354999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2896D-78E1-4AF1-BE7D-F05660A54F3A}" type="datetimeFigureOut">
              <a:rPr lang="es-ES" smtClean="0"/>
              <a:t>26/11/2013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BF0A6-2921-4A1A-910C-0CA1C46E50C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723811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2896D-78E1-4AF1-BE7D-F05660A54F3A}" type="datetimeFigureOut">
              <a:rPr lang="es-ES" smtClean="0"/>
              <a:t>26/11/2013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BF0A6-2921-4A1A-910C-0CA1C46E50C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888435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2896D-78E1-4AF1-BE7D-F05660A54F3A}" type="datetimeFigureOut">
              <a:rPr lang="es-ES" smtClean="0"/>
              <a:t>26/11/2013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BF0A6-2921-4A1A-910C-0CA1C46E50C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571034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2896D-78E1-4AF1-BE7D-F05660A54F3A}" type="datetimeFigureOut">
              <a:rPr lang="es-ES" smtClean="0"/>
              <a:t>26/11/2013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BF0A6-2921-4A1A-910C-0CA1C46E50C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902369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2896D-78E1-4AF1-BE7D-F05660A54F3A}" type="datetimeFigureOut">
              <a:rPr lang="es-ES" smtClean="0"/>
              <a:t>26/11/2013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BF0A6-2921-4A1A-910C-0CA1C46E50C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835152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2896D-78E1-4AF1-BE7D-F05660A54F3A}" type="datetimeFigureOut">
              <a:rPr lang="es-ES" smtClean="0"/>
              <a:t>26/11/2013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BF0A6-2921-4A1A-910C-0CA1C46E50C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894999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2896D-78E1-4AF1-BE7D-F05660A54F3A}" type="datetimeFigureOut">
              <a:rPr lang="es-ES" smtClean="0"/>
              <a:t>26/11/2013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BF0A6-2921-4A1A-910C-0CA1C46E50C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423410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2896D-78E1-4AF1-BE7D-F05660A54F3A}" type="datetimeFigureOut">
              <a:rPr lang="es-ES" smtClean="0"/>
              <a:t>26/11/2013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BF0A6-2921-4A1A-910C-0CA1C46E50C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123183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2896D-78E1-4AF1-BE7D-F05660A54F3A}" type="datetimeFigureOut">
              <a:rPr lang="es-ES" smtClean="0"/>
              <a:t>26/11/2013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BF0A6-2921-4A1A-910C-0CA1C46E50C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015760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2896D-78E1-4AF1-BE7D-F05660A54F3A}" type="datetimeFigureOut">
              <a:rPr lang="es-ES" smtClean="0"/>
              <a:t>26/11/2013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BF0A6-2921-4A1A-910C-0CA1C46E50C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267152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D2896D-78E1-4AF1-BE7D-F05660A54F3A}" type="datetimeFigureOut">
              <a:rPr lang="es-ES" smtClean="0"/>
              <a:t>26/11/2013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7BF0A6-2921-4A1A-910C-0CA1C46E50C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480330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Text Box 2"/>
          <p:cNvSpPr txBox="1">
            <a:spLocks noChangeArrowheads="1"/>
          </p:cNvSpPr>
          <p:nvPr/>
        </p:nvSpPr>
        <p:spPr bwMode="auto">
          <a:xfrm>
            <a:off x="250825" y="260350"/>
            <a:ext cx="8713788" cy="788988"/>
          </a:xfrm>
          <a:prstGeom prst="rect">
            <a:avLst/>
          </a:prstGeom>
          <a:solidFill>
            <a:srgbClr val="FEB2B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/>
              <a:t>VI. BIODIVERSITAT. VI. 2. Sistemàtica, filogènia i taxonomia.</a:t>
            </a:r>
          </a:p>
          <a:p>
            <a:pPr eaLnBrk="1" hangingPunct="1">
              <a:spcBef>
                <a:spcPct val="50000"/>
              </a:spcBef>
            </a:pPr>
            <a:endParaRPr lang="es-ES" b="1"/>
          </a:p>
        </p:txBody>
      </p:sp>
      <p:sp>
        <p:nvSpPr>
          <p:cNvPr id="51203" name="Text Box 3"/>
          <p:cNvSpPr txBox="1">
            <a:spLocks noChangeArrowheads="1"/>
          </p:cNvSpPr>
          <p:nvPr/>
        </p:nvSpPr>
        <p:spPr bwMode="auto">
          <a:xfrm>
            <a:off x="323850" y="1268413"/>
            <a:ext cx="8351838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/>
              <a:t> </a:t>
            </a:r>
          </a:p>
        </p:txBody>
      </p:sp>
      <p:pic>
        <p:nvPicPr>
          <p:cNvPr id="51204" name="Picture 6" descr="400px-Phylogenetic_tree-e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2988" y="1341438"/>
            <a:ext cx="6913562" cy="4392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16635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3250" name="Picture 4" descr="tree_of_lif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9925" y="274638"/>
            <a:ext cx="7802563" cy="585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94945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uib\Documents\5. DIDÀCTICA MAGISTERI\TEMES CONTINGUTS\6. Biodiversitat\Clasificación-biológica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908721"/>
            <a:ext cx="5801681" cy="46805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915210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Text Box 2"/>
          <p:cNvSpPr txBox="1">
            <a:spLocks noChangeArrowheads="1"/>
          </p:cNvSpPr>
          <p:nvPr/>
        </p:nvSpPr>
        <p:spPr bwMode="auto">
          <a:xfrm>
            <a:off x="250825" y="260350"/>
            <a:ext cx="8713788" cy="788988"/>
          </a:xfrm>
          <a:prstGeom prst="rect">
            <a:avLst/>
          </a:prstGeom>
          <a:solidFill>
            <a:srgbClr val="FEB2B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/>
              <a:t>VI. BIODIVERSITAT. VI. 2. Sistemàtica, filogènia i taxonomia.</a:t>
            </a:r>
          </a:p>
          <a:p>
            <a:pPr eaLnBrk="1" hangingPunct="1">
              <a:spcBef>
                <a:spcPct val="50000"/>
              </a:spcBef>
            </a:pPr>
            <a:endParaRPr lang="es-ES" b="1"/>
          </a:p>
        </p:txBody>
      </p:sp>
      <p:sp>
        <p:nvSpPr>
          <p:cNvPr id="54275" name="Text Box 3"/>
          <p:cNvSpPr txBox="1">
            <a:spLocks noChangeArrowheads="1"/>
          </p:cNvSpPr>
          <p:nvPr/>
        </p:nvSpPr>
        <p:spPr bwMode="auto">
          <a:xfrm>
            <a:off x="323850" y="1268413"/>
            <a:ext cx="8351838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/>
              <a:t> </a:t>
            </a:r>
          </a:p>
        </p:txBody>
      </p:sp>
      <p:sp>
        <p:nvSpPr>
          <p:cNvPr id="54276" name="Text Box 4"/>
          <p:cNvSpPr txBox="1">
            <a:spLocks noChangeArrowheads="1"/>
          </p:cNvSpPr>
          <p:nvPr/>
        </p:nvSpPr>
        <p:spPr bwMode="auto">
          <a:xfrm>
            <a:off x="323850" y="1341438"/>
            <a:ext cx="8496300" cy="5078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b="1" dirty="0" err="1"/>
              <a:t>Actualment</a:t>
            </a:r>
            <a:r>
              <a:rPr lang="es-ES" b="1" dirty="0"/>
              <a:t> el tema de la </a:t>
            </a:r>
            <a:r>
              <a:rPr lang="es-ES" b="1" dirty="0" err="1"/>
              <a:t>classificació</a:t>
            </a:r>
            <a:r>
              <a:rPr lang="es-ES" b="1" dirty="0"/>
              <a:t> </a:t>
            </a:r>
            <a:r>
              <a:rPr lang="es-ES" b="1" dirty="0" err="1"/>
              <a:t>dels</a:t>
            </a:r>
            <a:r>
              <a:rPr lang="es-ES" b="1" dirty="0"/>
              <a:t> </a:t>
            </a:r>
            <a:r>
              <a:rPr lang="es-ES" b="1" dirty="0" err="1"/>
              <a:t>organismes</a:t>
            </a:r>
            <a:r>
              <a:rPr lang="es-ES" b="1" dirty="0"/>
              <a:t> en </a:t>
            </a:r>
            <a:r>
              <a:rPr lang="es-ES" b="1" dirty="0" err="1"/>
              <a:t>regnes</a:t>
            </a:r>
            <a:r>
              <a:rPr lang="es-ES" b="1" dirty="0"/>
              <a:t> i </a:t>
            </a:r>
            <a:r>
              <a:rPr lang="es-ES" b="1" dirty="0" err="1"/>
              <a:t>dominis</a:t>
            </a:r>
            <a:r>
              <a:rPr lang="es-ES" b="1" dirty="0"/>
              <a:t> </a:t>
            </a:r>
            <a:r>
              <a:rPr lang="es-ES" b="1" dirty="0" err="1"/>
              <a:t>està</a:t>
            </a:r>
            <a:r>
              <a:rPr lang="es-ES" b="1" dirty="0"/>
              <a:t> en </a:t>
            </a:r>
            <a:r>
              <a:rPr lang="es-ES" b="1" dirty="0" err="1"/>
              <a:t>revisió</a:t>
            </a:r>
            <a:r>
              <a:rPr lang="es-ES" b="1" dirty="0"/>
              <a:t> i </a:t>
            </a:r>
            <a:r>
              <a:rPr lang="es-ES" b="1" dirty="0" err="1"/>
              <a:t>conviuen</a:t>
            </a:r>
            <a:r>
              <a:rPr lang="es-ES" b="1" dirty="0"/>
              <a:t> </a:t>
            </a:r>
            <a:r>
              <a:rPr lang="es-ES" b="1" dirty="0" err="1"/>
              <a:t>propostes</a:t>
            </a:r>
            <a:r>
              <a:rPr lang="es-ES" b="1" dirty="0"/>
              <a:t> </a:t>
            </a:r>
            <a:r>
              <a:rPr lang="es-ES" b="1" dirty="0" err="1"/>
              <a:t>molts</a:t>
            </a:r>
            <a:r>
              <a:rPr lang="es-ES" b="1" dirty="0"/>
              <a:t> </a:t>
            </a:r>
            <a:r>
              <a:rPr lang="es-ES" b="1" dirty="0" err="1"/>
              <a:t>diferents</a:t>
            </a:r>
            <a:r>
              <a:rPr lang="es-ES" b="1" dirty="0"/>
              <a:t> que en el </a:t>
            </a:r>
            <a:r>
              <a:rPr lang="es-ES" b="1" dirty="0" err="1"/>
              <a:t>pròxims</a:t>
            </a:r>
            <a:r>
              <a:rPr lang="es-ES" b="1" dirty="0"/>
              <a:t> </a:t>
            </a:r>
            <a:r>
              <a:rPr lang="es-ES" b="1" dirty="0" err="1"/>
              <a:t>anys</a:t>
            </a:r>
            <a:r>
              <a:rPr lang="es-ES" b="1" dirty="0"/>
              <a:t> </a:t>
            </a:r>
            <a:r>
              <a:rPr lang="es-ES" b="1" dirty="0" err="1"/>
              <a:t>seran</a:t>
            </a:r>
            <a:r>
              <a:rPr lang="es-ES" b="1" dirty="0"/>
              <a:t> </a:t>
            </a:r>
            <a:r>
              <a:rPr lang="es-ES" b="1" dirty="0" err="1"/>
              <a:t>motiu</a:t>
            </a:r>
            <a:r>
              <a:rPr lang="es-ES" b="1" dirty="0"/>
              <a:t> de </a:t>
            </a:r>
            <a:r>
              <a:rPr lang="es-ES" b="1" dirty="0" err="1"/>
              <a:t>discussió</a:t>
            </a:r>
            <a:r>
              <a:rPr lang="es-ES" b="1" dirty="0" smtClean="0"/>
              <a:t>.</a:t>
            </a:r>
          </a:p>
          <a:p>
            <a:pPr eaLnBrk="1" hangingPunct="1">
              <a:spcBef>
                <a:spcPct val="50000"/>
              </a:spcBef>
            </a:pPr>
            <a:endParaRPr lang="es-ES" b="1" dirty="0"/>
          </a:p>
          <a:p>
            <a:pPr eaLnBrk="1" hangingPunct="1">
              <a:spcBef>
                <a:spcPct val="50000"/>
              </a:spcBef>
            </a:pPr>
            <a:endParaRPr lang="es-ES" b="1" dirty="0" smtClean="0"/>
          </a:p>
          <a:p>
            <a:pPr eaLnBrk="1" hangingPunct="1">
              <a:spcBef>
                <a:spcPct val="50000"/>
              </a:spcBef>
            </a:pPr>
            <a:r>
              <a:rPr lang="es-ES" b="1" dirty="0" smtClean="0"/>
              <a:t>REGNES</a:t>
            </a:r>
          </a:p>
          <a:p>
            <a:pPr eaLnBrk="1" hangingPunct="1">
              <a:spcBef>
                <a:spcPct val="50000"/>
              </a:spcBef>
            </a:pPr>
            <a:r>
              <a:rPr lang="es-ES" b="1" dirty="0"/>
              <a:t>	</a:t>
            </a:r>
            <a:r>
              <a:rPr lang="es-ES" b="1" dirty="0" smtClean="0"/>
              <a:t>Bacteria</a:t>
            </a:r>
          </a:p>
          <a:p>
            <a:pPr eaLnBrk="1" hangingPunct="1">
              <a:spcBef>
                <a:spcPct val="50000"/>
              </a:spcBef>
            </a:pPr>
            <a:r>
              <a:rPr lang="es-ES" b="1" dirty="0"/>
              <a:t>	</a:t>
            </a:r>
            <a:r>
              <a:rPr lang="es-ES" b="1" dirty="0" smtClean="0"/>
              <a:t>Arquea</a:t>
            </a:r>
          </a:p>
          <a:p>
            <a:pPr eaLnBrk="1" hangingPunct="1">
              <a:spcBef>
                <a:spcPct val="50000"/>
              </a:spcBef>
            </a:pPr>
            <a:r>
              <a:rPr lang="es-ES" b="1" dirty="0"/>
              <a:t>	</a:t>
            </a:r>
            <a:r>
              <a:rPr lang="es-ES" b="1" dirty="0" smtClean="0"/>
              <a:t>Protista</a:t>
            </a:r>
          </a:p>
          <a:p>
            <a:pPr eaLnBrk="1" hangingPunct="1">
              <a:spcBef>
                <a:spcPct val="50000"/>
              </a:spcBef>
            </a:pPr>
            <a:r>
              <a:rPr lang="es-ES" b="1" dirty="0"/>
              <a:t>	</a:t>
            </a:r>
            <a:r>
              <a:rPr lang="es-ES" b="1" dirty="0" err="1" smtClean="0"/>
              <a:t>Fongs</a:t>
            </a:r>
            <a:endParaRPr lang="es-ES" b="1" dirty="0" smtClean="0"/>
          </a:p>
          <a:p>
            <a:pPr eaLnBrk="1" hangingPunct="1">
              <a:spcBef>
                <a:spcPct val="50000"/>
              </a:spcBef>
            </a:pPr>
            <a:r>
              <a:rPr lang="es-ES" b="1" dirty="0"/>
              <a:t>	</a:t>
            </a:r>
            <a:r>
              <a:rPr lang="es-ES" b="1" dirty="0" smtClean="0"/>
              <a:t>Planta</a:t>
            </a:r>
          </a:p>
          <a:p>
            <a:pPr eaLnBrk="1" hangingPunct="1">
              <a:spcBef>
                <a:spcPct val="50000"/>
              </a:spcBef>
            </a:pPr>
            <a:r>
              <a:rPr lang="es-ES" b="1" dirty="0"/>
              <a:t>	</a:t>
            </a:r>
            <a:r>
              <a:rPr lang="es-ES" b="1" dirty="0" smtClean="0"/>
              <a:t>Animal</a:t>
            </a:r>
          </a:p>
          <a:p>
            <a:pPr eaLnBrk="1" hangingPunct="1">
              <a:spcBef>
                <a:spcPct val="50000"/>
              </a:spcBef>
            </a:pPr>
            <a:endParaRPr lang="es-ES" b="1" dirty="0"/>
          </a:p>
        </p:txBody>
      </p:sp>
    </p:spTree>
    <p:extLst>
      <p:ext uri="{BB962C8B-B14F-4D97-AF65-F5344CB8AC3E}">
        <p14:creationId xmlns:p14="http://schemas.microsoft.com/office/powerpoint/2010/main" val="530044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Text Box 2"/>
          <p:cNvSpPr txBox="1">
            <a:spLocks noChangeArrowheads="1"/>
          </p:cNvSpPr>
          <p:nvPr/>
        </p:nvSpPr>
        <p:spPr bwMode="auto">
          <a:xfrm>
            <a:off x="250825" y="260350"/>
            <a:ext cx="8713788" cy="788988"/>
          </a:xfrm>
          <a:prstGeom prst="rect">
            <a:avLst/>
          </a:prstGeom>
          <a:solidFill>
            <a:srgbClr val="FEB2B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/>
              <a:t>VI. BIODIVERSITAT. VI. 2. Sistemàtica, filogènia i taxonomia.</a:t>
            </a:r>
          </a:p>
          <a:p>
            <a:pPr eaLnBrk="1" hangingPunct="1">
              <a:spcBef>
                <a:spcPct val="50000"/>
              </a:spcBef>
            </a:pPr>
            <a:endParaRPr lang="es-ES" b="1"/>
          </a:p>
        </p:txBody>
      </p:sp>
      <p:sp>
        <p:nvSpPr>
          <p:cNvPr id="55299" name="Text Box 3"/>
          <p:cNvSpPr txBox="1">
            <a:spLocks noChangeArrowheads="1"/>
          </p:cNvSpPr>
          <p:nvPr/>
        </p:nvSpPr>
        <p:spPr bwMode="auto">
          <a:xfrm>
            <a:off x="323850" y="1268413"/>
            <a:ext cx="8351838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/>
              <a:t> </a:t>
            </a:r>
          </a:p>
        </p:txBody>
      </p:sp>
      <p:sp>
        <p:nvSpPr>
          <p:cNvPr id="55300" name="Text Box 5"/>
          <p:cNvSpPr txBox="1">
            <a:spLocks noChangeArrowheads="1"/>
          </p:cNvSpPr>
          <p:nvPr/>
        </p:nvSpPr>
        <p:spPr bwMode="auto">
          <a:xfrm>
            <a:off x="250825" y="1268413"/>
            <a:ext cx="8569325" cy="4494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/>
              <a:t>Exercici</a:t>
            </a:r>
          </a:p>
          <a:p>
            <a:pPr eaLnBrk="1" hangingPunct="1">
              <a:spcBef>
                <a:spcPct val="50000"/>
              </a:spcBef>
            </a:pPr>
            <a:endParaRPr lang="es-ES"/>
          </a:p>
          <a:p>
            <a:pPr eaLnBrk="1" hangingPunct="1">
              <a:spcBef>
                <a:spcPct val="50000"/>
              </a:spcBef>
            </a:pPr>
            <a:r>
              <a:rPr lang="es-ES"/>
              <a:t>Noms dels regnes:</a:t>
            </a:r>
          </a:p>
          <a:p>
            <a:pPr eaLnBrk="1" hangingPunct="1">
              <a:spcBef>
                <a:spcPct val="50000"/>
              </a:spcBef>
            </a:pPr>
            <a:r>
              <a:rPr lang="es-ES"/>
              <a:t>Imatges: </a:t>
            </a:r>
          </a:p>
          <a:p>
            <a:pPr eaLnBrk="1" hangingPunct="1">
              <a:spcBef>
                <a:spcPct val="50000"/>
              </a:spcBef>
            </a:pPr>
            <a:r>
              <a:rPr lang="es-ES"/>
              <a:t>Tipus d’organisme:</a:t>
            </a:r>
          </a:p>
          <a:p>
            <a:pPr eaLnBrk="1" hangingPunct="1">
              <a:spcBef>
                <a:spcPct val="50000"/>
              </a:spcBef>
            </a:pPr>
            <a:r>
              <a:rPr lang="es-ES"/>
              <a:t>Organització cel·lular:</a:t>
            </a:r>
          </a:p>
          <a:p>
            <a:pPr eaLnBrk="1" hangingPunct="1">
              <a:spcBef>
                <a:spcPct val="50000"/>
              </a:spcBef>
            </a:pPr>
            <a:r>
              <a:rPr lang="es-ES"/>
              <a:t>Tipus de metabolisme:</a:t>
            </a:r>
          </a:p>
          <a:p>
            <a:pPr eaLnBrk="1" hangingPunct="1">
              <a:spcBef>
                <a:spcPct val="50000"/>
              </a:spcBef>
            </a:pPr>
            <a:r>
              <a:rPr lang="es-ES"/>
              <a:t>Característiques especials:</a:t>
            </a:r>
          </a:p>
          <a:p>
            <a:pPr eaLnBrk="1" hangingPunct="1">
              <a:spcBef>
                <a:spcPct val="50000"/>
              </a:spcBef>
            </a:pPr>
            <a:r>
              <a:rPr lang="es-ES"/>
              <a:t>En què es basa la diferència entre dominis?:</a:t>
            </a:r>
          </a:p>
          <a:p>
            <a:pPr eaLnBrk="1" hangingPunct="1">
              <a:spcBef>
                <a:spcPct val="50000"/>
              </a:spcBef>
            </a:pPr>
            <a:r>
              <a:rPr lang="es-ES"/>
              <a:t>Exemples de les Balears: </a:t>
            </a:r>
          </a:p>
          <a:p>
            <a:pPr eaLnBrk="1" hangingPunct="1">
              <a:spcBef>
                <a:spcPct val="50000"/>
              </a:spcBef>
            </a:pPr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06283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110</Words>
  <Application>Microsoft Office PowerPoint</Application>
  <PresentationFormat>Presentación en pantalla (4:3)</PresentationFormat>
  <Paragraphs>26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6" baseType="lpstr"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UIB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uib</dc:creator>
  <cp:lastModifiedBy>uib</cp:lastModifiedBy>
  <cp:revision>2</cp:revision>
  <dcterms:created xsi:type="dcterms:W3CDTF">2013-11-26T13:34:36Z</dcterms:created>
  <dcterms:modified xsi:type="dcterms:W3CDTF">2013-11-26T13:40:24Z</dcterms:modified>
</cp:coreProperties>
</file>