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FD59C-9AA6-48F4-9527-686A4399F857}" type="datetimeFigureOut">
              <a:rPr lang="es-ES" smtClean="0"/>
              <a:t>03/11/2013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75152-4054-478E-B3A9-D1C11381D3F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FD59C-9AA6-48F4-9527-686A4399F857}" type="datetimeFigureOut">
              <a:rPr lang="es-ES" smtClean="0"/>
              <a:t>03/11/2013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75152-4054-478E-B3A9-D1C11381D3F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FD59C-9AA6-48F4-9527-686A4399F857}" type="datetimeFigureOut">
              <a:rPr lang="es-ES" smtClean="0"/>
              <a:t>03/11/2013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75152-4054-478E-B3A9-D1C11381D3F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FD59C-9AA6-48F4-9527-686A4399F857}" type="datetimeFigureOut">
              <a:rPr lang="es-ES" smtClean="0"/>
              <a:t>03/11/2013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75152-4054-478E-B3A9-D1C11381D3F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FD59C-9AA6-48F4-9527-686A4399F857}" type="datetimeFigureOut">
              <a:rPr lang="es-ES" smtClean="0"/>
              <a:t>03/11/2013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75152-4054-478E-B3A9-D1C11381D3F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FD59C-9AA6-48F4-9527-686A4399F857}" type="datetimeFigureOut">
              <a:rPr lang="es-ES" smtClean="0"/>
              <a:t>03/11/2013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75152-4054-478E-B3A9-D1C11381D3F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FD59C-9AA6-48F4-9527-686A4399F857}" type="datetimeFigureOut">
              <a:rPr lang="es-ES" smtClean="0"/>
              <a:t>03/11/2013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75152-4054-478E-B3A9-D1C11381D3F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FD59C-9AA6-48F4-9527-686A4399F857}" type="datetimeFigureOut">
              <a:rPr lang="es-ES" smtClean="0"/>
              <a:t>03/11/2013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75152-4054-478E-B3A9-D1C11381D3F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FD59C-9AA6-48F4-9527-686A4399F857}" type="datetimeFigureOut">
              <a:rPr lang="es-ES" smtClean="0"/>
              <a:t>03/11/2013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75152-4054-478E-B3A9-D1C11381D3F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FD59C-9AA6-48F4-9527-686A4399F857}" type="datetimeFigureOut">
              <a:rPr lang="es-ES" smtClean="0"/>
              <a:t>03/11/2013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75152-4054-478E-B3A9-D1C11381D3F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FD59C-9AA6-48F4-9527-686A4399F857}" type="datetimeFigureOut">
              <a:rPr lang="es-ES" smtClean="0"/>
              <a:t>03/11/2013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75152-4054-478E-B3A9-D1C11381D3F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CFD59C-9AA6-48F4-9527-686A4399F857}" type="datetimeFigureOut">
              <a:rPr lang="es-ES" smtClean="0"/>
              <a:t>03/11/2013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975152-4054-478E-B3A9-D1C11381D3FC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395288" y="188913"/>
            <a:ext cx="82073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000" b="1">
                <a:solidFill>
                  <a:srgbClr val="003399"/>
                </a:solidFill>
              </a:rPr>
              <a:t>UD. I. INTRODUCCIÓ. Ll. 1. </a:t>
            </a:r>
            <a:r>
              <a:rPr lang="es-ES" sz="2000" b="1" i="1">
                <a:solidFill>
                  <a:srgbClr val="003399"/>
                </a:solidFill>
              </a:rPr>
              <a:t>Què és la biologia?</a:t>
            </a:r>
          </a:p>
        </p:txBody>
      </p:sp>
      <p:sp>
        <p:nvSpPr>
          <p:cNvPr id="26627" name="Line 3"/>
          <p:cNvSpPr>
            <a:spLocks noChangeShapeType="1"/>
          </p:cNvSpPr>
          <p:nvPr/>
        </p:nvSpPr>
        <p:spPr bwMode="auto">
          <a:xfrm>
            <a:off x="539750" y="1125538"/>
            <a:ext cx="80645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6628" name="Line 4"/>
          <p:cNvSpPr>
            <a:spLocks noChangeShapeType="1"/>
          </p:cNvSpPr>
          <p:nvPr/>
        </p:nvSpPr>
        <p:spPr bwMode="auto">
          <a:xfrm>
            <a:off x="539750" y="549275"/>
            <a:ext cx="80645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468313" y="620713"/>
            <a:ext cx="7991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400" b="1" dirty="0" smtClean="0">
                <a:solidFill>
                  <a:srgbClr val="003399"/>
                </a:solidFill>
              </a:rPr>
              <a:t>1.5. </a:t>
            </a:r>
            <a:r>
              <a:rPr lang="es-ES" sz="2400" b="1" i="1" dirty="0" err="1">
                <a:solidFill>
                  <a:srgbClr val="003399"/>
                </a:solidFill>
              </a:rPr>
              <a:t>Concepte</a:t>
            </a:r>
            <a:r>
              <a:rPr lang="es-ES" sz="2400" b="1" i="1" dirty="0">
                <a:solidFill>
                  <a:srgbClr val="003399"/>
                </a:solidFill>
              </a:rPr>
              <a:t> de vida</a:t>
            </a: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900113" y="6003925"/>
            <a:ext cx="7272337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827088" y="1773238"/>
            <a:ext cx="38893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s-ES"/>
          </a:p>
        </p:txBody>
      </p:sp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971550" y="1700213"/>
            <a:ext cx="3600450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4572000" y="1844675"/>
            <a:ext cx="32400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</p:txBody>
      </p:sp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611188" y="1412875"/>
            <a:ext cx="7705725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400" b="1" dirty="0" err="1"/>
              <a:t>Els</a:t>
            </a:r>
            <a:r>
              <a:rPr lang="es-ES" sz="2400" b="1" dirty="0"/>
              <a:t> </a:t>
            </a:r>
            <a:r>
              <a:rPr lang="es-ES" sz="2400" b="1" dirty="0" err="1"/>
              <a:t>objectes</a:t>
            </a:r>
            <a:r>
              <a:rPr lang="es-ES" sz="2400" b="1" dirty="0"/>
              <a:t> que </a:t>
            </a:r>
            <a:r>
              <a:rPr lang="es-ES" sz="2400" b="1" dirty="0" err="1"/>
              <a:t>tenen</a:t>
            </a:r>
            <a:r>
              <a:rPr lang="es-ES" sz="2400" b="1" dirty="0"/>
              <a:t> </a:t>
            </a:r>
            <a:r>
              <a:rPr lang="es-ES" sz="2400" b="1" dirty="0">
                <a:solidFill>
                  <a:srgbClr val="CC0000"/>
                </a:solidFill>
              </a:rPr>
              <a:t>vida</a:t>
            </a:r>
            <a:r>
              <a:rPr lang="es-ES" sz="2400" b="1" dirty="0"/>
              <a:t>, presenten</a:t>
            </a:r>
          </a:p>
          <a:p>
            <a:endParaRPr lang="es-ES" sz="2400" b="1" dirty="0"/>
          </a:p>
          <a:p>
            <a:r>
              <a:rPr lang="es-ES" sz="2400" b="1" dirty="0">
                <a:solidFill>
                  <a:srgbClr val="CC0000"/>
                </a:solidFill>
              </a:rPr>
              <a:t>Estructura</a:t>
            </a:r>
            <a:r>
              <a:rPr lang="es-ES" sz="2400" b="1" dirty="0"/>
              <a:t> complexa (</a:t>
            </a:r>
            <a:r>
              <a:rPr lang="es-ES" sz="2400" b="1" dirty="0" err="1" smtClean="0"/>
              <a:t>cèl·lula</a:t>
            </a:r>
            <a:r>
              <a:rPr lang="es-ES" sz="2400" b="1" dirty="0" smtClean="0"/>
              <a:t>, </a:t>
            </a:r>
            <a:r>
              <a:rPr lang="es-ES" sz="2400" b="1" dirty="0" err="1" smtClean="0"/>
              <a:t>composts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orgànics</a:t>
            </a:r>
            <a:r>
              <a:rPr lang="es-ES" sz="2400" b="1" dirty="0" smtClean="0"/>
              <a:t>)</a:t>
            </a:r>
            <a:endParaRPr lang="es-ES" sz="2400" b="1" dirty="0"/>
          </a:p>
          <a:p>
            <a:r>
              <a:rPr lang="es-ES" sz="2400" b="1" dirty="0"/>
              <a:t>Precisen </a:t>
            </a:r>
            <a:r>
              <a:rPr lang="es-ES" sz="2400" b="1" dirty="0" err="1"/>
              <a:t>d’un</a:t>
            </a:r>
            <a:r>
              <a:rPr lang="es-ES" sz="2400" b="1" dirty="0"/>
              <a:t> </a:t>
            </a:r>
            <a:r>
              <a:rPr lang="es-ES" sz="2400" b="1" dirty="0">
                <a:solidFill>
                  <a:srgbClr val="CC0000"/>
                </a:solidFill>
              </a:rPr>
              <a:t>flux </a:t>
            </a:r>
            <a:r>
              <a:rPr lang="es-ES" sz="2400" b="1" dirty="0" err="1">
                <a:solidFill>
                  <a:srgbClr val="CC0000"/>
                </a:solidFill>
              </a:rPr>
              <a:t>d’energia</a:t>
            </a:r>
            <a:endParaRPr lang="es-ES" sz="2400" b="1" dirty="0">
              <a:solidFill>
                <a:srgbClr val="CC0000"/>
              </a:solidFill>
            </a:endParaRPr>
          </a:p>
          <a:p>
            <a:r>
              <a:rPr lang="es-ES" sz="2400" b="1" dirty="0" err="1"/>
              <a:t>Necessitat</a:t>
            </a:r>
            <a:r>
              <a:rPr lang="es-ES" sz="2400" b="1" dirty="0"/>
              <a:t> de </a:t>
            </a:r>
            <a:r>
              <a:rPr lang="es-ES" sz="2400" b="1" dirty="0">
                <a:solidFill>
                  <a:srgbClr val="CC0000"/>
                </a:solidFill>
              </a:rPr>
              <a:t>relacionar-se</a:t>
            </a:r>
            <a:r>
              <a:rPr lang="es-ES" sz="2400" b="1" dirty="0"/>
              <a:t> </a:t>
            </a:r>
            <a:r>
              <a:rPr lang="es-ES" sz="2400" b="1" dirty="0" err="1"/>
              <a:t>amb</a:t>
            </a:r>
            <a:r>
              <a:rPr lang="es-ES" sz="2400" b="1" dirty="0"/>
              <a:t> el </a:t>
            </a:r>
            <a:r>
              <a:rPr lang="es-ES" sz="2400" b="1" dirty="0" err="1"/>
              <a:t>medi</a:t>
            </a:r>
            <a:endParaRPr lang="es-ES" sz="2400" b="1" dirty="0"/>
          </a:p>
        </p:txBody>
      </p:sp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6372225" y="3716338"/>
            <a:ext cx="3816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s-ES" sz="2000" b="1"/>
          </a:p>
        </p:txBody>
      </p:sp>
      <p:sp>
        <p:nvSpPr>
          <p:cNvPr id="26636" name="Text Box 12"/>
          <p:cNvSpPr txBox="1">
            <a:spLocks noChangeArrowheads="1"/>
          </p:cNvSpPr>
          <p:nvPr/>
        </p:nvSpPr>
        <p:spPr bwMode="auto">
          <a:xfrm>
            <a:off x="4643438" y="1700213"/>
            <a:ext cx="26654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s-ES" sz="2000" b="1"/>
          </a:p>
        </p:txBody>
      </p:sp>
      <p:sp>
        <p:nvSpPr>
          <p:cNvPr id="26637" name="Text Box 13"/>
          <p:cNvSpPr txBox="1">
            <a:spLocks noChangeArrowheads="1"/>
          </p:cNvSpPr>
          <p:nvPr/>
        </p:nvSpPr>
        <p:spPr bwMode="auto">
          <a:xfrm>
            <a:off x="4143375" y="1668463"/>
            <a:ext cx="2825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800" b="1"/>
              <a:t> </a:t>
            </a:r>
            <a:endParaRPr lang="es-ES" sz="2800" b="1">
              <a:solidFill>
                <a:srgbClr val="CC0000"/>
              </a:solidFill>
            </a:endParaRPr>
          </a:p>
        </p:txBody>
      </p:sp>
      <p:sp>
        <p:nvSpPr>
          <p:cNvPr id="26638" name="Text Box 14"/>
          <p:cNvSpPr txBox="1">
            <a:spLocks noChangeArrowheads="1"/>
          </p:cNvSpPr>
          <p:nvPr/>
        </p:nvSpPr>
        <p:spPr bwMode="auto">
          <a:xfrm>
            <a:off x="1042988" y="2565400"/>
            <a:ext cx="67691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 sz="2400" b="1"/>
          </a:p>
          <a:p>
            <a:pPr>
              <a:spcBef>
                <a:spcPct val="50000"/>
              </a:spcBef>
            </a:pPr>
            <a:r>
              <a:rPr lang="es-ES" sz="2800" b="1"/>
              <a:t> </a:t>
            </a:r>
          </a:p>
        </p:txBody>
      </p:sp>
      <p:sp>
        <p:nvSpPr>
          <p:cNvPr id="26639" name="Text Box 15"/>
          <p:cNvSpPr txBox="1">
            <a:spLocks noChangeArrowheads="1"/>
          </p:cNvSpPr>
          <p:nvPr/>
        </p:nvSpPr>
        <p:spPr bwMode="auto">
          <a:xfrm>
            <a:off x="323850" y="1412875"/>
            <a:ext cx="77771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26640" name="AutoShape 16"/>
          <p:cNvSpPr>
            <a:spLocks noChangeArrowheads="1"/>
          </p:cNvSpPr>
          <p:nvPr/>
        </p:nvSpPr>
        <p:spPr bwMode="auto">
          <a:xfrm>
            <a:off x="4356100" y="4005263"/>
            <a:ext cx="215900" cy="503237"/>
          </a:xfrm>
          <a:prstGeom prst="downArrow">
            <a:avLst>
              <a:gd name="adj1" fmla="val 50000"/>
              <a:gd name="adj2" fmla="val 5827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26641" name="Text Box 18"/>
          <p:cNvSpPr txBox="1">
            <a:spLocks noChangeArrowheads="1"/>
          </p:cNvSpPr>
          <p:nvPr/>
        </p:nvSpPr>
        <p:spPr bwMode="auto">
          <a:xfrm>
            <a:off x="3203575" y="4868863"/>
            <a:ext cx="24479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800" b="1">
                <a:solidFill>
                  <a:srgbClr val="CC0000"/>
                </a:solidFill>
              </a:rPr>
              <a:t>Funcions</a:t>
            </a:r>
          </a:p>
        </p:txBody>
      </p:sp>
      <p:sp>
        <p:nvSpPr>
          <p:cNvPr id="26642" name="Rectangle 19"/>
          <p:cNvSpPr>
            <a:spLocks noChangeArrowheads="1"/>
          </p:cNvSpPr>
          <p:nvPr/>
        </p:nvSpPr>
        <p:spPr bwMode="auto">
          <a:xfrm>
            <a:off x="10179050" y="0"/>
            <a:ext cx="24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b="1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395288" y="188913"/>
            <a:ext cx="82073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000" b="1">
                <a:solidFill>
                  <a:srgbClr val="003399"/>
                </a:solidFill>
              </a:rPr>
              <a:t>UD. I. INTRODUCCIÓ. Ll. 1. </a:t>
            </a:r>
            <a:r>
              <a:rPr lang="es-ES" sz="2000" b="1" i="1">
                <a:solidFill>
                  <a:srgbClr val="003399"/>
                </a:solidFill>
              </a:rPr>
              <a:t>Què és la biologia?</a:t>
            </a:r>
          </a:p>
        </p:txBody>
      </p:sp>
      <p:sp>
        <p:nvSpPr>
          <p:cNvPr id="27651" name="Line 3"/>
          <p:cNvSpPr>
            <a:spLocks noChangeShapeType="1"/>
          </p:cNvSpPr>
          <p:nvPr/>
        </p:nvSpPr>
        <p:spPr bwMode="auto">
          <a:xfrm>
            <a:off x="539750" y="1125538"/>
            <a:ext cx="80645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7652" name="Line 4"/>
          <p:cNvSpPr>
            <a:spLocks noChangeShapeType="1"/>
          </p:cNvSpPr>
          <p:nvPr/>
        </p:nvSpPr>
        <p:spPr bwMode="auto">
          <a:xfrm>
            <a:off x="539750" y="549275"/>
            <a:ext cx="80645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468313" y="620713"/>
            <a:ext cx="7991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400" b="1" dirty="0" smtClean="0">
                <a:solidFill>
                  <a:srgbClr val="003399"/>
                </a:solidFill>
              </a:rPr>
              <a:t>1.5. </a:t>
            </a:r>
            <a:r>
              <a:rPr lang="es-ES" sz="2400" b="1" i="1" dirty="0" err="1">
                <a:solidFill>
                  <a:srgbClr val="003399"/>
                </a:solidFill>
              </a:rPr>
              <a:t>Concepte</a:t>
            </a:r>
            <a:r>
              <a:rPr lang="es-ES" sz="2400" b="1" i="1" dirty="0">
                <a:solidFill>
                  <a:srgbClr val="003399"/>
                </a:solidFill>
              </a:rPr>
              <a:t> de vida</a:t>
            </a:r>
          </a:p>
        </p:txBody>
      </p:sp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900113" y="6003925"/>
            <a:ext cx="7272337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</p:txBody>
      </p:sp>
      <p:sp>
        <p:nvSpPr>
          <p:cNvPr id="27655" name="Text Box 7"/>
          <p:cNvSpPr txBox="1">
            <a:spLocks noChangeArrowheads="1"/>
          </p:cNvSpPr>
          <p:nvPr/>
        </p:nvSpPr>
        <p:spPr bwMode="auto">
          <a:xfrm>
            <a:off x="827088" y="1773238"/>
            <a:ext cx="38893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s-ES"/>
          </a:p>
        </p:txBody>
      </p:sp>
      <p:sp>
        <p:nvSpPr>
          <p:cNvPr id="27656" name="Text Box 8"/>
          <p:cNvSpPr txBox="1">
            <a:spLocks noChangeArrowheads="1"/>
          </p:cNvSpPr>
          <p:nvPr/>
        </p:nvSpPr>
        <p:spPr bwMode="auto">
          <a:xfrm>
            <a:off x="971550" y="1700213"/>
            <a:ext cx="3600450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27657" name="Text Box 9"/>
          <p:cNvSpPr txBox="1">
            <a:spLocks noChangeArrowheads="1"/>
          </p:cNvSpPr>
          <p:nvPr/>
        </p:nvSpPr>
        <p:spPr bwMode="auto">
          <a:xfrm>
            <a:off x="4572000" y="1844675"/>
            <a:ext cx="32400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</p:txBody>
      </p:sp>
      <p:sp>
        <p:nvSpPr>
          <p:cNvPr id="27658" name="Text Box 10"/>
          <p:cNvSpPr txBox="1">
            <a:spLocks noChangeArrowheads="1"/>
          </p:cNvSpPr>
          <p:nvPr/>
        </p:nvSpPr>
        <p:spPr bwMode="auto">
          <a:xfrm>
            <a:off x="611188" y="1412875"/>
            <a:ext cx="7705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400" b="1"/>
              <a:t> </a:t>
            </a:r>
          </a:p>
        </p:txBody>
      </p:sp>
      <p:sp>
        <p:nvSpPr>
          <p:cNvPr id="27659" name="Text Box 11"/>
          <p:cNvSpPr txBox="1">
            <a:spLocks noChangeArrowheads="1"/>
          </p:cNvSpPr>
          <p:nvPr/>
        </p:nvSpPr>
        <p:spPr bwMode="auto">
          <a:xfrm>
            <a:off x="6372225" y="3716338"/>
            <a:ext cx="3816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s-ES" sz="2000" b="1"/>
          </a:p>
        </p:txBody>
      </p:sp>
      <p:sp>
        <p:nvSpPr>
          <p:cNvPr id="27660" name="Text Box 12"/>
          <p:cNvSpPr txBox="1">
            <a:spLocks noChangeArrowheads="1"/>
          </p:cNvSpPr>
          <p:nvPr/>
        </p:nvSpPr>
        <p:spPr bwMode="auto">
          <a:xfrm>
            <a:off x="4643438" y="1700213"/>
            <a:ext cx="26654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s-ES" sz="2000" b="1"/>
          </a:p>
        </p:txBody>
      </p:sp>
      <p:sp>
        <p:nvSpPr>
          <p:cNvPr id="27661" name="Text Box 13"/>
          <p:cNvSpPr txBox="1">
            <a:spLocks noChangeArrowheads="1"/>
          </p:cNvSpPr>
          <p:nvPr/>
        </p:nvSpPr>
        <p:spPr bwMode="auto">
          <a:xfrm>
            <a:off x="4143375" y="1668463"/>
            <a:ext cx="2825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800" b="1"/>
              <a:t> </a:t>
            </a:r>
            <a:endParaRPr lang="es-ES" sz="2800" b="1">
              <a:solidFill>
                <a:srgbClr val="CC0000"/>
              </a:solidFill>
            </a:endParaRPr>
          </a:p>
        </p:txBody>
      </p:sp>
      <p:sp>
        <p:nvSpPr>
          <p:cNvPr id="27662" name="Text Box 14"/>
          <p:cNvSpPr txBox="1">
            <a:spLocks noChangeArrowheads="1"/>
          </p:cNvSpPr>
          <p:nvPr/>
        </p:nvSpPr>
        <p:spPr bwMode="auto">
          <a:xfrm>
            <a:off x="1042988" y="2565400"/>
            <a:ext cx="67691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 sz="2400" b="1"/>
          </a:p>
          <a:p>
            <a:pPr>
              <a:spcBef>
                <a:spcPct val="50000"/>
              </a:spcBef>
            </a:pPr>
            <a:r>
              <a:rPr lang="es-ES" sz="2800" b="1"/>
              <a:t> </a:t>
            </a:r>
          </a:p>
        </p:txBody>
      </p:sp>
      <p:sp>
        <p:nvSpPr>
          <p:cNvPr id="27663" name="Text Box 15"/>
          <p:cNvSpPr txBox="1">
            <a:spLocks noChangeArrowheads="1"/>
          </p:cNvSpPr>
          <p:nvPr/>
        </p:nvSpPr>
        <p:spPr bwMode="auto">
          <a:xfrm>
            <a:off x="611188" y="1341438"/>
            <a:ext cx="77771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27664" name="Text Box 17"/>
          <p:cNvSpPr txBox="1">
            <a:spLocks noChangeArrowheads="1"/>
          </p:cNvSpPr>
          <p:nvPr/>
        </p:nvSpPr>
        <p:spPr bwMode="auto">
          <a:xfrm>
            <a:off x="3203575" y="4868863"/>
            <a:ext cx="24479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800" b="1">
                <a:solidFill>
                  <a:srgbClr val="CC0000"/>
                </a:solidFill>
              </a:rPr>
              <a:t> </a:t>
            </a:r>
          </a:p>
        </p:txBody>
      </p:sp>
      <p:sp>
        <p:nvSpPr>
          <p:cNvPr id="27665" name="Rectangle 18"/>
          <p:cNvSpPr>
            <a:spLocks noChangeArrowheads="1"/>
          </p:cNvSpPr>
          <p:nvPr/>
        </p:nvSpPr>
        <p:spPr bwMode="auto">
          <a:xfrm>
            <a:off x="10179050" y="0"/>
            <a:ext cx="24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b="1"/>
              <a:t> </a:t>
            </a:r>
          </a:p>
        </p:txBody>
      </p:sp>
      <p:sp>
        <p:nvSpPr>
          <p:cNvPr id="27666" name="Text Box 19"/>
          <p:cNvSpPr txBox="1">
            <a:spLocks noChangeArrowheads="1"/>
          </p:cNvSpPr>
          <p:nvPr/>
        </p:nvSpPr>
        <p:spPr bwMode="auto">
          <a:xfrm>
            <a:off x="611188" y="1557338"/>
            <a:ext cx="7993062" cy="433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 sz="2400" b="1" dirty="0"/>
          </a:p>
          <a:p>
            <a:pPr>
              <a:spcBef>
                <a:spcPct val="50000"/>
              </a:spcBef>
            </a:pPr>
            <a:endParaRPr lang="es-ES" sz="2400" b="1" dirty="0">
              <a:solidFill>
                <a:srgbClr val="CC0000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es-ES" sz="3200" b="1" dirty="0" err="1"/>
              <a:t>Funcions</a:t>
            </a:r>
            <a:r>
              <a:rPr lang="es-ES" sz="3200" b="1" dirty="0"/>
              <a:t>: </a:t>
            </a:r>
          </a:p>
          <a:p>
            <a:pPr algn="ctr">
              <a:spcBef>
                <a:spcPct val="50000"/>
              </a:spcBef>
            </a:pPr>
            <a:r>
              <a:rPr lang="es-ES" sz="3200" b="1" dirty="0" err="1"/>
              <a:t>excitabilitat</a:t>
            </a:r>
            <a:r>
              <a:rPr lang="es-ES" sz="3200" b="1" dirty="0"/>
              <a:t>, </a:t>
            </a:r>
            <a:r>
              <a:rPr lang="es-ES" sz="3200" b="1" dirty="0" err="1">
                <a:solidFill>
                  <a:srgbClr val="C00000"/>
                </a:solidFill>
              </a:rPr>
              <a:t>metabolisme</a:t>
            </a:r>
            <a:r>
              <a:rPr lang="es-ES" sz="3200" b="1" dirty="0"/>
              <a:t>, </a:t>
            </a:r>
            <a:r>
              <a:rPr lang="es-ES" sz="3200" b="1" dirty="0" err="1"/>
              <a:t>reproducció</a:t>
            </a:r>
            <a:r>
              <a:rPr lang="es-ES" sz="3200" b="1" dirty="0"/>
              <a:t>, </a:t>
            </a:r>
          </a:p>
          <a:p>
            <a:pPr algn="ctr">
              <a:spcBef>
                <a:spcPct val="50000"/>
              </a:spcBef>
            </a:pPr>
            <a:r>
              <a:rPr lang="es-ES" sz="3200" b="1" dirty="0" err="1"/>
              <a:t>creixement</a:t>
            </a:r>
            <a:r>
              <a:rPr lang="es-ES" sz="3200" b="1" dirty="0"/>
              <a:t>, </a:t>
            </a:r>
            <a:r>
              <a:rPr lang="es-ES" sz="3200" b="1" dirty="0" err="1"/>
              <a:t>evolució</a:t>
            </a:r>
            <a:endParaRPr lang="es-ES" sz="3200" b="1" dirty="0"/>
          </a:p>
          <a:p>
            <a:pPr>
              <a:spcBef>
                <a:spcPct val="50000"/>
              </a:spcBef>
            </a:pPr>
            <a:r>
              <a:rPr lang="es-ES" sz="2400" b="1" dirty="0"/>
              <a:t> </a:t>
            </a:r>
          </a:p>
          <a:p>
            <a:pPr>
              <a:spcBef>
                <a:spcPct val="50000"/>
              </a:spcBef>
            </a:pPr>
            <a:r>
              <a:rPr lang="es-ES" sz="2400" b="1" dirty="0">
                <a:solidFill>
                  <a:srgbClr val="CC0000"/>
                </a:solidFill>
              </a:rPr>
              <a:t> </a:t>
            </a:r>
            <a:endParaRPr lang="es-ES" sz="24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395288" y="188913"/>
            <a:ext cx="82073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000" b="1">
                <a:solidFill>
                  <a:srgbClr val="003399"/>
                </a:solidFill>
              </a:rPr>
              <a:t>UD. I. INTRODUCCIÓ. Ll. 1. </a:t>
            </a:r>
            <a:r>
              <a:rPr lang="es-ES" sz="2000" b="1" i="1">
                <a:solidFill>
                  <a:srgbClr val="003399"/>
                </a:solidFill>
              </a:rPr>
              <a:t>Què és la biologia?</a:t>
            </a:r>
          </a:p>
        </p:txBody>
      </p:sp>
      <p:sp>
        <p:nvSpPr>
          <p:cNvPr id="28675" name="Line 3"/>
          <p:cNvSpPr>
            <a:spLocks noChangeShapeType="1"/>
          </p:cNvSpPr>
          <p:nvPr/>
        </p:nvSpPr>
        <p:spPr bwMode="auto">
          <a:xfrm>
            <a:off x="539750" y="1125538"/>
            <a:ext cx="80645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8676" name="Line 4"/>
          <p:cNvSpPr>
            <a:spLocks noChangeShapeType="1"/>
          </p:cNvSpPr>
          <p:nvPr/>
        </p:nvSpPr>
        <p:spPr bwMode="auto">
          <a:xfrm>
            <a:off x="539750" y="549275"/>
            <a:ext cx="80645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468313" y="620713"/>
            <a:ext cx="7991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400" b="1" dirty="0" smtClean="0">
                <a:solidFill>
                  <a:srgbClr val="003399"/>
                </a:solidFill>
              </a:rPr>
              <a:t>1.5. </a:t>
            </a:r>
            <a:r>
              <a:rPr lang="es-ES" sz="2400" b="1" i="1" dirty="0" err="1">
                <a:solidFill>
                  <a:srgbClr val="003399"/>
                </a:solidFill>
              </a:rPr>
              <a:t>Concepte</a:t>
            </a:r>
            <a:r>
              <a:rPr lang="es-ES" sz="2400" b="1" i="1" dirty="0">
                <a:solidFill>
                  <a:srgbClr val="003399"/>
                </a:solidFill>
              </a:rPr>
              <a:t> de vida</a:t>
            </a:r>
          </a:p>
        </p:txBody>
      </p:sp>
      <p:sp>
        <p:nvSpPr>
          <p:cNvPr id="28678" name="Text Box 6"/>
          <p:cNvSpPr txBox="1">
            <a:spLocks noChangeArrowheads="1"/>
          </p:cNvSpPr>
          <p:nvPr/>
        </p:nvSpPr>
        <p:spPr bwMode="auto">
          <a:xfrm>
            <a:off x="900113" y="6003925"/>
            <a:ext cx="7272337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</p:txBody>
      </p:sp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827088" y="1773238"/>
            <a:ext cx="38893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s-ES"/>
          </a:p>
        </p:txBody>
      </p:sp>
      <p:sp>
        <p:nvSpPr>
          <p:cNvPr id="28680" name="Text Box 8"/>
          <p:cNvSpPr txBox="1">
            <a:spLocks noChangeArrowheads="1"/>
          </p:cNvSpPr>
          <p:nvPr/>
        </p:nvSpPr>
        <p:spPr bwMode="auto">
          <a:xfrm>
            <a:off x="971550" y="1700213"/>
            <a:ext cx="3600450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28681" name="Text Box 9"/>
          <p:cNvSpPr txBox="1">
            <a:spLocks noChangeArrowheads="1"/>
          </p:cNvSpPr>
          <p:nvPr/>
        </p:nvSpPr>
        <p:spPr bwMode="auto">
          <a:xfrm>
            <a:off x="4572000" y="1844675"/>
            <a:ext cx="32400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</p:txBody>
      </p:sp>
      <p:sp>
        <p:nvSpPr>
          <p:cNvPr id="28682" name="Text Box 10"/>
          <p:cNvSpPr txBox="1">
            <a:spLocks noChangeArrowheads="1"/>
          </p:cNvSpPr>
          <p:nvPr/>
        </p:nvSpPr>
        <p:spPr bwMode="auto">
          <a:xfrm>
            <a:off x="611188" y="1412875"/>
            <a:ext cx="7705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400" b="1"/>
              <a:t> </a:t>
            </a:r>
          </a:p>
        </p:txBody>
      </p:sp>
      <p:sp>
        <p:nvSpPr>
          <p:cNvPr id="28683" name="Text Box 11"/>
          <p:cNvSpPr txBox="1">
            <a:spLocks noChangeArrowheads="1"/>
          </p:cNvSpPr>
          <p:nvPr/>
        </p:nvSpPr>
        <p:spPr bwMode="auto">
          <a:xfrm>
            <a:off x="6372225" y="3716338"/>
            <a:ext cx="3816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s-ES" sz="2000" b="1"/>
          </a:p>
        </p:txBody>
      </p:sp>
      <p:sp>
        <p:nvSpPr>
          <p:cNvPr id="28684" name="Text Box 12"/>
          <p:cNvSpPr txBox="1">
            <a:spLocks noChangeArrowheads="1"/>
          </p:cNvSpPr>
          <p:nvPr/>
        </p:nvSpPr>
        <p:spPr bwMode="auto">
          <a:xfrm>
            <a:off x="4643438" y="1700213"/>
            <a:ext cx="26654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s-ES" sz="2000" b="1"/>
          </a:p>
        </p:txBody>
      </p:sp>
      <p:sp>
        <p:nvSpPr>
          <p:cNvPr id="28685" name="Text Box 13"/>
          <p:cNvSpPr txBox="1">
            <a:spLocks noChangeArrowheads="1"/>
          </p:cNvSpPr>
          <p:nvPr/>
        </p:nvSpPr>
        <p:spPr bwMode="auto">
          <a:xfrm>
            <a:off x="4143375" y="1668463"/>
            <a:ext cx="2825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800" b="1"/>
              <a:t> </a:t>
            </a:r>
            <a:endParaRPr lang="es-ES" sz="2800" b="1">
              <a:solidFill>
                <a:srgbClr val="CC0000"/>
              </a:solidFill>
            </a:endParaRPr>
          </a:p>
        </p:txBody>
      </p:sp>
      <p:sp>
        <p:nvSpPr>
          <p:cNvPr id="28686" name="Text Box 14"/>
          <p:cNvSpPr txBox="1">
            <a:spLocks noChangeArrowheads="1"/>
          </p:cNvSpPr>
          <p:nvPr/>
        </p:nvSpPr>
        <p:spPr bwMode="auto">
          <a:xfrm>
            <a:off x="1042988" y="2565400"/>
            <a:ext cx="67691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 sz="2400" b="1"/>
          </a:p>
          <a:p>
            <a:pPr>
              <a:spcBef>
                <a:spcPct val="50000"/>
              </a:spcBef>
            </a:pPr>
            <a:r>
              <a:rPr lang="es-ES" sz="2800" b="1"/>
              <a:t> </a:t>
            </a:r>
          </a:p>
        </p:txBody>
      </p:sp>
      <p:sp>
        <p:nvSpPr>
          <p:cNvPr id="28687" name="Text Box 15"/>
          <p:cNvSpPr txBox="1">
            <a:spLocks noChangeArrowheads="1"/>
          </p:cNvSpPr>
          <p:nvPr/>
        </p:nvSpPr>
        <p:spPr bwMode="auto">
          <a:xfrm>
            <a:off x="611188" y="1341438"/>
            <a:ext cx="77771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28688" name="Text Box 16"/>
          <p:cNvSpPr txBox="1">
            <a:spLocks noChangeArrowheads="1"/>
          </p:cNvSpPr>
          <p:nvPr/>
        </p:nvSpPr>
        <p:spPr bwMode="auto">
          <a:xfrm>
            <a:off x="3203575" y="4868863"/>
            <a:ext cx="24479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800" b="1">
                <a:solidFill>
                  <a:srgbClr val="CC0000"/>
                </a:solidFill>
              </a:rPr>
              <a:t> </a:t>
            </a:r>
          </a:p>
        </p:txBody>
      </p:sp>
      <p:sp>
        <p:nvSpPr>
          <p:cNvPr id="28689" name="Rectangle 17"/>
          <p:cNvSpPr>
            <a:spLocks noChangeArrowheads="1"/>
          </p:cNvSpPr>
          <p:nvPr/>
        </p:nvSpPr>
        <p:spPr bwMode="auto">
          <a:xfrm>
            <a:off x="10179050" y="0"/>
            <a:ext cx="24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b="1"/>
              <a:t> </a:t>
            </a:r>
          </a:p>
        </p:txBody>
      </p:sp>
      <p:sp>
        <p:nvSpPr>
          <p:cNvPr id="28690" name="Text Box 18"/>
          <p:cNvSpPr txBox="1">
            <a:spLocks noChangeArrowheads="1"/>
          </p:cNvSpPr>
          <p:nvPr/>
        </p:nvSpPr>
        <p:spPr bwMode="auto">
          <a:xfrm>
            <a:off x="611188" y="1557338"/>
            <a:ext cx="7993062" cy="429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400" b="1"/>
              <a:t> </a:t>
            </a:r>
            <a:r>
              <a:rPr lang="es-ES" sz="2400" b="1">
                <a:solidFill>
                  <a:srgbClr val="CC0000"/>
                </a:solidFill>
              </a:rPr>
              <a:t>Funcions</a:t>
            </a:r>
          </a:p>
          <a:p>
            <a:pPr>
              <a:spcBef>
                <a:spcPct val="50000"/>
              </a:spcBef>
            </a:pPr>
            <a:r>
              <a:rPr lang="es-ES" sz="2400" b="1"/>
              <a:t>Excitabilitat</a:t>
            </a:r>
          </a:p>
          <a:p>
            <a:pPr>
              <a:spcBef>
                <a:spcPct val="50000"/>
              </a:spcBef>
            </a:pPr>
            <a:r>
              <a:rPr lang="es-ES" sz="2400" b="1" i="1"/>
              <a:t>Externa</a:t>
            </a:r>
          </a:p>
          <a:p>
            <a:pPr>
              <a:spcBef>
                <a:spcPct val="50000"/>
              </a:spcBef>
            </a:pPr>
            <a:r>
              <a:rPr lang="es-ES" sz="2400" b="1" i="1"/>
              <a:t>Interna: homeostasi</a:t>
            </a:r>
          </a:p>
          <a:p>
            <a:pPr>
              <a:spcBef>
                <a:spcPct val="50000"/>
              </a:spcBef>
            </a:pPr>
            <a:endParaRPr lang="es-ES" sz="2400" b="1"/>
          </a:p>
          <a:p>
            <a:pPr>
              <a:spcBef>
                <a:spcPct val="50000"/>
              </a:spcBef>
            </a:pPr>
            <a:r>
              <a:rPr lang="es-ES" sz="2400" b="1"/>
              <a:t>Metabolisme</a:t>
            </a:r>
          </a:p>
          <a:p>
            <a:pPr>
              <a:spcBef>
                <a:spcPct val="50000"/>
              </a:spcBef>
            </a:pPr>
            <a:r>
              <a:rPr lang="es-ES" sz="2400" b="1" i="1"/>
              <a:t>Flux de matèria i energia des del medi extern</a:t>
            </a:r>
          </a:p>
          <a:p>
            <a:pPr>
              <a:spcBef>
                <a:spcPct val="50000"/>
              </a:spcBef>
            </a:pPr>
            <a:r>
              <a:rPr lang="es-ES" sz="2400" b="1" i="1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395288" y="188913"/>
            <a:ext cx="82073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000" b="1">
                <a:solidFill>
                  <a:srgbClr val="003399"/>
                </a:solidFill>
              </a:rPr>
              <a:t>UD. I. INTRODUCCIÓ. Ll. 1. </a:t>
            </a:r>
            <a:r>
              <a:rPr lang="es-ES" sz="2000" b="1" i="1">
                <a:solidFill>
                  <a:srgbClr val="003399"/>
                </a:solidFill>
              </a:rPr>
              <a:t>Què és la biologia?</a:t>
            </a:r>
          </a:p>
        </p:txBody>
      </p:sp>
      <p:sp>
        <p:nvSpPr>
          <p:cNvPr id="29699" name="Line 3"/>
          <p:cNvSpPr>
            <a:spLocks noChangeShapeType="1"/>
          </p:cNvSpPr>
          <p:nvPr/>
        </p:nvSpPr>
        <p:spPr bwMode="auto">
          <a:xfrm>
            <a:off x="539750" y="1125538"/>
            <a:ext cx="80645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9700" name="Line 4"/>
          <p:cNvSpPr>
            <a:spLocks noChangeShapeType="1"/>
          </p:cNvSpPr>
          <p:nvPr/>
        </p:nvSpPr>
        <p:spPr bwMode="auto">
          <a:xfrm>
            <a:off x="539750" y="549275"/>
            <a:ext cx="80645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468313" y="620713"/>
            <a:ext cx="7991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400" b="1" dirty="0" smtClean="0">
                <a:solidFill>
                  <a:srgbClr val="003399"/>
                </a:solidFill>
              </a:rPr>
              <a:t>1.5. </a:t>
            </a:r>
            <a:r>
              <a:rPr lang="es-ES" sz="2400" b="1" i="1" dirty="0" err="1">
                <a:solidFill>
                  <a:srgbClr val="003399"/>
                </a:solidFill>
              </a:rPr>
              <a:t>Concepte</a:t>
            </a:r>
            <a:r>
              <a:rPr lang="es-ES" sz="2400" b="1" i="1" dirty="0">
                <a:solidFill>
                  <a:srgbClr val="003399"/>
                </a:solidFill>
              </a:rPr>
              <a:t> de vida</a:t>
            </a:r>
          </a:p>
        </p:txBody>
      </p:sp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900113" y="6003925"/>
            <a:ext cx="7272337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</p:txBody>
      </p:sp>
      <p:sp>
        <p:nvSpPr>
          <p:cNvPr id="29703" name="Text Box 7"/>
          <p:cNvSpPr txBox="1">
            <a:spLocks noChangeArrowheads="1"/>
          </p:cNvSpPr>
          <p:nvPr/>
        </p:nvSpPr>
        <p:spPr bwMode="auto">
          <a:xfrm>
            <a:off x="827088" y="1773238"/>
            <a:ext cx="38893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s-ES"/>
          </a:p>
        </p:txBody>
      </p:sp>
      <p:sp>
        <p:nvSpPr>
          <p:cNvPr id="29704" name="Text Box 8"/>
          <p:cNvSpPr txBox="1">
            <a:spLocks noChangeArrowheads="1"/>
          </p:cNvSpPr>
          <p:nvPr/>
        </p:nvSpPr>
        <p:spPr bwMode="auto">
          <a:xfrm>
            <a:off x="1835150" y="1989138"/>
            <a:ext cx="3600450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29705" name="Text Box 9"/>
          <p:cNvSpPr txBox="1">
            <a:spLocks noChangeArrowheads="1"/>
          </p:cNvSpPr>
          <p:nvPr/>
        </p:nvSpPr>
        <p:spPr bwMode="auto">
          <a:xfrm>
            <a:off x="4572000" y="1844675"/>
            <a:ext cx="32400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</p:txBody>
      </p:sp>
      <p:sp>
        <p:nvSpPr>
          <p:cNvPr id="29706" name="Text Box 10"/>
          <p:cNvSpPr txBox="1">
            <a:spLocks noChangeArrowheads="1"/>
          </p:cNvSpPr>
          <p:nvPr/>
        </p:nvSpPr>
        <p:spPr bwMode="auto">
          <a:xfrm>
            <a:off x="611188" y="1412875"/>
            <a:ext cx="7705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400" b="1"/>
              <a:t> </a:t>
            </a:r>
          </a:p>
        </p:txBody>
      </p:sp>
      <p:sp>
        <p:nvSpPr>
          <p:cNvPr id="29707" name="Text Box 11"/>
          <p:cNvSpPr txBox="1">
            <a:spLocks noChangeArrowheads="1"/>
          </p:cNvSpPr>
          <p:nvPr/>
        </p:nvSpPr>
        <p:spPr bwMode="auto">
          <a:xfrm>
            <a:off x="6372225" y="3716338"/>
            <a:ext cx="3816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s-ES" sz="2000" b="1"/>
          </a:p>
        </p:txBody>
      </p:sp>
      <p:sp>
        <p:nvSpPr>
          <p:cNvPr id="29708" name="Text Box 12"/>
          <p:cNvSpPr txBox="1">
            <a:spLocks noChangeArrowheads="1"/>
          </p:cNvSpPr>
          <p:nvPr/>
        </p:nvSpPr>
        <p:spPr bwMode="auto">
          <a:xfrm>
            <a:off x="4643438" y="1700213"/>
            <a:ext cx="26654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s-ES" sz="2000" b="1"/>
          </a:p>
        </p:txBody>
      </p:sp>
      <p:sp>
        <p:nvSpPr>
          <p:cNvPr id="29709" name="Text Box 13"/>
          <p:cNvSpPr txBox="1">
            <a:spLocks noChangeArrowheads="1"/>
          </p:cNvSpPr>
          <p:nvPr/>
        </p:nvSpPr>
        <p:spPr bwMode="auto">
          <a:xfrm>
            <a:off x="4143375" y="1668463"/>
            <a:ext cx="2825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800" b="1"/>
              <a:t> </a:t>
            </a:r>
            <a:endParaRPr lang="es-ES" sz="2800" b="1">
              <a:solidFill>
                <a:srgbClr val="CC0000"/>
              </a:solidFill>
            </a:endParaRPr>
          </a:p>
        </p:txBody>
      </p:sp>
      <p:sp>
        <p:nvSpPr>
          <p:cNvPr id="29710" name="Text Box 14"/>
          <p:cNvSpPr txBox="1">
            <a:spLocks noChangeArrowheads="1"/>
          </p:cNvSpPr>
          <p:nvPr/>
        </p:nvSpPr>
        <p:spPr bwMode="auto">
          <a:xfrm>
            <a:off x="1042988" y="2565400"/>
            <a:ext cx="67691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 sz="2400" b="1"/>
          </a:p>
          <a:p>
            <a:pPr>
              <a:spcBef>
                <a:spcPct val="50000"/>
              </a:spcBef>
            </a:pPr>
            <a:r>
              <a:rPr lang="es-ES" sz="2800" b="1"/>
              <a:t> </a:t>
            </a:r>
          </a:p>
        </p:txBody>
      </p:sp>
      <p:sp>
        <p:nvSpPr>
          <p:cNvPr id="29711" name="Text Box 15"/>
          <p:cNvSpPr txBox="1">
            <a:spLocks noChangeArrowheads="1"/>
          </p:cNvSpPr>
          <p:nvPr/>
        </p:nvSpPr>
        <p:spPr bwMode="auto">
          <a:xfrm>
            <a:off x="611188" y="1341438"/>
            <a:ext cx="77771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29712" name="Text Box 16"/>
          <p:cNvSpPr txBox="1">
            <a:spLocks noChangeArrowheads="1"/>
          </p:cNvSpPr>
          <p:nvPr/>
        </p:nvSpPr>
        <p:spPr bwMode="auto">
          <a:xfrm>
            <a:off x="3203575" y="4868863"/>
            <a:ext cx="24479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800" b="1">
                <a:solidFill>
                  <a:srgbClr val="CC0000"/>
                </a:solidFill>
              </a:rPr>
              <a:t> </a:t>
            </a:r>
          </a:p>
        </p:txBody>
      </p:sp>
      <p:sp>
        <p:nvSpPr>
          <p:cNvPr id="29713" name="Rectangle 17"/>
          <p:cNvSpPr>
            <a:spLocks noChangeArrowheads="1"/>
          </p:cNvSpPr>
          <p:nvPr/>
        </p:nvSpPr>
        <p:spPr bwMode="auto">
          <a:xfrm>
            <a:off x="10179050" y="0"/>
            <a:ext cx="24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b="1"/>
              <a:t> </a:t>
            </a:r>
          </a:p>
        </p:txBody>
      </p:sp>
      <p:sp>
        <p:nvSpPr>
          <p:cNvPr id="29714" name="Text Box 18"/>
          <p:cNvSpPr txBox="1">
            <a:spLocks noChangeArrowheads="1"/>
          </p:cNvSpPr>
          <p:nvPr/>
        </p:nvSpPr>
        <p:spPr bwMode="auto">
          <a:xfrm>
            <a:off x="611188" y="1557338"/>
            <a:ext cx="7993062" cy="432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000" b="1"/>
              <a:t> </a:t>
            </a:r>
            <a:r>
              <a:rPr lang="es-ES" sz="2000" b="1">
                <a:solidFill>
                  <a:srgbClr val="CC0000"/>
                </a:solidFill>
              </a:rPr>
              <a:t>Més Funcions</a:t>
            </a:r>
          </a:p>
          <a:p>
            <a:pPr>
              <a:spcBef>
                <a:spcPct val="50000"/>
              </a:spcBef>
            </a:pPr>
            <a:endParaRPr lang="es-ES" sz="2000" b="1">
              <a:solidFill>
                <a:srgbClr val="CC0000"/>
              </a:solidFill>
            </a:endParaRPr>
          </a:p>
          <a:p>
            <a:pPr>
              <a:spcBef>
                <a:spcPct val="50000"/>
              </a:spcBef>
            </a:pPr>
            <a:r>
              <a:rPr lang="es-ES" sz="2400" b="1"/>
              <a:t>Reproducció</a:t>
            </a:r>
          </a:p>
          <a:p>
            <a:pPr>
              <a:spcBef>
                <a:spcPct val="50000"/>
              </a:spcBef>
            </a:pPr>
            <a:r>
              <a:rPr lang="es-ES" sz="2400" b="1"/>
              <a:t>Creixement</a:t>
            </a:r>
          </a:p>
          <a:p>
            <a:pPr>
              <a:spcBef>
                <a:spcPct val="50000"/>
              </a:spcBef>
            </a:pPr>
            <a:r>
              <a:rPr lang="es-ES" sz="2400" b="1"/>
              <a:t>Capacitat d’evolució</a:t>
            </a:r>
            <a:endParaRPr lang="es-ES" sz="2400" b="1" i="1"/>
          </a:p>
          <a:p>
            <a:pPr>
              <a:spcBef>
                <a:spcPct val="50000"/>
              </a:spcBef>
            </a:pPr>
            <a:endParaRPr lang="es-ES" sz="2400" b="1" i="1"/>
          </a:p>
          <a:p>
            <a:pPr>
              <a:spcBef>
                <a:spcPct val="50000"/>
              </a:spcBef>
            </a:pPr>
            <a:r>
              <a:rPr lang="es-ES" sz="2400" b="1" i="1">
                <a:solidFill>
                  <a:srgbClr val="CC0000"/>
                </a:solidFill>
              </a:rPr>
              <a:t>S’ha de remarcar que el conjunt d’estructures i funcions té unes propietats superiors a les dels elements que les formen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194</Words>
  <Application>Microsoft Office PowerPoint</Application>
  <PresentationFormat>Presentación en pantalla (4:3)</PresentationFormat>
  <Paragraphs>70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Windows7</dc:creator>
  <cp:lastModifiedBy>uib</cp:lastModifiedBy>
  <cp:revision>3</cp:revision>
  <dcterms:created xsi:type="dcterms:W3CDTF">2012-07-03T16:42:03Z</dcterms:created>
  <dcterms:modified xsi:type="dcterms:W3CDTF">2013-11-03T21:13:27Z</dcterms:modified>
</cp:coreProperties>
</file>