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259" r:id="rId14"/>
    <p:sldId id="260" r:id="rId15"/>
    <p:sldId id="267" r:id="rId16"/>
    <p:sldId id="268" r:id="rId17"/>
    <p:sldId id="292" r:id="rId18"/>
    <p:sldId id="269" r:id="rId19"/>
    <p:sldId id="276" r:id="rId20"/>
    <p:sldId id="291" r:id="rId21"/>
    <p:sldId id="277" r:id="rId22"/>
    <p:sldId id="278" r:id="rId23"/>
    <p:sldId id="279" r:id="rId24"/>
    <p:sldId id="300" r:id="rId25"/>
    <p:sldId id="280" r:id="rId26"/>
    <p:sldId id="293" r:id="rId27"/>
    <p:sldId id="283" r:id="rId28"/>
    <p:sldId id="281" r:id="rId29"/>
    <p:sldId id="282" r:id="rId30"/>
    <p:sldId id="284" r:id="rId31"/>
    <p:sldId id="299" r:id="rId32"/>
    <p:sldId id="271" r:id="rId33"/>
    <p:sldId id="298" r:id="rId34"/>
    <p:sldId id="262" r:id="rId35"/>
    <p:sldId id="270" r:id="rId36"/>
    <p:sldId id="263" r:id="rId37"/>
    <p:sldId id="265" r:id="rId38"/>
    <p:sldId id="264" r:id="rId39"/>
    <p:sldId id="266" r:id="rId40"/>
    <p:sldId id="285" r:id="rId41"/>
    <p:sldId id="297" r:id="rId42"/>
    <p:sldId id="296" r:id="rId43"/>
    <p:sldId id="286" r:id="rId44"/>
    <p:sldId id="288" r:id="rId45"/>
    <p:sldId id="295" r:id="rId46"/>
    <p:sldId id="289" r:id="rId47"/>
    <p:sldId id="290" r:id="rId48"/>
    <p:sldId id="273" r:id="rId49"/>
    <p:sldId id="274" r:id="rId50"/>
    <p:sldId id="275" r:id="rId51"/>
    <p:sldId id="301" r:id="rId52"/>
    <p:sldId id="258" r:id="rId53"/>
    <p:sldId id="294" r:id="rId54"/>
    <p:sldId id="272" r:id="rId55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5CBA3-2754-4EC4-BCCC-3A98C67CA57B}" type="datetimeFigureOut">
              <a:rPr lang="es-ES" smtClean="0"/>
              <a:t>17/12/2013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39B14-364E-4F0E-A05D-345C1A3F7F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6607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39B14-364E-4F0E-A05D-345C1A3F7FDD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564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FDD-4F6D-4152-BED0-6EDD9A3D2137}" type="datetimeFigureOut">
              <a:rPr lang="es-ES" smtClean="0"/>
              <a:pPr/>
              <a:t>17/12/2013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706D-2CA7-4CAB-97ED-70BF7C13F8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FDD-4F6D-4152-BED0-6EDD9A3D2137}" type="datetimeFigureOut">
              <a:rPr lang="es-ES" smtClean="0"/>
              <a:pPr/>
              <a:t>17/12/2013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706D-2CA7-4CAB-97ED-70BF7C13F8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FDD-4F6D-4152-BED0-6EDD9A3D2137}" type="datetimeFigureOut">
              <a:rPr lang="es-ES" smtClean="0"/>
              <a:pPr/>
              <a:t>17/12/2013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706D-2CA7-4CAB-97ED-70BF7C13F8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FDD-4F6D-4152-BED0-6EDD9A3D2137}" type="datetimeFigureOut">
              <a:rPr lang="es-ES" smtClean="0"/>
              <a:pPr/>
              <a:t>17/12/2013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706D-2CA7-4CAB-97ED-70BF7C13F8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FDD-4F6D-4152-BED0-6EDD9A3D2137}" type="datetimeFigureOut">
              <a:rPr lang="es-ES" smtClean="0"/>
              <a:pPr/>
              <a:t>17/12/2013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706D-2CA7-4CAB-97ED-70BF7C13F8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FDD-4F6D-4152-BED0-6EDD9A3D2137}" type="datetimeFigureOut">
              <a:rPr lang="es-ES" smtClean="0"/>
              <a:pPr/>
              <a:t>17/12/2013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706D-2CA7-4CAB-97ED-70BF7C13F8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FDD-4F6D-4152-BED0-6EDD9A3D2137}" type="datetimeFigureOut">
              <a:rPr lang="es-ES" smtClean="0"/>
              <a:pPr/>
              <a:t>17/12/2013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706D-2CA7-4CAB-97ED-70BF7C13F8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FDD-4F6D-4152-BED0-6EDD9A3D2137}" type="datetimeFigureOut">
              <a:rPr lang="es-ES" smtClean="0"/>
              <a:pPr/>
              <a:t>17/12/2013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706D-2CA7-4CAB-97ED-70BF7C13F8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FDD-4F6D-4152-BED0-6EDD9A3D2137}" type="datetimeFigureOut">
              <a:rPr lang="es-ES" smtClean="0"/>
              <a:pPr/>
              <a:t>17/12/2013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706D-2CA7-4CAB-97ED-70BF7C13F8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FDD-4F6D-4152-BED0-6EDD9A3D2137}" type="datetimeFigureOut">
              <a:rPr lang="es-ES" smtClean="0"/>
              <a:pPr/>
              <a:t>17/12/2013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706D-2CA7-4CAB-97ED-70BF7C13F8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FDD-4F6D-4152-BED0-6EDD9A3D2137}" type="datetimeFigureOut">
              <a:rPr lang="es-ES" smtClean="0"/>
              <a:pPr/>
              <a:t>17/12/2013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706D-2CA7-4CAB-97ED-70BF7C13F8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C1FDD-4F6D-4152-BED0-6EDD9A3D2137}" type="datetimeFigureOut">
              <a:rPr lang="es-ES" smtClean="0"/>
              <a:pPr/>
              <a:t>17/12/2013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1706D-2CA7-4CAB-97ED-70BF7C13F8E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vplants.org/plants/glossary/index.html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28750"/>
            <a:ext cx="6480720" cy="459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15616" y="764704"/>
            <a:ext cx="7272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La </a:t>
            </a:r>
            <a:r>
              <a:rPr lang="es-ES" sz="2800" b="1" dirty="0" smtClean="0"/>
              <a:t>nomenclatura en </a:t>
            </a:r>
            <a:r>
              <a:rPr lang="es-ES" sz="2800" b="1" dirty="0" err="1" smtClean="0"/>
              <a:t>anglès</a:t>
            </a:r>
            <a:r>
              <a:rPr lang="es-ES" sz="2800" b="1" dirty="0" smtClean="0"/>
              <a:t> de les </a:t>
            </a:r>
            <a:r>
              <a:rPr lang="es-ES" sz="2800" b="1" dirty="0" err="1" smtClean="0"/>
              <a:t>parts</a:t>
            </a:r>
            <a:r>
              <a:rPr lang="es-ES" sz="2800" b="1" dirty="0" smtClean="0"/>
              <a:t> de les plantes</a:t>
            </a:r>
            <a:endParaRPr lang="es-ES" sz="2800" b="1" dirty="0"/>
          </a:p>
          <a:p>
            <a:pPr algn="ctr"/>
            <a:r>
              <a:rPr lang="es-ES" sz="2800" b="1" dirty="0" smtClean="0">
                <a:hlinkClick r:id="rId2"/>
              </a:rPr>
              <a:t>http://</a:t>
            </a:r>
            <a:r>
              <a:rPr lang="es-ES" sz="2800" b="1" dirty="0" smtClean="0">
                <a:hlinkClick r:id="rId2"/>
              </a:rPr>
              <a:t>www.vplants.org/plants/glossary/index.html</a:t>
            </a:r>
            <a:endParaRPr lang="es-ES" sz="2800" b="1" dirty="0" smtClean="0"/>
          </a:p>
          <a:p>
            <a:pPr algn="ctr"/>
            <a:endParaRPr lang="es-E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49236"/>
            <a:ext cx="5688631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14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99592" y="620688"/>
            <a:ext cx="763284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dirty="0"/>
              <a:t>b. Hàbitat</a:t>
            </a:r>
            <a:endParaRPr lang="es-ES" sz="2800" dirty="0"/>
          </a:p>
          <a:p>
            <a:endParaRPr lang="es-ES" dirty="0" smtClean="0"/>
          </a:p>
          <a:p>
            <a:r>
              <a:rPr lang="es-ES" sz="2800" dirty="0" smtClean="0"/>
              <a:t>El </a:t>
            </a:r>
            <a:r>
              <a:rPr lang="es-ES" sz="2800" dirty="0" err="1" smtClean="0"/>
              <a:t>lloc</a:t>
            </a:r>
            <a:r>
              <a:rPr lang="es-ES" sz="2800" dirty="0" smtClean="0"/>
              <a:t> </a:t>
            </a:r>
            <a:r>
              <a:rPr lang="es-ES" sz="2800" dirty="0" err="1" smtClean="0"/>
              <a:t>on</a:t>
            </a:r>
            <a:r>
              <a:rPr lang="es-ES" sz="2800" dirty="0" smtClean="0"/>
              <a:t> </a:t>
            </a:r>
            <a:r>
              <a:rPr lang="es-ES" sz="2800" dirty="0" err="1" smtClean="0"/>
              <a:t>viuen</a:t>
            </a:r>
            <a:r>
              <a:rPr lang="es-ES" sz="2800" dirty="0" smtClean="0"/>
              <a:t> les plantes: </a:t>
            </a:r>
            <a:r>
              <a:rPr lang="es-ES" sz="2800" dirty="0" err="1" smtClean="0"/>
              <a:t>vorera</a:t>
            </a:r>
            <a:r>
              <a:rPr lang="es-ES" sz="2800" dirty="0" smtClean="0"/>
              <a:t> de </a:t>
            </a:r>
            <a:r>
              <a:rPr lang="es-ES" sz="2800" dirty="0" err="1" smtClean="0"/>
              <a:t>camí</a:t>
            </a:r>
            <a:r>
              <a:rPr lang="es-ES" sz="2800" dirty="0" smtClean="0"/>
              <a:t>, </a:t>
            </a:r>
            <a:r>
              <a:rPr lang="es-ES" sz="2800" dirty="0" err="1" smtClean="0"/>
              <a:t>bosc</a:t>
            </a:r>
            <a:r>
              <a:rPr lang="es-ES" sz="2800" dirty="0" smtClean="0"/>
              <a:t>, </a:t>
            </a:r>
            <a:r>
              <a:rPr lang="es-ES" sz="2800" dirty="0" err="1" smtClean="0"/>
              <a:t>alzinar</a:t>
            </a:r>
            <a:r>
              <a:rPr lang="es-ES" sz="2800" dirty="0" smtClean="0"/>
              <a:t>, </a:t>
            </a:r>
            <a:r>
              <a:rPr lang="es-ES" sz="2800" dirty="0" err="1" smtClean="0"/>
              <a:t>platja</a:t>
            </a:r>
            <a:r>
              <a:rPr lang="es-ES" sz="2800" dirty="0" smtClean="0"/>
              <a:t>, camp de </a:t>
            </a:r>
            <a:r>
              <a:rPr lang="es-ES" sz="2800" dirty="0" err="1" smtClean="0"/>
              <a:t>cultiu</a:t>
            </a:r>
            <a:r>
              <a:rPr lang="es-ES" sz="2800" dirty="0" smtClean="0"/>
              <a:t>, etc.</a:t>
            </a:r>
          </a:p>
          <a:p>
            <a:endParaRPr lang="es-ES" sz="2800" dirty="0"/>
          </a:p>
          <a:p>
            <a:r>
              <a:rPr lang="es-ES" sz="2800" dirty="0" err="1" smtClean="0"/>
              <a:t>S’ha</a:t>
            </a:r>
            <a:r>
              <a:rPr lang="es-ES" sz="2800" dirty="0" smtClean="0"/>
              <a:t> </a:t>
            </a:r>
            <a:r>
              <a:rPr lang="es-ES" sz="2800" dirty="0" err="1" smtClean="0"/>
              <a:t>d’ensenyar</a:t>
            </a:r>
            <a:r>
              <a:rPr lang="es-ES" sz="2800" dirty="0" smtClean="0"/>
              <a:t> </a:t>
            </a:r>
            <a:r>
              <a:rPr lang="es-ES" sz="2800" dirty="0" err="1" smtClean="0"/>
              <a:t>als</a:t>
            </a:r>
            <a:r>
              <a:rPr lang="es-ES" sz="2800" dirty="0" smtClean="0"/>
              <a:t> </a:t>
            </a:r>
            <a:r>
              <a:rPr lang="es-ES" sz="2800" dirty="0" err="1" smtClean="0"/>
              <a:t>laumnes</a:t>
            </a:r>
            <a:r>
              <a:rPr lang="es-ES" sz="2800" dirty="0" smtClean="0"/>
              <a:t> que si </a:t>
            </a:r>
            <a:r>
              <a:rPr lang="es-ES" sz="2800" dirty="0" err="1" smtClean="0"/>
              <a:t>recolleixen</a:t>
            </a:r>
            <a:r>
              <a:rPr lang="es-ES" sz="2800" dirty="0" smtClean="0"/>
              <a:t> </a:t>
            </a:r>
            <a:r>
              <a:rPr lang="es-ES" sz="2800" dirty="0" err="1" smtClean="0"/>
              <a:t>qualque</a:t>
            </a:r>
            <a:r>
              <a:rPr lang="es-ES" sz="2800" dirty="0" smtClean="0"/>
              <a:t> planta han </a:t>
            </a:r>
            <a:r>
              <a:rPr lang="es-ES" sz="2800" dirty="0" err="1" smtClean="0"/>
              <a:t>d’indicar</a:t>
            </a:r>
            <a:r>
              <a:rPr lang="es-ES" sz="2800" dirty="0" smtClean="0"/>
              <a:t> el </a:t>
            </a:r>
            <a:r>
              <a:rPr lang="es-ES" sz="2800" dirty="0" err="1" smtClean="0"/>
              <a:t>lloc</a:t>
            </a:r>
            <a:r>
              <a:rPr lang="es-ES" sz="2800" dirty="0" smtClean="0"/>
              <a:t> </a:t>
            </a:r>
            <a:r>
              <a:rPr lang="es-ES" sz="2800" dirty="0" err="1" smtClean="0"/>
              <a:t>on</a:t>
            </a:r>
            <a:r>
              <a:rPr lang="es-ES" sz="2800" dirty="0" smtClean="0"/>
              <a:t> </a:t>
            </a:r>
            <a:r>
              <a:rPr lang="es-ES" sz="2800" dirty="0" err="1" smtClean="0"/>
              <a:t>l’han</a:t>
            </a:r>
            <a:r>
              <a:rPr lang="es-ES" sz="2800" dirty="0" smtClean="0"/>
              <a:t> </a:t>
            </a:r>
            <a:r>
              <a:rPr lang="es-ES" sz="2800" dirty="0" err="1" smtClean="0"/>
              <a:t>recollida</a:t>
            </a:r>
            <a:r>
              <a:rPr lang="es-ES" sz="2800" dirty="0" smtClean="0"/>
              <a:t>.</a:t>
            </a:r>
          </a:p>
          <a:p>
            <a:endParaRPr lang="es-ES" sz="2800" dirty="0"/>
          </a:p>
          <a:p>
            <a:r>
              <a:rPr lang="es-ES" sz="2800" dirty="0" smtClean="0"/>
              <a:t>El </a:t>
            </a:r>
            <a:r>
              <a:rPr lang="es-ES" sz="2800" dirty="0" err="1" smtClean="0"/>
              <a:t>llibre</a:t>
            </a:r>
            <a:r>
              <a:rPr lang="es-ES" sz="2800" dirty="0" smtClean="0"/>
              <a:t> </a:t>
            </a:r>
            <a:r>
              <a:rPr lang="es-ES" sz="2800" i="1" dirty="0" smtClean="0"/>
              <a:t>Plantes de les Balears </a:t>
            </a:r>
            <a:r>
              <a:rPr lang="es-ES" sz="2800" dirty="0" err="1" smtClean="0"/>
              <a:t>està</a:t>
            </a:r>
            <a:r>
              <a:rPr lang="es-ES" sz="2800" dirty="0" smtClean="0"/>
              <a:t> </a:t>
            </a:r>
            <a:r>
              <a:rPr lang="es-ES" sz="2800" dirty="0" err="1" smtClean="0"/>
              <a:t>organitzat</a:t>
            </a:r>
            <a:r>
              <a:rPr lang="es-ES" sz="2800" dirty="0" smtClean="0"/>
              <a:t> </a:t>
            </a:r>
            <a:r>
              <a:rPr lang="es-ES" sz="2800" dirty="0" err="1" smtClean="0"/>
              <a:t>oer</a:t>
            </a:r>
            <a:r>
              <a:rPr lang="es-ES" sz="2800" dirty="0" smtClean="0"/>
              <a:t> </a:t>
            </a:r>
            <a:r>
              <a:rPr lang="es-ES" sz="2800" dirty="0" err="1" smtClean="0"/>
              <a:t>hàbitats</a:t>
            </a:r>
            <a:r>
              <a:rPr lang="es-ES" sz="2800" dirty="0" smtClean="0"/>
              <a:t> i </a:t>
            </a:r>
            <a:r>
              <a:rPr lang="es-ES" sz="2800" dirty="0" err="1" smtClean="0"/>
              <a:t>ajuda</a:t>
            </a:r>
            <a:r>
              <a:rPr lang="es-ES" sz="2800" dirty="0" smtClean="0"/>
              <a:t> </a:t>
            </a:r>
            <a:r>
              <a:rPr lang="es-ES" sz="2800" dirty="0" err="1" smtClean="0"/>
              <a:t>molt</a:t>
            </a:r>
            <a:r>
              <a:rPr lang="es-ES" sz="2800" dirty="0" smtClean="0"/>
              <a:t> al </a:t>
            </a:r>
            <a:r>
              <a:rPr lang="es-ES" sz="2800" dirty="0" err="1" smtClean="0"/>
              <a:t>principiant</a:t>
            </a:r>
            <a:r>
              <a:rPr lang="es-ES" sz="2800" dirty="0" smtClean="0"/>
              <a:t>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12047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233802" y="260648"/>
            <a:ext cx="4949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800" b="1" dirty="0" smtClean="0"/>
              <a:t>   c</a:t>
            </a:r>
            <a:r>
              <a:rPr lang="ca-ES" sz="2800" b="1" dirty="0"/>
              <a:t>. Forma general de la planta</a:t>
            </a:r>
          </a:p>
        </p:txBody>
      </p:sp>
      <p:pic>
        <p:nvPicPr>
          <p:cNvPr id="2050" name="Picture 2" descr="C:\Users\uib\Desktop\hierbahojaarbu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597666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173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2170158" cy="411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052736"/>
            <a:ext cx="167202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556792"/>
            <a:ext cx="3845793" cy="477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4098" name="Picture 2" descr="plantb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4032448" cy="507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32856"/>
            <a:ext cx="4100941" cy="304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plantb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944" y="1421160"/>
            <a:ext cx="4032448" cy="507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19213"/>
            <a:ext cx="51816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96752"/>
            <a:ext cx="6126015" cy="42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3727390" cy="248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88840"/>
            <a:ext cx="36004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sp>
        <p:nvSpPr>
          <p:cNvPr id="5" name="4 Rectángulo"/>
          <p:cNvSpPr/>
          <p:nvPr/>
        </p:nvSpPr>
        <p:spPr>
          <a:xfrm>
            <a:off x="3366862" y="3244334"/>
            <a:ext cx="2410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a-ES" b="1" dirty="0"/>
              <a:t>d. Descripció de les rels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23528" y="908720"/>
            <a:ext cx="48965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dirty="0"/>
              <a:t>d. Descripció de les rels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1026" name="Picture 2" descr="partes_de_la_rai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2250" y="791321"/>
            <a:ext cx="3312368" cy="339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395536" y="1052736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La </a:t>
            </a:r>
            <a:r>
              <a:rPr lang="es-ES" sz="2000" b="1" dirty="0" err="1" smtClean="0"/>
              <a:t>rel</a:t>
            </a:r>
            <a:endParaRPr lang="es-ES" sz="20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431464"/>
            <a:ext cx="380087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680432"/>
            <a:ext cx="2759571" cy="126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2050" name="Picture 2" descr="image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348880"/>
            <a:ext cx="6408712" cy="259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827584" y="119675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 smtClean="0"/>
              <a:t>Tipus</a:t>
            </a:r>
            <a:endParaRPr lang="es-ES" sz="2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55576" y="620688"/>
            <a:ext cx="777686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COM </a:t>
            </a:r>
            <a:r>
              <a:rPr lang="es-ES" sz="3200" b="1" dirty="0" smtClean="0"/>
              <a:t>ESTUDIAR LES PLANTES?</a:t>
            </a:r>
          </a:p>
          <a:p>
            <a:pPr algn="ctr"/>
            <a:endParaRPr lang="es-ES" sz="3200" b="1" dirty="0" smtClean="0"/>
          </a:p>
          <a:p>
            <a:pPr algn="ctr"/>
            <a:r>
              <a:rPr lang="es-ES" sz="3200" b="1" dirty="0" smtClean="0"/>
              <a:t>DESCRIPCIÓ DE LES PLANTES SUPERIORS</a:t>
            </a:r>
          </a:p>
          <a:p>
            <a:pPr algn="ctr"/>
            <a:endParaRPr lang="es-ES" sz="4800" b="1" dirty="0"/>
          </a:p>
          <a:p>
            <a:pPr algn="ctr"/>
            <a:endParaRPr lang="es-ES" sz="4800" b="1" dirty="0" smtClean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3074" name="Picture 2" descr="plantb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26" y="2389102"/>
            <a:ext cx="3406490" cy="400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6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7920880" cy="476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1043608" y="692696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/>
              <a:t>Rels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fasciculades</a:t>
            </a:r>
            <a:endParaRPr lang="es-ES" sz="24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3074" name="Picture 2" descr="estructura%20rel%2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710307"/>
            <a:ext cx="4464496" cy="581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323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Estructura interna</a:t>
            </a:r>
            <a:endParaRPr lang="es-ES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276872"/>
            <a:ext cx="3240360" cy="217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7170" name="Picture 2" descr="pas%20de%20laigua%20èr%20la%20r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92896"/>
            <a:ext cx="693167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395536" y="1340768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Pas de </a:t>
            </a:r>
            <a:r>
              <a:rPr lang="es-ES" sz="2000" b="1" dirty="0" err="1" smtClean="0"/>
              <a:t>l’aigua</a:t>
            </a:r>
            <a:r>
              <a:rPr lang="es-ES" sz="2000" b="1" dirty="0" smtClean="0"/>
              <a:t> a través de la </a:t>
            </a:r>
            <a:r>
              <a:rPr lang="es-ES" sz="2000" b="1" dirty="0" err="1" smtClean="0"/>
              <a:t>rel</a:t>
            </a:r>
            <a:endParaRPr lang="es-ES" sz="20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971600" y="1556792"/>
            <a:ext cx="698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/>
              <a:t>Funcions</a:t>
            </a:r>
            <a:endParaRPr lang="es-ES" sz="2400" b="1" dirty="0" smtClean="0"/>
          </a:p>
          <a:p>
            <a:endParaRPr lang="es-ES" sz="2400" b="1" dirty="0" smtClean="0"/>
          </a:p>
          <a:p>
            <a:endParaRPr lang="es-ES" sz="2400" b="1" dirty="0" smtClean="0"/>
          </a:p>
          <a:p>
            <a:r>
              <a:rPr lang="es-ES" sz="2400" b="1" dirty="0" err="1" smtClean="0"/>
              <a:t>Fixació</a:t>
            </a:r>
            <a:r>
              <a:rPr lang="es-ES" sz="2400" b="1" dirty="0" smtClean="0"/>
              <a:t> de les plantes a </a:t>
            </a:r>
            <a:r>
              <a:rPr lang="es-ES" sz="2400" b="1" dirty="0" err="1" smtClean="0"/>
              <a:t>terra</a:t>
            </a:r>
            <a:endParaRPr lang="es-ES" sz="2400" b="1" dirty="0" smtClean="0"/>
          </a:p>
          <a:p>
            <a:r>
              <a:rPr lang="es-ES" sz="2400" b="1" dirty="0" err="1" smtClean="0"/>
              <a:t>Captació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d’aigua</a:t>
            </a:r>
            <a:r>
              <a:rPr lang="es-ES" sz="2400" b="1" dirty="0" smtClean="0"/>
              <a:t> i </a:t>
            </a:r>
            <a:r>
              <a:rPr lang="es-ES" sz="2400" b="1" dirty="0" err="1" smtClean="0"/>
              <a:t>nutrients</a:t>
            </a:r>
            <a:endParaRPr lang="es-ES" sz="24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8194" name="Picture 2" descr="tron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71159"/>
            <a:ext cx="4248472" cy="376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estructura%20ti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5150" y="1844824"/>
            <a:ext cx="424331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467544" y="764705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 Estructura de la tija</a:t>
            </a:r>
            <a:endParaRPr lang="es-ES" sz="24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44824"/>
            <a:ext cx="7272808" cy="404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683568" y="98072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    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467544" y="764704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               </a:t>
            </a:r>
            <a:r>
              <a:rPr lang="es-ES" b="1" dirty="0" err="1" smtClean="0"/>
              <a:t>Gimnospermes</a:t>
            </a:r>
            <a:r>
              <a:rPr lang="es-ES" b="1" dirty="0" smtClean="0"/>
              <a:t>                  </a:t>
            </a:r>
            <a:r>
              <a:rPr lang="es-ES" b="1" dirty="0" err="1" smtClean="0"/>
              <a:t>Dicotiledònies</a:t>
            </a:r>
            <a:r>
              <a:rPr lang="es-ES" b="1" dirty="0" smtClean="0"/>
              <a:t>              </a:t>
            </a:r>
            <a:r>
              <a:rPr lang="es-ES" b="1" dirty="0" err="1" smtClean="0"/>
              <a:t>Monocotiledònies</a:t>
            </a:r>
            <a:r>
              <a:rPr lang="es-ES" b="1" dirty="0" smtClean="0"/>
              <a:t> </a:t>
            </a:r>
            <a:r>
              <a:rPr lang="es-ES" dirty="0" smtClean="0"/>
              <a:t> </a:t>
            </a:r>
            <a:endParaRPr lang="es-ES" sz="24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11266" name="Picture 2" descr="tija%20i%20dic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348880"/>
            <a:ext cx="328265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tija%20monoc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400353"/>
            <a:ext cx="3561806" cy="376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187624" y="1556792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              Tija de </a:t>
            </a:r>
            <a:r>
              <a:rPr lang="es-ES" sz="2400" b="1" dirty="0" err="1" smtClean="0"/>
              <a:t>monocotiledònies</a:t>
            </a:r>
            <a:r>
              <a:rPr lang="es-ES" sz="2400" b="1" dirty="0" smtClean="0"/>
              <a:t> i </a:t>
            </a:r>
            <a:r>
              <a:rPr lang="es-ES" sz="2400" b="1" dirty="0" err="1" smtClean="0"/>
              <a:t>dicotiledònies</a:t>
            </a:r>
            <a:endParaRPr lang="es-ES" sz="24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9218" name="Picture 2" descr="creixment%20secundar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124744"/>
            <a:ext cx="3229347" cy="529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10242" name="Picture 2" descr="anilcr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348880"/>
            <a:ext cx="4176464" cy="253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log%20anells%20creixe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08920"/>
            <a:ext cx="167767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anells%20creixement%2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561601"/>
            <a:ext cx="1542281" cy="234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899592" y="119675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/>
              <a:t>Anells</a:t>
            </a:r>
            <a:r>
              <a:rPr lang="es-ES" sz="2400" b="1" dirty="0" smtClean="0"/>
              <a:t> de </a:t>
            </a:r>
            <a:r>
              <a:rPr lang="es-ES" sz="2400" b="1" dirty="0" err="1" smtClean="0"/>
              <a:t>creixement</a:t>
            </a:r>
            <a:endParaRPr lang="es-ES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15616" y="836712"/>
            <a:ext cx="72728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Per </a:t>
            </a:r>
            <a:r>
              <a:rPr lang="es-ES" sz="3200" b="1" dirty="0" err="1" smtClean="0"/>
              <a:t>conèixer</a:t>
            </a:r>
            <a:r>
              <a:rPr lang="es-ES" sz="3200" b="1" dirty="0" smtClean="0"/>
              <a:t> les plantes el </a:t>
            </a:r>
            <a:r>
              <a:rPr lang="es-ES" sz="3200" b="1" dirty="0" err="1" smtClean="0"/>
              <a:t>millor</a:t>
            </a:r>
            <a:r>
              <a:rPr lang="es-ES" sz="3200" b="1" dirty="0" smtClean="0"/>
              <a:t> que es </a:t>
            </a:r>
            <a:r>
              <a:rPr lang="es-ES" sz="3200" b="1" dirty="0" err="1" smtClean="0"/>
              <a:t>pot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fer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és</a:t>
            </a:r>
            <a:r>
              <a:rPr lang="es-ES" sz="3200" b="1" dirty="0" smtClean="0"/>
              <a:t> estudiar-les </a:t>
            </a:r>
            <a:r>
              <a:rPr lang="es-ES" sz="3200" b="1" dirty="0" err="1" smtClean="0"/>
              <a:t>directament</a:t>
            </a:r>
            <a:r>
              <a:rPr lang="es-ES" sz="3200" b="1" dirty="0" smtClean="0"/>
              <a:t>. </a:t>
            </a:r>
            <a:r>
              <a:rPr lang="es-ES" sz="3200" b="1" dirty="0" err="1" smtClean="0"/>
              <a:t>És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molt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fàcil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recollir</a:t>
            </a:r>
            <a:r>
              <a:rPr lang="es-ES" sz="3200" b="1" dirty="0" smtClean="0"/>
              <a:t>-les i </a:t>
            </a:r>
            <a:r>
              <a:rPr lang="es-ES" sz="3200" b="1" dirty="0" err="1" smtClean="0"/>
              <a:t>dur</a:t>
            </a:r>
            <a:r>
              <a:rPr lang="es-ES" sz="3200" b="1" dirty="0" smtClean="0"/>
              <a:t>-les a una </a:t>
            </a:r>
            <a:r>
              <a:rPr lang="es-ES" sz="3200" b="1" dirty="0" err="1" smtClean="0"/>
              <a:t>classe</a:t>
            </a:r>
            <a:r>
              <a:rPr lang="es-ES" sz="3200" b="1" dirty="0" smtClean="0"/>
              <a:t>.</a:t>
            </a:r>
          </a:p>
          <a:p>
            <a:pPr algn="ctr"/>
            <a:endParaRPr lang="es-ES" sz="3200" b="1" dirty="0"/>
          </a:p>
          <a:p>
            <a:pPr algn="ctr"/>
            <a:r>
              <a:rPr lang="es-ES" sz="3200" b="1" dirty="0" smtClean="0"/>
              <a:t>En </a:t>
            </a:r>
            <a:r>
              <a:rPr lang="es-ES" sz="3200" b="1" dirty="0" err="1" smtClean="0"/>
              <a:t>aquest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document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veurem</a:t>
            </a:r>
            <a:r>
              <a:rPr lang="es-ES" sz="3200" b="1" dirty="0" smtClean="0"/>
              <a:t> la </a:t>
            </a:r>
            <a:r>
              <a:rPr lang="es-ES" sz="3200" b="1" dirty="0" err="1" smtClean="0"/>
              <a:t>descripció</a:t>
            </a:r>
            <a:r>
              <a:rPr lang="es-ES" sz="3200" b="1" dirty="0" smtClean="0"/>
              <a:t> de les </a:t>
            </a:r>
            <a:r>
              <a:rPr lang="es-ES" sz="3200" b="1" dirty="0" err="1" smtClean="0"/>
              <a:t>parts</a:t>
            </a:r>
            <a:r>
              <a:rPr lang="es-ES" sz="3200" b="1" dirty="0" smtClean="0"/>
              <a:t> que </a:t>
            </a:r>
            <a:r>
              <a:rPr lang="es-ES" sz="3200" b="1" dirty="0" err="1" smtClean="0"/>
              <a:t>constitueixen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els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vegetals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superiors</a:t>
            </a:r>
            <a:r>
              <a:rPr lang="es-ES" sz="3200" b="1" dirty="0" smtClean="0"/>
              <a:t>.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162480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12290" name="Picture 2" descr="phlo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356992"/>
            <a:ext cx="3713878" cy="202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vas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1" y="2276872"/>
            <a:ext cx="3045939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755576" y="112474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Vasos </a:t>
            </a:r>
            <a:r>
              <a:rPr lang="es-ES" sz="2400" b="1" dirty="0" err="1" smtClean="0"/>
              <a:t>conductors</a:t>
            </a:r>
            <a:r>
              <a:rPr lang="es-ES" sz="2400" b="1" dirty="0" smtClean="0"/>
              <a:t>: xilema i floema</a:t>
            </a:r>
            <a:endParaRPr lang="es-ES" sz="24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83568" y="1484784"/>
            <a:ext cx="74168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ca-ES" i="1" dirty="0" smtClean="0"/>
          </a:p>
          <a:p>
            <a:pPr lvl="0"/>
            <a:endParaRPr lang="ca-ES" i="1" dirty="0" smtClean="0"/>
          </a:p>
          <a:p>
            <a:pPr lvl="0"/>
            <a:endParaRPr lang="ca-ES" i="1" dirty="0" smtClean="0"/>
          </a:p>
          <a:p>
            <a:pPr lvl="0"/>
            <a:r>
              <a:rPr lang="ca-ES" sz="2400" b="1" i="1" dirty="0" smtClean="0"/>
              <a:t>Funcions de la tija</a:t>
            </a:r>
          </a:p>
          <a:p>
            <a:pPr lvl="0"/>
            <a:endParaRPr lang="ca-ES" sz="2400" b="1" i="1" dirty="0" smtClean="0"/>
          </a:p>
          <a:p>
            <a:pPr lvl="0" algn="ctr"/>
            <a:r>
              <a:rPr lang="ca-ES" sz="2400" b="1" i="1" dirty="0" smtClean="0"/>
              <a:t>Sosteniment</a:t>
            </a:r>
            <a:r>
              <a:rPr lang="ca-ES" sz="2400" b="1" dirty="0" smtClean="0"/>
              <a:t>:  </a:t>
            </a:r>
            <a:endParaRPr lang="es-ES" sz="2400" b="1" dirty="0" smtClean="0"/>
          </a:p>
          <a:p>
            <a:pPr lvl="0" algn="ctr"/>
            <a:r>
              <a:rPr lang="ca-ES" sz="2400" b="1" i="1" dirty="0" err="1" smtClean="0"/>
              <a:t>Emmagatzament</a:t>
            </a:r>
            <a:r>
              <a:rPr lang="ca-ES" sz="2400" b="1" dirty="0" smtClean="0"/>
              <a:t>:  </a:t>
            </a:r>
            <a:endParaRPr lang="es-ES" sz="2400" b="1" dirty="0" smtClean="0"/>
          </a:p>
          <a:p>
            <a:pPr lvl="0" algn="ctr"/>
            <a:r>
              <a:rPr lang="ca-ES" sz="2400" b="1" i="1" dirty="0" smtClean="0"/>
              <a:t>Fotosíntesi</a:t>
            </a:r>
            <a:r>
              <a:rPr lang="ca-ES" sz="2400" b="1" dirty="0" smtClean="0"/>
              <a:t>:  </a:t>
            </a:r>
            <a:endParaRPr lang="es-ES" sz="2400" b="1" dirty="0" smtClean="0"/>
          </a:p>
          <a:p>
            <a:pPr lvl="0" algn="ctr"/>
            <a:r>
              <a:rPr lang="ca-ES" sz="2400" b="1" i="1" dirty="0" smtClean="0"/>
              <a:t>Transport de substàncies</a:t>
            </a:r>
            <a:r>
              <a:rPr lang="ca-ES" sz="2400" b="1" dirty="0" smtClean="0"/>
              <a:t>:</a:t>
            </a:r>
            <a:endParaRPr lang="es-ES" sz="2400" b="1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488832" cy="528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323528" y="83671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Fulla</a:t>
            </a:r>
            <a:endParaRPr lang="es-ES" sz="24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o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0388" y="836712"/>
            <a:ext cx="6043612" cy="5026025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395536" y="1556792"/>
            <a:ext cx="25922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sz="2400" b="1" dirty="0" err="1" smtClean="0"/>
              <a:t>Àpex</a:t>
            </a:r>
            <a:endParaRPr lang="es-ES" sz="2400" b="1" dirty="0" smtClean="0"/>
          </a:p>
          <a:p>
            <a:pPr marL="342900" indent="-342900">
              <a:buAutoNum type="arabicPeriod"/>
            </a:pPr>
            <a:r>
              <a:rPr lang="es-ES" sz="2400" b="1" dirty="0" err="1" smtClean="0"/>
              <a:t>Revers</a:t>
            </a:r>
            <a:r>
              <a:rPr lang="es-ES" sz="2400" b="1" dirty="0" smtClean="0"/>
              <a:t> (envés)</a:t>
            </a:r>
          </a:p>
          <a:p>
            <a:pPr marL="342900" indent="-342900">
              <a:buAutoNum type="arabicPeriod"/>
            </a:pPr>
            <a:r>
              <a:rPr lang="es-ES" sz="2400" b="1" dirty="0" err="1" smtClean="0"/>
              <a:t>Nerviació</a:t>
            </a:r>
            <a:endParaRPr lang="es-ES" sz="2400" b="1" dirty="0" smtClean="0"/>
          </a:p>
          <a:p>
            <a:pPr marL="342900" indent="-342900">
              <a:buAutoNum type="arabicPeriod"/>
            </a:pPr>
            <a:r>
              <a:rPr lang="es-ES" sz="2400" b="1" dirty="0" smtClean="0"/>
              <a:t>Base</a:t>
            </a:r>
          </a:p>
          <a:p>
            <a:pPr marL="342900" indent="-342900">
              <a:buAutoNum type="arabicPeriod"/>
            </a:pPr>
            <a:r>
              <a:rPr lang="es-ES" sz="2400" b="1" dirty="0" err="1" smtClean="0"/>
              <a:t>Pecíol</a:t>
            </a:r>
            <a:endParaRPr lang="es-ES" sz="2400" b="1" dirty="0" smtClean="0"/>
          </a:p>
          <a:p>
            <a:pPr marL="342900" indent="-342900">
              <a:buAutoNum type="arabicPeriod"/>
            </a:pPr>
            <a:r>
              <a:rPr lang="es-ES" sz="2400" b="1" dirty="0" smtClean="0"/>
              <a:t>Vaina</a:t>
            </a:r>
          </a:p>
          <a:p>
            <a:pPr marL="342900" indent="-342900">
              <a:buAutoNum type="arabicPeriod"/>
            </a:pPr>
            <a:r>
              <a:rPr lang="es-ES" sz="2400" b="1" dirty="0" err="1" smtClean="0"/>
              <a:t>Ull</a:t>
            </a:r>
            <a:r>
              <a:rPr lang="es-ES" sz="2400" b="1" dirty="0" smtClean="0"/>
              <a:t> / gema</a:t>
            </a:r>
          </a:p>
          <a:p>
            <a:pPr marL="342900" indent="-342900">
              <a:buAutoNum type="arabicPeriod"/>
            </a:pPr>
            <a:r>
              <a:rPr lang="es-ES" sz="2400" b="1" dirty="0" err="1" smtClean="0"/>
              <a:t>Vorera</a:t>
            </a:r>
            <a:endParaRPr lang="es-ES" sz="2400" b="1" dirty="0" smtClean="0"/>
          </a:p>
          <a:p>
            <a:pPr marL="342900" indent="-342900">
              <a:buAutoNum type="arabicPeriod"/>
            </a:pPr>
            <a:r>
              <a:rPr lang="es-ES" sz="2400" b="1" dirty="0" err="1" smtClean="0"/>
              <a:t>Limbe</a:t>
            </a:r>
            <a:endParaRPr lang="es-ES" sz="2400" b="1" dirty="0" smtClean="0"/>
          </a:p>
          <a:p>
            <a:pPr marL="342900" indent="-342900">
              <a:buAutoNum type="arabicPeriod"/>
            </a:pPr>
            <a:r>
              <a:rPr lang="es-ES" sz="2400" b="1" dirty="0" err="1" smtClean="0"/>
              <a:t>Anvers</a:t>
            </a:r>
            <a:r>
              <a:rPr lang="es-ES" sz="2400" b="1" dirty="0" smtClean="0"/>
              <a:t> (haz)</a:t>
            </a:r>
          </a:p>
          <a:p>
            <a:pPr marL="342900" indent="-342900">
              <a:buAutoNum type="arabicPeriod"/>
            </a:pPr>
            <a:endParaRPr lang="es-ES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1196752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Fulla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84784"/>
            <a:ext cx="6235386" cy="415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728663"/>
            <a:ext cx="65532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6146" name="Picture 2" descr="epider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852936"/>
            <a:ext cx="5456896" cy="378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323528" y="1268760"/>
            <a:ext cx="4608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b="1" dirty="0" smtClean="0"/>
          </a:p>
          <a:p>
            <a:endParaRPr lang="es-ES" b="1" dirty="0" smtClean="0"/>
          </a:p>
          <a:p>
            <a:endParaRPr lang="es-ES" b="1" dirty="0" smtClean="0"/>
          </a:p>
          <a:p>
            <a:endParaRPr lang="es-ES" b="1" dirty="0" smtClean="0"/>
          </a:p>
          <a:p>
            <a:r>
              <a:rPr lang="es-ES" sz="2400" b="1" dirty="0" smtClean="0"/>
              <a:t> Epidermis</a:t>
            </a:r>
          </a:p>
          <a:p>
            <a:endParaRPr lang="es-ES" b="1" dirty="0"/>
          </a:p>
          <a:p>
            <a:r>
              <a:rPr lang="es-ES" b="1" dirty="0" smtClean="0"/>
              <a:t> </a:t>
            </a:r>
            <a:endParaRPr lang="es-E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173338" cy="252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6156176" y="4005064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Estoma </a:t>
            </a:r>
          </a:p>
          <a:p>
            <a:r>
              <a:rPr lang="es-ES" sz="2400" b="1" dirty="0" smtClean="0"/>
              <a:t>(</a:t>
            </a:r>
            <a:r>
              <a:rPr lang="es-ES" sz="2400" b="1" dirty="0" err="1" smtClean="0"/>
              <a:t>Microscopi</a:t>
            </a:r>
            <a:endParaRPr lang="es-ES" sz="2400" b="1" dirty="0" smtClean="0"/>
          </a:p>
          <a:p>
            <a:r>
              <a:rPr lang="es-ES" sz="2400" b="1" dirty="0" err="1" smtClean="0"/>
              <a:t>Òptic</a:t>
            </a:r>
            <a:r>
              <a:rPr lang="es-ES" sz="2400" b="1" dirty="0" smtClean="0"/>
              <a:t>)</a:t>
            </a:r>
            <a:endParaRPr lang="es-ES" sz="24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32856"/>
            <a:ext cx="619268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7170" name="Picture 2" descr="f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44824"/>
            <a:ext cx="4392488" cy="331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12776"/>
            <a:ext cx="583264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323528" y="1628800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Per </a:t>
            </a:r>
            <a:r>
              <a:rPr lang="es-ES" sz="2000" b="1" dirty="0" err="1" smtClean="0"/>
              <a:t>què</a:t>
            </a:r>
            <a:r>
              <a:rPr lang="es-ES" sz="2000" b="1" dirty="0" smtClean="0"/>
              <a:t> no </a:t>
            </a:r>
            <a:r>
              <a:rPr lang="es-ES" sz="2000" b="1" dirty="0" err="1" smtClean="0"/>
              <a:t>fer</a:t>
            </a:r>
            <a:r>
              <a:rPr lang="es-ES" sz="2000" b="1" dirty="0" smtClean="0"/>
              <a:t> art?</a:t>
            </a:r>
            <a:endParaRPr lang="es-ES" sz="2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12629" y="894121"/>
            <a:ext cx="7416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 smtClean="0"/>
              <a:t>Fonts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d’informació</a:t>
            </a:r>
            <a:endParaRPr lang="es-ES" sz="2800" b="1" dirty="0" smtClean="0"/>
          </a:p>
          <a:p>
            <a:pPr algn="ctr"/>
            <a:endParaRPr lang="es-ES" sz="2800" b="1" dirty="0"/>
          </a:p>
          <a:p>
            <a:pPr algn="ctr"/>
            <a:endParaRPr lang="es-ES" sz="2800" b="1" i="1" dirty="0" smtClean="0"/>
          </a:p>
          <a:p>
            <a:pPr algn="ctr"/>
            <a:r>
              <a:rPr lang="es-ES" sz="2800" b="1" i="1" dirty="0" err="1" smtClean="0"/>
              <a:t>Herbari</a:t>
            </a:r>
            <a:r>
              <a:rPr lang="es-ES" sz="2800" b="1" i="1" dirty="0" smtClean="0"/>
              <a:t> virtual de la </a:t>
            </a:r>
            <a:r>
              <a:rPr lang="es-ES" sz="2800" b="1" i="1" dirty="0" err="1" smtClean="0"/>
              <a:t>Mediterrània</a:t>
            </a:r>
            <a:r>
              <a:rPr lang="es-ES" sz="2800" b="1" i="1" dirty="0" smtClean="0"/>
              <a:t> Occidental</a:t>
            </a:r>
          </a:p>
          <a:p>
            <a:pPr algn="ctr"/>
            <a:r>
              <a:rPr lang="es-ES" sz="2800" b="1" dirty="0"/>
              <a:t>http://herbarivirtual.uib.es/cat-med/index.html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29000"/>
            <a:ext cx="550729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9075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601" y="2060848"/>
            <a:ext cx="3850357" cy="286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161807"/>
            <a:ext cx="34290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611560" y="105273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g. </a:t>
            </a:r>
            <a:r>
              <a:rPr lang="es-ES" sz="2400" b="1" dirty="0" err="1" smtClean="0"/>
              <a:t>Descripció</a:t>
            </a:r>
            <a:r>
              <a:rPr lang="es-ES" sz="2400" b="1" dirty="0" smtClean="0"/>
              <a:t> de la flor</a:t>
            </a:r>
            <a:endParaRPr lang="es-ES" sz="24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1115616" y="501317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         </a:t>
            </a:r>
            <a:r>
              <a:rPr lang="es-ES" sz="2400" b="1" dirty="0" err="1" smtClean="0"/>
              <a:t>dicotiledònies</a:t>
            </a:r>
            <a:r>
              <a:rPr lang="es-ES" sz="2400" b="1" dirty="0" smtClean="0"/>
              <a:t>                                 </a:t>
            </a:r>
            <a:r>
              <a:rPr lang="es-ES" sz="2400" b="1" dirty="0" err="1" smtClean="0"/>
              <a:t>monocotiledònies</a:t>
            </a:r>
            <a:endParaRPr lang="es-ES" sz="24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88840"/>
            <a:ext cx="5832896" cy="315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395536" y="1340768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/>
              <a:t>Parts</a:t>
            </a:r>
            <a:r>
              <a:rPr lang="es-ES" sz="2400" b="1" dirty="0" smtClean="0"/>
              <a:t> de la flor</a:t>
            </a:r>
            <a:endParaRPr lang="es-ES" sz="24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060848"/>
            <a:ext cx="619268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755576" y="5373216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                       </a:t>
            </a:r>
            <a:r>
              <a:rPr lang="es-ES" sz="2400" b="1" dirty="0" smtClean="0"/>
              <a:t>súper                                     </a:t>
            </a:r>
            <a:r>
              <a:rPr lang="es-ES" sz="2400" b="1" dirty="0" err="1" smtClean="0"/>
              <a:t>ínfer</a:t>
            </a:r>
            <a:endParaRPr lang="es-ES" sz="2400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539552" y="93530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/>
              <a:t>Ovaris</a:t>
            </a:r>
            <a:endParaRPr lang="es-ES" sz="2400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23145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3926032" cy="270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005064"/>
            <a:ext cx="23431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61048"/>
            <a:ext cx="42862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7111727" cy="332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755576" y="1124744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h. </a:t>
            </a:r>
            <a:r>
              <a:rPr lang="es-ES" sz="2400" b="1" dirty="0" err="1" smtClean="0"/>
              <a:t>Descripció</a:t>
            </a:r>
            <a:r>
              <a:rPr lang="es-ES" sz="2400" b="1" dirty="0" smtClean="0"/>
              <a:t> de les </a:t>
            </a:r>
            <a:r>
              <a:rPr lang="es-ES" sz="2400" b="1" dirty="0" err="1" smtClean="0"/>
              <a:t>inflorescències</a:t>
            </a:r>
            <a:endParaRPr lang="es-ES" sz="24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07" y="2492580"/>
            <a:ext cx="44862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556792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861048"/>
            <a:ext cx="3384376" cy="22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628800"/>
            <a:ext cx="4536504" cy="38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539552" y="90872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/>
              <a:t>Fruit</a:t>
            </a:r>
            <a:endParaRPr lang="es-ES" sz="24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12776"/>
            <a:ext cx="565785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986592"/>
            <a:ext cx="4275162" cy="587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36712"/>
            <a:ext cx="669674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71600" y="620688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 smtClean="0"/>
              <a:t>Plantes de les Balears</a:t>
            </a:r>
            <a:r>
              <a:rPr lang="es-ES" sz="3200" b="1" dirty="0" smtClean="0"/>
              <a:t>. </a:t>
            </a:r>
          </a:p>
          <a:p>
            <a:pPr algn="ctr"/>
            <a:r>
              <a:rPr lang="es-ES" sz="3200" b="1" dirty="0" smtClean="0"/>
              <a:t>Antoni </a:t>
            </a:r>
            <a:r>
              <a:rPr lang="es-ES" sz="3200" b="1" dirty="0" err="1" smtClean="0"/>
              <a:t>Bonner</a:t>
            </a:r>
            <a:r>
              <a:rPr lang="es-ES" sz="3200" b="1" dirty="0" smtClean="0"/>
              <a:t>. Editorial </a:t>
            </a:r>
            <a:r>
              <a:rPr lang="es-ES" sz="3200" b="1" dirty="0" err="1" smtClean="0"/>
              <a:t>Moll</a:t>
            </a:r>
            <a:endParaRPr lang="es-ES" sz="3200" b="1" dirty="0"/>
          </a:p>
        </p:txBody>
      </p:sp>
      <p:pic>
        <p:nvPicPr>
          <p:cNvPr id="2050" name="Picture 2" descr="C:\Users\uib\Desktop\plantes-de-les-bale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71700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075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988840"/>
            <a:ext cx="4730668" cy="353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611560" y="1124744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 smtClean="0"/>
              <a:t>Parts</a:t>
            </a:r>
            <a:r>
              <a:rPr lang="es-ES" sz="2000" b="1" dirty="0" smtClean="0"/>
              <a:t> del </a:t>
            </a:r>
            <a:r>
              <a:rPr lang="es-ES" sz="2000" b="1" dirty="0" err="1" smtClean="0"/>
              <a:t>fruit</a:t>
            </a:r>
            <a:endParaRPr lang="es-ES" sz="2000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276872"/>
            <a:ext cx="65151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1187624" y="90872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b="1" dirty="0" smtClean="0"/>
          </a:p>
          <a:p>
            <a:r>
              <a:rPr lang="es-ES" sz="2000" b="1" dirty="0" err="1" smtClean="0"/>
              <a:t>Relació</a:t>
            </a:r>
            <a:r>
              <a:rPr lang="es-ES" sz="2000" b="1" dirty="0" smtClean="0"/>
              <a:t> entre flor i </a:t>
            </a:r>
            <a:r>
              <a:rPr lang="es-ES" sz="2000" b="1" dirty="0" err="1" smtClean="0"/>
              <a:t>fruit</a:t>
            </a:r>
            <a:endParaRPr lang="es-ES" sz="2000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089920"/>
            <a:ext cx="2826060" cy="376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052736"/>
            <a:ext cx="26003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149080"/>
            <a:ext cx="3337553" cy="250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340768"/>
            <a:ext cx="20669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077072"/>
            <a:ext cx="2458845" cy="228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836712"/>
            <a:ext cx="3528392" cy="25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537074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971600" y="1196752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Plantes </a:t>
            </a:r>
            <a:r>
              <a:rPr lang="es-ES" sz="2400" b="1" dirty="0" err="1" smtClean="0"/>
              <a:t>monocotidònies</a:t>
            </a:r>
            <a:r>
              <a:rPr lang="es-ES" sz="2400" b="1" dirty="0" smtClean="0"/>
              <a:t> i </a:t>
            </a:r>
            <a:r>
              <a:rPr lang="es-ES" sz="2400" b="1" dirty="0" err="1" smtClean="0"/>
              <a:t>dicotiledònies</a:t>
            </a:r>
            <a:endParaRPr lang="es-ES" sz="2400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17032"/>
            <a:ext cx="3721596" cy="248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0"/>
            <a:ext cx="8784976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2000" b="1" dirty="0" err="1" smtClean="0"/>
              <a:t>Anatomia</a:t>
            </a:r>
            <a:r>
              <a:rPr lang="es-ES" sz="2000" b="1" dirty="0" smtClean="0"/>
              <a:t> i </a:t>
            </a:r>
            <a:r>
              <a:rPr lang="es-ES" sz="2000" b="1" dirty="0" err="1" smtClean="0"/>
              <a:t>fisiologia</a:t>
            </a:r>
            <a:r>
              <a:rPr lang="es-ES" sz="2000" b="1" dirty="0" smtClean="0"/>
              <a:t> vegetal</a:t>
            </a:r>
            <a:endParaRPr lang="es-ES" sz="2000" b="1" dirty="0"/>
          </a:p>
        </p:txBody>
      </p:sp>
      <p:pic>
        <p:nvPicPr>
          <p:cNvPr id="1026" name="Picture 2" descr="C:\Users\Windows7\Desktop\Anat i fis veg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7" y="1662112"/>
            <a:ext cx="7058025" cy="3533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55576" y="476672"/>
            <a:ext cx="79208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b="1" dirty="0" smtClean="0"/>
              <a:t>Informacions </a:t>
            </a:r>
            <a:r>
              <a:rPr lang="ca-ES" sz="3200" b="1" dirty="0"/>
              <a:t>de cada planta</a:t>
            </a:r>
            <a:r>
              <a:rPr lang="ca-ES" sz="3200" b="1" dirty="0" smtClean="0"/>
              <a:t>: </a:t>
            </a:r>
          </a:p>
          <a:p>
            <a:pPr algn="ctr"/>
            <a:endParaRPr lang="es-ES" sz="3200" dirty="0"/>
          </a:p>
          <a:p>
            <a:pPr algn="ctr"/>
            <a:r>
              <a:rPr lang="ca-ES" sz="3200" b="1" dirty="0"/>
              <a:t>a. Nomenclatura</a:t>
            </a:r>
            <a:endParaRPr lang="es-ES" sz="3200" dirty="0"/>
          </a:p>
          <a:p>
            <a:pPr algn="ctr"/>
            <a:r>
              <a:rPr lang="ca-ES" sz="3200" b="1" dirty="0"/>
              <a:t>b. Hàbitat</a:t>
            </a:r>
            <a:endParaRPr lang="es-ES" sz="3200" dirty="0"/>
          </a:p>
          <a:p>
            <a:pPr algn="ctr"/>
            <a:r>
              <a:rPr lang="ca-ES" sz="3200" b="1" dirty="0"/>
              <a:t>c. Forma general de la </a:t>
            </a:r>
            <a:r>
              <a:rPr lang="ca-ES" sz="3200" b="1" dirty="0" smtClean="0"/>
              <a:t>planta</a:t>
            </a:r>
          </a:p>
          <a:p>
            <a:pPr algn="ctr"/>
            <a:r>
              <a:rPr lang="ca-ES" sz="3200" b="1" dirty="0" smtClean="0"/>
              <a:t>d. Descripció de les rels</a:t>
            </a:r>
          </a:p>
          <a:p>
            <a:pPr algn="ctr"/>
            <a:r>
              <a:rPr lang="ca-ES" sz="3200" b="1" dirty="0" smtClean="0"/>
              <a:t>e. Descripció de la tija</a:t>
            </a:r>
            <a:endParaRPr lang="es-ES" sz="3200" dirty="0"/>
          </a:p>
          <a:p>
            <a:pPr algn="ctr"/>
            <a:r>
              <a:rPr lang="ca-ES" sz="3200" b="1" dirty="0" smtClean="0"/>
              <a:t>f. </a:t>
            </a:r>
            <a:r>
              <a:rPr lang="ca-ES" sz="3200" b="1" dirty="0"/>
              <a:t>Descripció de les fulles </a:t>
            </a:r>
            <a:endParaRPr lang="es-ES" sz="3200" dirty="0"/>
          </a:p>
          <a:p>
            <a:pPr algn="ctr"/>
            <a:r>
              <a:rPr lang="ca-ES" sz="3200" b="1" dirty="0" smtClean="0"/>
              <a:t>g. </a:t>
            </a:r>
            <a:r>
              <a:rPr lang="ca-ES" sz="3200" b="1" dirty="0"/>
              <a:t>Descripció de la </a:t>
            </a:r>
            <a:r>
              <a:rPr lang="ca-ES" sz="3200" b="1" dirty="0" smtClean="0"/>
              <a:t>flor</a:t>
            </a:r>
            <a:r>
              <a:rPr lang="es-ES" sz="3200" b="1" dirty="0" smtClean="0"/>
              <a:t> </a:t>
            </a:r>
            <a:endParaRPr lang="es-ES" sz="3200" dirty="0"/>
          </a:p>
          <a:p>
            <a:pPr algn="ctr"/>
            <a:r>
              <a:rPr lang="ca-ES" sz="3200" b="1" dirty="0" smtClean="0"/>
              <a:t>h. </a:t>
            </a:r>
            <a:r>
              <a:rPr lang="ca-ES" sz="3200" b="1" dirty="0"/>
              <a:t>Descripció de la inflorescència</a:t>
            </a:r>
            <a:endParaRPr lang="es-ES" sz="3200" dirty="0"/>
          </a:p>
          <a:p>
            <a:pPr algn="ctr"/>
            <a:r>
              <a:rPr lang="ca-ES" sz="3200" b="1" dirty="0" smtClean="0"/>
              <a:t>i. </a:t>
            </a:r>
            <a:r>
              <a:rPr lang="ca-ES" sz="3200" b="1" dirty="0"/>
              <a:t>Descripció del fruit: forma, mida, color</a:t>
            </a:r>
            <a:endParaRPr lang="es-ES" sz="3200" dirty="0"/>
          </a:p>
          <a:p>
            <a:pPr algn="ctr"/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88423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55576" y="692696"/>
            <a:ext cx="756084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dirty="0"/>
              <a:t>a. Nomenclatura</a:t>
            </a:r>
            <a:endParaRPr lang="es-ES" sz="2800" dirty="0"/>
          </a:p>
          <a:p>
            <a:endParaRPr lang="es-ES" dirty="0"/>
          </a:p>
          <a:p>
            <a:r>
              <a:rPr lang="es-ES" sz="2800" dirty="0" smtClean="0"/>
              <a:t>El </a:t>
            </a:r>
            <a:r>
              <a:rPr lang="es-ES" sz="2800" dirty="0" err="1" smtClean="0"/>
              <a:t>nom</a:t>
            </a:r>
            <a:r>
              <a:rPr lang="es-ES" sz="2800" dirty="0" smtClean="0"/>
              <a:t> de les plantes: </a:t>
            </a:r>
            <a:r>
              <a:rPr lang="es-ES" sz="2800" dirty="0" err="1" smtClean="0"/>
              <a:t>Nom</a:t>
            </a:r>
            <a:r>
              <a:rPr lang="es-ES" sz="2800" dirty="0" smtClean="0"/>
              <a:t> popular/ </a:t>
            </a:r>
            <a:r>
              <a:rPr lang="es-ES" sz="2800" dirty="0" err="1" smtClean="0"/>
              <a:t>Nom</a:t>
            </a:r>
            <a:r>
              <a:rPr lang="es-ES" sz="2800" dirty="0" smtClean="0"/>
              <a:t> </a:t>
            </a:r>
            <a:r>
              <a:rPr lang="es-ES" sz="2800" dirty="0" err="1" smtClean="0"/>
              <a:t>científic</a:t>
            </a:r>
            <a:endParaRPr lang="es-ES" sz="2800" dirty="0" smtClean="0"/>
          </a:p>
          <a:p>
            <a:r>
              <a:rPr lang="es-ES" sz="2800" dirty="0" smtClean="0"/>
              <a:t>Les </a:t>
            </a:r>
            <a:r>
              <a:rPr lang="es-ES" sz="2800" dirty="0" err="1" smtClean="0"/>
              <a:t>parts</a:t>
            </a:r>
            <a:r>
              <a:rPr lang="es-ES" sz="2800" dirty="0" smtClean="0"/>
              <a:t> de les plantes</a:t>
            </a:r>
          </a:p>
          <a:p>
            <a:endParaRPr lang="es-ES" sz="2800" dirty="0" smtClean="0"/>
          </a:p>
          <a:p>
            <a:r>
              <a:rPr lang="es-ES" sz="2800" b="1" i="1" dirty="0" err="1" smtClean="0"/>
              <a:t>Nom</a:t>
            </a:r>
            <a:r>
              <a:rPr lang="es-ES" sz="2800" b="1" i="1" dirty="0" smtClean="0"/>
              <a:t> popular</a:t>
            </a:r>
            <a:endParaRPr lang="es-ES" sz="2800" b="1" i="1" dirty="0"/>
          </a:p>
          <a:p>
            <a:r>
              <a:rPr lang="es-ES" sz="2800" dirty="0" err="1" smtClean="0"/>
              <a:t>S’han</a:t>
            </a:r>
            <a:r>
              <a:rPr lang="es-ES" sz="2800" dirty="0" smtClean="0"/>
              <a:t> de </a:t>
            </a:r>
            <a:r>
              <a:rPr lang="es-ES" sz="2800" dirty="0" err="1" smtClean="0"/>
              <a:t>conèixer</a:t>
            </a:r>
            <a:r>
              <a:rPr lang="es-ES" sz="2800" dirty="0" smtClean="0"/>
              <a:t> </a:t>
            </a:r>
            <a:r>
              <a:rPr lang="es-ES" sz="2800" dirty="0" err="1" smtClean="0"/>
              <a:t>els</a:t>
            </a:r>
            <a:r>
              <a:rPr lang="es-ES" sz="2800" dirty="0" smtClean="0"/>
              <a:t> </a:t>
            </a:r>
            <a:r>
              <a:rPr lang="es-ES" sz="2800" dirty="0" err="1" smtClean="0"/>
              <a:t>noms</a:t>
            </a:r>
            <a:r>
              <a:rPr lang="es-ES" sz="2800" dirty="0" smtClean="0"/>
              <a:t> </a:t>
            </a:r>
            <a:r>
              <a:rPr lang="es-ES" sz="2800" dirty="0" err="1" smtClean="0"/>
              <a:t>vulgars</a:t>
            </a:r>
            <a:r>
              <a:rPr lang="es-ES" sz="2800" dirty="0" smtClean="0"/>
              <a:t>. Una </a:t>
            </a:r>
            <a:r>
              <a:rPr lang="es-ES" sz="2800" dirty="0" err="1" smtClean="0"/>
              <a:t>mateixa</a:t>
            </a:r>
            <a:r>
              <a:rPr lang="es-ES" sz="2800" dirty="0" smtClean="0"/>
              <a:t> planta </a:t>
            </a:r>
            <a:r>
              <a:rPr lang="es-ES" sz="2800" dirty="0" err="1" smtClean="0"/>
              <a:t>pot</a:t>
            </a:r>
            <a:r>
              <a:rPr lang="es-ES" sz="2800" dirty="0" smtClean="0"/>
              <a:t> </a:t>
            </a:r>
            <a:r>
              <a:rPr lang="es-ES" sz="2800" dirty="0" err="1" smtClean="0"/>
              <a:t>tenir</a:t>
            </a:r>
            <a:r>
              <a:rPr lang="es-ES" sz="2800" dirty="0" smtClean="0"/>
              <a:t> diversos </a:t>
            </a:r>
            <a:r>
              <a:rPr lang="es-ES" sz="2800" dirty="0" err="1" smtClean="0"/>
              <a:t>noms</a:t>
            </a:r>
            <a:r>
              <a:rPr lang="es-ES" sz="2800" dirty="0" smtClean="0"/>
              <a:t> </a:t>
            </a:r>
            <a:r>
              <a:rPr lang="es-ES" sz="2800" dirty="0" err="1" smtClean="0"/>
              <a:t>als</a:t>
            </a:r>
            <a:r>
              <a:rPr lang="es-ES" sz="2800" dirty="0" smtClean="0"/>
              <a:t> </a:t>
            </a:r>
            <a:r>
              <a:rPr lang="es-ES" sz="2800" dirty="0" err="1" smtClean="0"/>
              <a:t>mateixos</a:t>
            </a:r>
            <a:r>
              <a:rPr lang="es-ES" sz="2800" dirty="0" smtClean="0"/>
              <a:t> </a:t>
            </a:r>
            <a:r>
              <a:rPr lang="es-ES" sz="2800" dirty="0" err="1" smtClean="0"/>
              <a:t>llocs</a:t>
            </a:r>
            <a:r>
              <a:rPr lang="es-ES" sz="2800" dirty="0" smtClean="0"/>
              <a:t>. Hi ha </a:t>
            </a:r>
            <a:r>
              <a:rPr lang="es-ES" sz="2800" dirty="0" err="1" smtClean="0"/>
              <a:t>diferències</a:t>
            </a:r>
            <a:r>
              <a:rPr lang="es-ES" sz="2800" dirty="0" smtClean="0"/>
              <a:t> entre les </a:t>
            </a:r>
            <a:r>
              <a:rPr lang="es-ES" sz="2800" dirty="0" err="1" smtClean="0"/>
              <a:t>illes</a:t>
            </a:r>
            <a:r>
              <a:rPr lang="es-ES" sz="2800" dirty="0" smtClean="0"/>
              <a:t>.</a:t>
            </a:r>
          </a:p>
          <a:p>
            <a:endParaRPr lang="es-ES" sz="2800" dirty="0"/>
          </a:p>
          <a:p>
            <a:r>
              <a:rPr lang="es-ES" sz="2800" dirty="0" smtClean="0"/>
              <a:t>Es </a:t>
            </a:r>
            <a:r>
              <a:rPr lang="es-ES" sz="2800" dirty="0" err="1" smtClean="0"/>
              <a:t>pot</a:t>
            </a:r>
            <a:r>
              <a:rPr lang="es-ES" sz="2800" dirty="0" smtClean="0"/>
              <a:t> </a:t>
            </a:r>
            <a:r>
              <a:rPr lang="es-ES" sz="2800" dirty="0" err="1" smtClean="0"/>
              <a:t>conèixer</a:t>
            </a:r>
            <a:r>
              <a:rPr lang="es-ES" sz="2800" dirty="0" smtClean="0"/>
              <a:t> el </a:t>
            </a:r>
            <a:r>
              <a:rPr lang="es-ES" sz="2800" dirty="0" err="1" smtClean="0"/>
              <a:t>nom</a:t>
            </a:r>
            <a:r>
              <a:rPr lang="es-ES" sz="2800" dirty="0" smtClean="0"/>
              <a:t> en </a:t>
            </a:r>
            <a:r>
              <a:rPr lang="es-ES" sz="2800" dirty="0" err="1" smtClean="0"/>
              <a:t>castellà</a:t>
            </a:r>
            <a:r>
              <a:rPr lang="es-ES" sz="2800" dirty="0" smtClean="0"/>
              <a:t>, </a:t>
            </a:r>
            <a:r>
              <a:rPr lang="es-ES" sz="2800" dirty="0" err="1" smtClean="0"/>
              <a:t>anglès</a:t>
            </a:r>
            <a:r>
              <a:rPr lang="es-ES" sz="2800" dirty="0" smtClean="0"/>
              <a:t> o </a:t>
            </a:r>
            <a:r>
              <a:rPr lang="es-ES" sz="2800" dirty="0" err="1" smtClean="0"/>
              <a:t>altres</a:t>
            </a:r>
            <a:r>
              <a:rPr lang="es-ES" sz="2800" dirty="0" smtClean="0"/>
              <a:t> </a:t>
            </a:r>
            <a:r>
              <a:rPr lang="es-ES" sz="2800" dirty="0" err="1" smtClean="0"/>
              <a:t>idiomes</a:t>
            </a:r>
            <a:endParaRPr lang="es-ES" sz="2800" dirty="0" smtClean="0"/>
          </a:p>
          <a:p>
            <a:endParaRPr lang="es-ES" dirty="0"/>
          </a:p>
          <a:p>
            <a:endParaRPr lang="es-ES" dirty="0" smtClean="0"/>
          </a:p>
          <a:p>
            <a:r>
              <a:rPr lang="es-ES" b="1" i="1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546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55576" y="980728"/>
            <a:ext cx="741682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i="1" dirty="0"/>
              <a:t> </a:t>
            </a:r>
            <a:r>
              <a:rPr lang="es-ES" sz="2800" b="1" i="1" dirty="0" err="1"/>
              <a:t>Nom</a:t>
            </a:r>
            <a:r>
              <a:rPr lang="es-ES" sz="2800" b="1" i="1" dirty="0"/>
              <a:t> </a:t>
            </a:r>
            <a:r>
              <a:rPr lang="es-ES" sz="2800" b="1" i="1" dirty="0" err="1" smtClean="0"/>
              <a:t>científic</a:t>
            </a:r>
            <a:endParaRPr lang="es-ES" sz="2800" b="1" i="1" dirty="0" smtClean="0"/>
          </a:p>
          <a:p>
            <a:endParaRPr lang="es-ES" b="1" i="1" dirty="0"/>
          </a:p>
          <a:p>
            <a:r>
              <a:rPr lang="es-ES" sz="2800" dirty="0"/>
              <a:t>A </a:t>
            </a:r>
            <a:r>
              <a:rPr lang="es-ES" sz="2800" dirty="0" err="1"/>
              <a:t>primària</a:t>
            </a:r>
            <a:r>
              <a:rPr lang="es-ES" sz="2800" dirty="0"/>
              <a:t> </a:t>
            </a:r>
            <a:r>
              <a:rPr lang="es-ES" sz="2800" dirty="0" err="1"/>
              <a:t>noés</a:t>
            </a:r>
            <a:r>
              <a:rPr lang="es-ES" sz="2800" dirty="0"/>
              <a:t> </a:t>
            </a:r>
            <a:r>
              <a:rPr lang="es-ES" sz="2800" dirty="0" err="1"/>
              <a:t>important</a:t>
            </a:r>
            <a:r>
              <a:rPr lang="es-ES" sz="2800" dirty="0"/>
              <a:t> </a:t>
            </a:r>
            <a:r>
              <a:rPr lang="es-ES" sz="2800" dirty="0" err="1"/>
              <a:t>conèixer</a:t>
            </a:r>
            <a:r>
              <a:rPr lang="es-ES" sz="2800" dirty="0"/>
              <a:t> </a:t>
            </a:r>
            <a:r>
              <a:rPr lang="es-ES" sz="2800" dirty="0" err="1"/>
              <a:t>els</a:t>
            </a:r>
            <a:r>
              <a:rPr lang="es-ES" sz="2800" dirty="0"/>
              <a:t> </a:t>
            </a:r>
            <a:r>
              <a:rPr lang="es-ES" sz="2800" dirty="0" err="1"/>
              <a:t>noms</a:t>
            </a:r>
            <a:r>
              <a:rPr lang="es-ES" sz="2800" dirty="0"/>
              <a:t> </a:t>
            </a:r>
            <a:r>
              <a:rPr lang="es-ES" sz="2800" dirty="0" err="1"/>
              <a:t>científics</a:t>
            </a:r>
            <a:r>
              <a:rPr lang="es-ES" sz="2800" dirty="0"/>
              <a:t>, </a:t>
            </a:r>
            <a:r>
              <a:rPr lang="es-ES" sz="2800" dirty="0" err="1"/>
              <a:t>però</a:t>
            </a:r>
            <a:r>
              <a:rPr lang="es-ES" sz="2800" dirty="0"/>
              <a:t> </a:t>
            </a:r>
            <a:r>
              <a:rPr lang="es-ES" sz="2800" dirty="0" err="1"/>
              <a:t>s’ha</a:t>
            </a:r>
            <a:r>
              <a:rPr lang="es-ES" sz="2800" dirty="0"/>
              <a:t> de posar </a:t>
            </a:r>
            <a:r>
              <a:rPr lang="es-ES" sz="2800" dirty="0" err="1"/>
              <a:t>qualque</a:t>
            </a:r>
            <a:r>
              <a:rPr lang="es-ES" sz="2800" dirty="0"/>
              <a:t> </a:t>
            </a:r>
            <a:r>
              <a:rPr lang="es-ES" sz="2800" dirty="0" err="1"/>
              <a:t>exemple</a:t>
            </a:r>
            <a:r>
              <a:rPr lang="es-ES" sz="2800" dirty="0"/>
              <a:t>.</a:t>
            </a:r>
          </a:p>
          <a:p>
            <a:r>
              <a:rPr lang="es-ES" sz="2800" dirty="0" err="1"/>
              <a:t>S’ha</a:t>
            </a:r>
            <a:r>
              <a:rPr lang="es-ES" sz="2800" dirty="0"/>
              <a:t> de saber:</a:t>
            </a:r>
          </a:p>
          <a:p>
            <a:r>
              <a:rPr lang="es-ES" sz="2800" dirty="0"/>
              <a:t>Que el </a:t>
            </a:r>
            <a:r>
              <a:rPr lang="es-ES" sz="2800" dirty="0" err="1"/>
              <a:t>nom</a:t>
            </a:r>
            <a:r>
              <a:rPr lang="es-ES" sz="2800" dirty="0"/>
              <a:t> </a:t>
            </a:r>
            <a:r>
              <a:rPr lang="es-ES" sz="2800" dirty="0" err="1"/>
              <a:t>científic</a:t>
            </a:r>
            <a:r>
              <a:rPr lang="es-ES" sz="2800" dirty="0"/>
              <a:t> </a:t>
            </a:r>
            <a:r>
              <a:rPr lang="es-ES" sz="2800" dirty="0" err="1"/>
              <a:t>és</a:t>
            </a:r>
            <a:r>
              <a:rPr lang="es-ES" sz="2800" dirty="0"/>
              <a:t> el </a:t>
            </a:r>
            <a:r>
              <a:rPr lang="es-ES" sz="2800" dirty="0" err="1"/>
              <a:t>mateix</a:t>
            </a:r>
            <a:r>
              <a:rPr lang="es-ES" sz="2800" dirty="0"/>
              <a:t> a </a:t>
            </a:r>
            <a:r>
              <a:rPr lang="es-ES" sz="2800" dirty="0" err="1"/>
              <a:t>tot</a:t>
            </a:r>
            <a:r>
              <a:rPr lang="es-ES" sz="2800" dirty="0"/>
              <a:t> el </a:t>
            </a:r>
            <a:r>
              <a:rPr lang="es-ES" sz="2800" dirty="0" err="1"/>
              <a:t>món</a:t>
            </a:r>
            <a:r>
              <a:rPr lang="es-ES" sz="2800" dirty="0"/>
              <a:t>.</a:t>
            </a:r>
          </a:p>
          <a:p>
            <a:r>
              <a:rPr lang="es-ES" sz="2800" dirty="0"/>
              <a:t>La </a:t>
            </a:r>
            <a:r>
              <a:rPr lang="es-ES" sz="2800" dirty="0" err="1"/>
              <a:t>utilitat</a:t>
            </a:r>
            <a:r>
              <a:rPr lang="es-ES" sz="2800" dirty="0"/>
              <a:t> del </a:t>
            </a:r>
            <a:r>
              <a:rPr lang="es-ES" sz="2800" dirty="0" err="1"/>
              <a:t>nom</a:t>
            </a:r>
            <a:r>
              <a:rPr lang="es-ES" sz="2800" dirty="0"/>
              <a:t> </a:t>
            </a:r>
            <a:r>
              <a:rPr lang="es-ES" sz="2800" dirty="0" err="1"/>
              <a:t>científic</a:t>
            </a:r>
            <a:r>
              <a:rPr lang="es-ES" sz="2800" dirty="0"/>
              <a:t>.</a:t>
            </a:r>
          </a:p>
          <a:p>
            <a:r>
              <a:rPr lang="es-ES" sz="2800" dirty="0"/>
              <a:t>Per </a:t>
            </a:r>
            <a:r>
              <a:rPr lang="es-ES" sz="2800" dirty="0" err="1"/>
              <a:t>què</a:t>
            </a:r>
            <a:r>
              <a:rPr lang="es-ES" sz="2800" dirty="0"/>
              <a:t> </a:t>
            </a:r>
            <a:r>
              <a:rPr lang="es-ES" sz="2800" dirty="0" err="1"/>
              <a:t>és</a:t>
            </a:r>
            <a:r>
              <a:rPr lang="es-ES" sz="2800" dirty="0"/>
              <a:t> en </a:t>
            </a:r>
            <a:r>
              <a:rPr lang="es-ES" sz="2800" dirty="0" err="1"/>
              <a:t>llatí</a:t>
            </a:r>
            <a:endParaRPr lang="es-ES" sz="2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39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82080" y="260648"/>
            <a:ext cx="748883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Les </a:t>
            </a:r>
            <a:r>
              <a:rPr lang="es-ES" sz="2800" b="1" dirty="0" err="1" smtClean="0"/>
              <a:t>parts</a:t>
            </a:r>
            <a:r>
              <a:rPr lang="es-ES" sz="2800" b="1" dirty="0" smtClean="0"/>
              <a:t> de les plantes</a:t>
            </a:r>
          </a:p>
          <a:p>
            <a:endParaRPr lang="es-ES" dirty="0"/>
          </a:p>
          <a:p>
            <a:r>
              <a:rPr lang="es-ES" sz="2800" dirty="0" smtClean="0"/>
              <a:t>S’ han de </a:t>
            </a:r>
            <a:r>
              <a:rPr lang="es-ES" sz="2800" dirty="0" err="1" smtClean="0"/>
              <a:t>conèixer</a:t>
            </a:r>
            <a:r>
              <a:rPr lang="es-ES" sz="2800" dirty="0" smtClean="0"/>
              <a:t> el </a:t>
            </a:r>
            <a:r>
              <a:rPr lang="es-ES" sz="2800" dirty="0" err="1" smtClean="0"/>
              <a:t>noms</a:t>
            </a:r>
            <a:r>
              <a:rPr lang="es-ES" sz="2800" dirty="0" smtClean="0"/>
              <a:t> de les </a:t>
            </a:r>
            <a:r>
              <a:rPr lang="es-ES" sz="2800" dirty="0" err="1" smtClean="0"/>
              <a:t>parts</a:t>
            </a:r>
            <a:r>
              <a:rPr lang="es-ES" sz="2800" dirty="0" smtClean="0"/>
              <a:t> </a:t>
            </a:r>
            <a:r>
              <a:rPr lang="es-ES" sz="2800" dirty="0" err="1" smtClean="0"/>
              <a:t>principals</a:t>
            </a:r>
            <a:r>
              <a:rPr lang="es-ES" sz="2800" dirty="0" smtClean="0"/>
              <a:t>:</a:t>
            </a:r>
          </a:p>
          <a:p>
            <a:endParaRPr lang="es-ES" sz="2800" dirty="0"/>
          </a:p>
          <a:p>
            <a:pPr algn="r"/>
            <a:endParaRPr lang="es-ES" sz="2800" b="1" dirty="0" smtClean="0"/>
          </a:p>
          <a:p>
            <a:pPr algn="r"/>
            <a:endParaRPr lang="es-ES" sz="2800" b="1" dirty="0"/>
          </a:p>
          <a:p>
            <a:pPr algn="r"/>
            <a:r>
              <a:rPr lang="es-ES" sz="2800" b="1" dirty="0" err="1" smtClean="0"/>
              <a:t>Morfologia</a:t>
            </a:r>
            <a:r>
              <a:rPr lang="es-ES" sz="2800" b="1" dirty="0" smtClean="0"/>
              <a:t> general de la planta</a:t>
            </a:r>
          </a:p>
          <a:p>
            <a:pPr algn="r"/>
            <a:r>
              <a:rPr lang="es-ES" sz="2800" b="1" dirty="0" err="1" smtClean="0"/>
              <a:t>Rel</a:t>
            </a:r>
            <a:endParaRPr lang="es-ES" sz="2800" b="1" dirty="0" smtClean="0"/>
          </a:p>
          <a:p>
            <a:pPr algn="r"/>
            <a:r>
              <a:rPr lang="es-ES" sz="2800" b="1" dirty="0" smtClean="0"/>
              <a:t>Tija</a:t>
            </a:r>
          </a:p>
          <a:p>
            <a:pPr algn="r"/>
            <a:r>
              <a:rPr lang="es-ES" sz="2800" b="1" dirty="0" smtClean="0"/>
              <a:t>Fulles</a:t>
            </a:r>
          </a:p>
          <a:p>
            <a:pPr algn="r"/>
            <a:r>
              <a:rPr lang="es-ES" sz="2800" b="1" dirty="0" err="1" smtClean="0"/>
              <a:t>Parts</a:t>
            </a:r>
            <a:r>
              <a:rPr lang="es-ES" sz="2800" b="1" dirty="0" smtClean="0"/>
              <a:t> de la flor</a:t>
            </a:r>
          </a:p>
          <a:p>
            <a:pPr algn="r"/>
            <a:r>
              <a:rPr lang="es-ES" sz="2800" b="1" dirty="0" err="1" smtClean="0"/>
              <a:t>Inflorescències</a:t>
            </a:r>
            <a:endParaRPr lang="es-ES" sz="2800" b="1" dirty="0" smtClean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3" name="Picture 2" descr="plantb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346352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06160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656</Words>
  <Application>Microsoft Office PowerPoint</Application>
  <PresentationFormat>Presentación en pantalla (4:3)</PresentationFormat>
  <Paragraphs>211</Paragraphs>
  <Slides>54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Windows7</dc:creator>
  <cp:lastModifiedBy>uib</cp:lastModifiedBy>
  <cp:revision>20</cp:revision>
  <dcterms:created xsi:type="dcterms:W3CDTF">2011-11-21T15:30:28Z</dcterms:created>
  <dcterms:modified xsi:type="dcterms:W3CDTF">2013-12-17T12:22:44Z</dcterms:modified>
</cp:coreProperties>
</file>