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24FA-76A0-4D80-8B46-EEA191A33EEB}" type="datetimeFigureOut">
              <a:rPr lang="es-ES" smtClean="0"/>
              <a:t>03/07/2012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home.tiscalinet.ch/biografien/images/hooke_micrograph_kork_kl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900113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 </a:t>
            </a:r>
          </a:p>
        </p:txBody>
      </p:sp>
      <p:pic>
        <p:nvPicPr>
          <p:cNvPr id="15371" name="Picture 15" descr="ANd9GcR1POBlvt4c0hVj2na6UHIxL3-H6PopwP3YTT1orRqbiMsMj5Y&amp;t=1&amp;usg=__wfyJyKWG9CafLy_CCIDXOBs6Tm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4801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1403350" y="587692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Una explicació sobrenatural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372225" y="37163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2000" b="1"/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4643438" y="1700213"/>
            <a:ext cx="266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2000" b="1"/>
          </a:p>
        </p:txBody>
      </p:sp>
      <p:pic>
        <p:nvPicPr>
          <p:cNvPr id="2459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008312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4284663" y="1700213"/>
            <a:ext cx="29511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XX: Watson i </a:t>
            </a:r>
            <a:r>
              <a:rPr lang="es-ES" sz="2000" b="1" dirty="0" err="1"/>
              <a:t>Crick</a:t>
            </a:r>
            <a:r>
              <a:rPr lang="es-ES" sz="2000" b="1" dirty="0"/>
              <a:t>,</a:t>
            </a:r>
          </a:p>
          <a:p>
            <a:pPr algn="l">
              <a:spcBef>
                <a:spcPct val="50000"/>
              </a:spcBef>
            </a:pPr>
            <a:r>
              <a:rPr lang="es-ES" sz="2000" b="1" dirty="0" err="1">
                <a:solidFill>
                  <a:srgbClr val="FF0000"/>
                </a:solidFill>
              </a:rPr>
              <a:t>L’estructura</a:t>
            </a:r>
            <a:r>
              <a:rPr lang="es-ES" sz="2000" b="1" dirty="0">
                <a:solidFill>
                  <a:srgbClr val="FF0000"/>
                </a:solidFill>
              </a:rPr>
              <a:t> del ADN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Suposa</a:t>
            </a:r>
            <a:r>
              <a:rPr lang="es-ES" sz="2000" b="1" dirty="0"/>
              <a:t> </a:t>
            </a:r>
            <a:r>
              <a:rPr lang="es-ES" sz="2000" b="1" dirty="0" err="1"/>
              <a:t>l’inici</a:t>
            </a:r>
            <a:r>
              <a:rPr lang="es-ES" sz="2000" b="1" dirty="0"/>
              <a:t> de la </a:t>
            </a:r>
            <a:r>
              <a:rPr lang="es-ES" sz="2000" b="1" dirty="0" err="1"/>
              <a:t>biologia</a:t>
            </a:r>
            <a:r>
              <a:rPr lang="es-ES" sz="2000" b="1" dirty="0"/>
              <a:t> moderna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3373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00113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Grècia, el punt de partida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1196975"/>
            <a:ext cx="42322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6300788" y="2349500"/>
            <a:ext cx="2374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400" b="1"/>
              <a:t>Grècia:</a:t>
            </a:r>
          </a:p>
          <a:p>
            <a:pPr algn="l"/>
            <a:r>
              <a:rPr lang="es-ES" sz="2400" b="1"/>
              <a:t>Aristòtil</a:t>
            </a:r>
          </a:p>
          <a:p>
            <a:pPr algn="l"/>
            <a:endParaRPr lang="es-ES" sz="2400" b="1"/>
          </a:p>
          <a:p>
            <a:pPr algn="l"/>
            <a:r>
              <a:rPr lang="es-ES" sz="2400" b="1"/>
              <a:t>Des del segle IV aC al Renaixement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95738" y="1773238"/>
            <a:ext cx="25923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Renaixement,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Segles XVI i XVII</a:t>
            </a:r>
          </a:p>
          <a:p>
            <a:pPr algn="l">
              <a:spcBef>
                <a:spcPct val="50000"/>
              </a:spcBef>
            </a:pPr>
            <a:endParaRPr lang="es-ES" sz="2000" b="1"/>
          </a:p>
          <a:p>
            <a:pPr algn="l">
              <a:spcBef>
                <a:spcPct val="50000"/>
              </a:spcBef>
            </a:pPr>
            <a:r>
              <a:rPr lang="es-ES" sz="2000" b="1"/>
              <a:t>Vesali (1514-1564)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17367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149725"/>
            <a:ext cx="4762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Renaixement. Altres figures: Leonardo da Vinci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40481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30305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30241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4572000" y="1844675"/>
            <a:ext cx="32400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Carolus</a:t>
            </a:r>
            <a:r>
              <a:rPr lang="es-ES" sz="2000" b="1" dirty="0"/>
              <a:t> </a:t>
            </a:r>
            <a:r>
              <a:rPr lang="es-ES" sz="2000" b="1" dirty="0" err="1"/>
              <a:t>Linnaeus</a:t>
            </a:r>
            <a:r>
              <a:rPr lang="es-ES" sz="2000" b="1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 dirty="0"/>
              <a:t>(Carl von </a:t>
            </a:r>
            <a:r>
              <a:rPr lang="es-ES" sz="2000" b="1" dirty="0" err="1"/>
              <a:t>Linné</a:t>
            </a:r>
            <a:r>
              <a:rPr lang="es-ES" sz="2000" b="1" dirty="0"/>
              <a:t>)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XVIII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/>
              <a:t>Nomenclatura </a:t>
            </a:r>
            <a:r>
              <a:rPr lang="es-ES" sz="2000" b="1" dirty="0" err="1"/>
              <a:t>binomial</a:t>
            </a:r>
            <a:r>
              <a:rPr lang="es-ES" sz="2000" b="1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s-ES" sz="2000" b="1" i="1" dirty="0" err="1"/>
              <a:t>Pinus</a:t>
            </a:r>
            <a:r>
              <a:rPr lang="es-ES" sz="2000" b="1" i="1" dirty="0"/>
              <a:t> </a:t>
            </a:r>
            <a:r>
              <a:rPr lang="es-ES" sz="2000" b="1" i="1" dirty="0" err="1"/>
              <a:t>halepensis</a:t>
            </a:r>
            <a:endParaRPr lang="es-ES" sz="2000" b="1" i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Taxonomia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21515" name="Picture 12" descr="http://home.tiscalinet.ch/biografien/images/hooke_micrograph_kork_k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2492375"/>
            <a:ext cx="3530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3" descr="Hooke microsco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492375"/>
            <a:ext cx="372745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 err="1"/>
              <a:t>Segle</a:t>
            </a:r>
            <a:r>
              <a:rPr lang="es-ES" sz="2000" b="1" dirty="0"/>
              <a:t> XIX: </a:t>
            </a:r>
            <a:r>
              <a:rPr lang="es-ES" sz="2000" b="1" dirty="0" err="1"/>
              <a:t>Schleiden</a:t>
            </a:r>
            <a:r>
              <a:rPr lang="es-ES" sz="2000" b="1" dirty="0"/>
              <a:t> i </a:t>
            </a:r>
            <a:r>
              <a:rPr lang="es-ES" sz="2000" b="1" dirty="0" err="1"/>
              <a:t>Schwann</a:t>
            </a:r>
            <a:r>
              <a:rPr lang="es-ES" sz="2000" b="1" dirty="0"/>
              <a:t>, </a:t>
            </a:r>
            <a:r>
              <a:rPr lang="es-ES" sz="2000" b="1" dirty="0" err="1"/>
              <a:t>autors</a:t>
            </a:r>
            <a:r>
              <a:rPr lang="es-ES" sz="2000" b="1" dirty="0"/>
              <a:t> </a:t>
            </a:r>
            <a:r>
              <a:rPr lang="es-ES" sz="2000" b="1" dirty="0" smtClean="0"/>
              <a:t>de la </a:t>
            </a:r>
            <a:r>
              <a:rPr lang="es-ES" sz="2000" b="1" dirty="0" err="1">
                <a:solidFill>
                  <a:srgbClr val="FF0000"/>
                </a:solidFill>
              </a:rPr>
              <a:t>teoria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cel·lular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427538" y="1844675"/>
            <a:ext cx="38163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XIX: Charles Darwin,</a:t>
            </a:r>
          </a:p>
          <a:p>
            <a:pPr algn="l">
              <a:spcBef>
                <a:spcPct val="50000"/>
              </a:spcBef>
            </a:pPr>
            <a:r>
              <a:rPr lang="es-ES" sz="2000" b="1" dirty="0"/>
              <a:t>Autor de la </a:t>
            </a:r>
            <a:r>
              <a:rPr lang="es-ES" sz="2000" b="1" dirty="0" err="1"/>
              <a:t>teoria</a:t>
            </a:r>
            <a:r>
              <a:rPr lang="es-ES" sz="2000" b="1" dirty="0"/>
              <a:t> de la </a:t>
            </a:r>
            <a:r>
              <a:rPr lang="es-ES" sz="2000" b="1" dirty="0" err="1"/>
              <a:t>selecció</a:t>
            </a:r>
            <a:r>
              <a:rPr lang="es-ES" sz="2000" b="1" dirty="0"/>
              <a:t> natural de les </a:t>
            </a:r>
            <a:r>
              <a:rPr lang="es-ES" sz="2000" b="1" dirty="0" err="1"/>
              <a:t>espècies</a:t>
            </a: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>
                <a:solidFill>
                  <a:srgbClr val="FF0000"/>
                </a:solidFill>
              </a:rPr>
              <a:t>Teoria</a:t>
            </a:r>
            <a:r>
              <a:rPr lang="es-ES" sz="2000" b="1" dirty="0">
                <a:solidFill>
                  <a:srgbClr val="FF0000"/>
                </a:solidFill>
              </a:rPr>
              <a:t> de </a:t>
            </a:r>
            <a:r>
              <a:rPr lang="es-ES" sz="2000" b="1" dirty="0" err="1" smtClean="0">
                <a:solidFill>
                  <a:srgbClr val="FF0000"/>
                </a:solidFill>
              </a:rPr>
              <a:t>l’evolució</a:t>
            </a:r>
            <a:r>
              <a:rPr lang="es-ES" sz="2000" b="1" dirty="0" smtClean="0">
                <a:solidFill>
                  <a:srgbClr val="FF0000"/>
                </a:solidFill>
              </a:rPr>
              <a:t> per </a:t>
            </a:r>
            <a:r>
              <a:rPr lang="es-ES" sz="2000" b="1" dirty="0" err="1" smtClean="0">
                <a:solidFill>
                  <a:srgbClr val="FF0000"/>
                </a:solidFill>
              </a:rPr>
              <a:t>selecció</a:t>
            </a:r>
            <a:r>
              <a:rPr lang="es-ES" sz="2000" b="1" dirty="0" smtClean="0">
                <a:solidFill>
                  <a:srgbClr val="FF0000"/>
                </a:solidFill>
              </a:rPr>
              <a:t> natural</a:t>
            </a:r>
            <a:endParaRPr lang="es-ES" sz="2000" b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ca-ES" b="1" dirty="0" err="1"/>
              <a:t>Theodosius</a:t>
            </a:r>
            <a:r>
              <a:rPr lang="ca-ES" b="1" dirty="0"/>
              <a:t> </a:t>
            </a:r>
            <a:r>
              <a:rPr lang="ca-ES" b="1" dirty="0" err="1"/>
              <a:t>Dobzhansky</a:t>
            </a:r>
            <a:r>
              <a:rPr lang="ca-ES" b="1" dirty="0"/>
              <a:t>,  </a:t>
            </a:r>
          </a:p>
          <a:p>
            <a:pPr algn="l">
              <a:spcBef>
                <a:spcPct val="50000"/>
              </a:spcBef>
            </a:pPr>
            <a:r>
              <a:rPr lang="ca-ES" b="1" dirty="0"/>
              <a:t> </a:t>
            </a:r>
            <a:r>
              <a:rPr lang="ca-ES" b="1" i="1" dirty="0"/>
              <a:t>En biologia res té sentit si no és la llum de la teoria de l’evolució</a:t>
            </a:r>
            <a:r>
              <a:rPr lang="ca-ES" b="1" dirty="0"/>
              <a:t>.</a:t>
            </a:r>
            <a:r>
              <a:rPr lang="ca-ES" dirty="0"/>
              <a:t> </a:t>
            </a:r>
            <a:endParaRPr lang="es-ES" dirty="0"/>
          </a:p>
        </p:txBody>
      </p:sp>
      <p:pic>
        <p:nvPicPr>
          <p:cNvPr id="22541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00213"/>
            <a:ext cx="28495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4500563" y="1916113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2000" b="1"/>
          </a:p>
        </p:txBody>
      </p:sp>
      <p:pic>
        <p:nvPicPr>
          <p:cNvPr id="2356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35179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4643438" y="1700213"/>
            <a:ext cx="26654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XIX: </a:t>
            </a:r>
            <a:r>
              <a:rPr lang="es-ES" sz="2000" b="1" dirty="0" err="1"/>
              <a:t>Gregor</a:t>
            </a:r>
            <a:r>
              <a:rPr lang="es-ES" sz="2000" b="1" dirty="0"/>
              <a:t> </a:t>
            </a:r>
            <a:r>
              <a:rPr lang="es-ES" sz="2000" b="1" dirty="0" err="1"/>
              <a:t>Mendel</a:t>
            </a:r>
            <a:r>
              <a:rPr lang="es-ES" sz="2000" b="1" dirty="0"/>
              <a:t>, posa les bases de la </a:t>
            </a:r>
            <a:r>
              <a:rPr lang="es-ES" sz="2000" b="1" dirty="0" err="1">
                <a:solidFill>
                  <a:srgbClr val="FF0000"/>
                </a:solidFill>
              </a:rPr>
              <a:t>genètica</a:t>
            </a:r>
            <a:r>
              <a:rPr lang="es-ES" sz="2000" b="1" dirty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Teoria</a:t>
            </a:r>
            <a:r>
              <a:rPr lang="es-ES" sz="2000" b="1" dirty="0"/>
              <a:t> </a:t>
            </a:r>
            <a:r>
              <a:rPr lang="es-ES" sz="2000" b="1" dirty="0" err="1"/>
              <a:t>redescoberta</a:t>
            </a:r>
            <a:r>
              <a:rPr lang="es-ES" sz="2000" b="1" dirty="0"/>
              <a:t> a </a:t>
            </a:r>
            <a:r>
              <a:rPr lang="es-ES" sz="2000" b="1" dirty="0" err="1"/>
              <a:t>principis</a:t>
            </a:r>
            <a:r>
              <a:rPr lang="es-ES" sz="2000" b="1" dirty="0"/>
              <a:t> del </a:t>
            </a:r>
            <a:r>
              <a:rPr lang="es-ES" sz="2000" b="1" dirty="0" err="1"/>
              <a:t>segle</a:t>
            </a:r>
            <a:r>
              <a:rPr lang="es-ES" sz="2000" b="1" dirty="0"/>
              <a:t>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Presentación en pantalla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Windows7</cp:lastModifiedBy>
  <cp:revision>1</cp:revision>
  <dcterms:created xsi:type="dcterms:W3CDTF">2012-07-03T16:34:15Z</dcterms:created>
  <dcterms:modified xsi:type="dcterms:W3CDTF">2012-07-03T16:34:58Z</dcterms:modified>
</cp:coreProperties>
</file>