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97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76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6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81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43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47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34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88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11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37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11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0E78-0D2D-4EC5-B282-9FE4FA32408A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7ED0-199B-4332-8E59-BF8FAE8A5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6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pic>
        <p:nvPicPr>
          <p:cNvPr id="410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tist.i.hosei.ac.jp/taxonomy/phytomastigophora/genus/euglena/viridis/viri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456384" cy="25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393305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 smtClean="0"/>
              <a:t>Euglena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viridis</a:t>
            </a:r>
            <a:r>
              <a:rPr lang="es-ES" sz="2400" b="1" dirty="0" smtClean="0"/>
              <a:t>, eucariota </a:t>
            </a:r>
            <a:r>
              <a:rPr lang="es-ES" sz="2400" b="1" dirty="0" err="1" smtClean="0"/>
              <a:t>unicel·lular</a:t>
            </a:r>
            <a:r>
              <a:rPr lang="es-ES" sz="2400" b="1" dirty="0" smtClean="0"/>
              <a:t>.</a:t>
            </a:r>
          </a:p>
          <a:p>
            <a:pPr algn="ctr"/>
            <a:r>
              <a:rPr lang="es-ES" sz="2400" b="1" dirty="0" err="1" smtClean="0"/>
              <a:t>Pot</a:t>
            </a:r>
            <a:r>
              <a:rPr lang="es-ES" sz="2400" b="1" dirty="0" smtClean="0"/>
              <a:t> actuar </a:t>
            </a:r>
            <a:r>
              <a:rPr lang="es-ES" sz="2400" b="1" dirty="0" err="1" smtClean="0"/>
              <a:t>com</a:t>
            </a:r>
            <a:r>
              <a:rPr lang="es-ES" sz="2400" b="1" dirty="0" smtClean="0"/>
              <a:t> a animal (</a:t>
            </a:r>
            <a:r>
              <a:rPr lang="es-ES" sz="2400" b="1" dirty="0" err="1" smtClean="0"/>
              <a:t>metabolisme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heterotròfic</a:t>
            </a:r>
            <a:r>
              <a:rPr lang="es-ES" sz="2400" b="1" dirty="0" smtClean="0"/>
              <a:t>)</a:t>
            </a:r>
          </a:p>
          <a:p>
            <a:pPr algn="ctr"/>
            <a:r>
              <a:rPr lang="es-ES" sz="2400" b="1" dirty="0" smtClean="0"/>
              <a:t>O </a:t>
            </a:r>
            <a:r>
              <a:rPr lang="es-ES" sz="2400" b="1" dirty="0" err="1" smtClean="0"/>
              <a:t>com</a:t>
            </a:r>
            <a:r>
              <a:rPr lang="es-ES" sz="2400" b="1" dirty="0" smtClean="0"/>
              <a:t> vegetal (</a:t>
            </a:r>
            <a:r>
              <a:rPr lang="es-ES" sz="2400" b="1" dirty="0" err="1" smtClean="0"/>
              <a:t>metabolisme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autotròfic</a:t>
            </a:r>
            <a:r>
              <a:rPr lang="es-ES" sz="2400" b="1" dirty="0" smtClean="0"/>
              <a:t>)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4366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64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-ralf-wagner.de/Bilder/Volvox_aureus-stack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40968"/>
            <a:ext cx="359415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g8PDw8PEA8PDxAPEBQQDxAQEA8QFBQQFBAVFBQUFRQXHCYeGBkjGRQUHy8gIycpLCwsFR4xNTAqNSYrLCkBCQoKDgwOGg8PGCkkHyUqLDUqKikuKS0wNC0sLSk1LCsqLC8pLCwqKSowKS8pLC4sLCwpKikvKSksLC0sKSwsLP/AABEIAMcA/QMBIgACEQEDEQH/xAAbAAEBAAMBAQEAAAAAAAAAAAAAAQIFBgMEB//EAD0QAAICAQMCBQIDBQYEBwAAAAECAAMRBBIhBTETIkFRYQZxMoGRI0JSobEUJJKistFywuHwBxU0Q1Nigv/EABsBAQEAAwEBAQAAAAAAAAAAAAABAwQFAgYH/8QAMhEAAgECBAMGBQMFAAAAAAAAAAECAxEEEiExBUFREzJhcYGRFCKhwfBC0dIjM2Oisf/aAAwDAQACEQMRAD8A7yIid45IiIgFEskFcjEgM15kImvuNlRzyRPr0fUFsGPX2nluzLY9CJJ6OmJ5mVMhIiJQIiIKIiJSCIiAIiIAiIgoiJYISJcQZATESySgRGIgCIiAIiIAgREAsZklkBkVDDBmg6jS1Db1zt9ZvQZb6BapU+0xzjdHqLsefS9ety4zzPZ1wZyNlz6G4ZzsY8fE6+nUC6sOvPvia9KraWRnqcOaPOSUyTcMYiIlAiIgCIiAIiSCliIEATILIomV1gUc8TyCOwE8fE/OfBd1EZwO09NPub4E8qpG9lqz1l6n2hpnMETEymQ8iIkggliIAiIgCIiQCWSWAJVOJjEA8esdKTVVFT3xxOY+mOrvpb20l/cfhz6rOwrswZy//iL0JnoGso4to83HqB3E52LpO2aO6M9KX6XsdVagHI7HkfaeU1f0d1oazRq+fMoGR7e4m0M2MLXVampe/mY5xyysxEkTaPAlMkQBLJLBRJLJBCxJKokB7VgKpY+k5PX9bN9hrp82DgkT5/rP6gtu1C9K0WWsA/vFi9k/iXPuOAfvOg6D9PV6OsD8T45Pz95zKleVSfZUvV9EbCgoLNL0MOndF2gM/mb29ps9oErWZmOZvUqSpqyMMpNgmTMSGZiCIiAJZJYIIiIAiIgCIiAIxESAT2rAcNW34XBX9RPmZplS8ko3Vip2OB+hb20fVNV09+FYuax8g54/Iz9BYTjfrTouqXqWn6hpTSm2sPc9h7AAoQyjk7uJv9J9Rk4/tFaHIBLacsdoIzko3JH2nCw+Ijhq0qU+ev55m1VjnipI2MT0ZAVDoQ6MMqy8gieeZ3YyUldGoJIQ+kWHEoAifPbrFXucTzq6mjdiDPeVlPsxEwrtDdpkzYGTPJCiaf6l67/Zq9qNtsYE7/4EA8zD57AfJn202PaW8PGF7sewnK9T6TZbqa0sO7xLB4hAO0VJ5toPzNLHzlCnlh3pNJW5X5vp+5sUIpyvLZG2+ieirpqPGZf22pPi2N+8FPKrn4HP3JnQE88HdmZMAMD2EwmTDYeNGFl6vqzHOed3LmTMQJsmMskRBRERBBLJLAEREAREQBERAGIklEAjLFQ5A+ZZ9Glqy2fbmeZOyKjTfVJDOyhioqrTcV9eC2P5icgOpNaRap8tZKksAMZHfjkzpdIiag3vZgl7GO1vSscA4yPQCc/d0+kX206fOxQT5jj8Q5nwnG3Dt7p629rafXkdLDLTU2/0p18VuaSQaidrYJZVsPZxnnBzyPQ8zZ9S6ogfCtx/GPX/AIc/1nC6O9VterBrYbiR3DBV4wfvOm1a0itLTaGbw03IBko2B/vD4jWw+EUYvVuy62sepUU57HlX1qi52sPiVvUmPMw2nceCcc5+J76fruByVuBxg52kZOOfcTVW/R58fFNwbxAGYkjGe+Jr+s6/wP2SoAquPEY/iyDz2mDC4+p28asZO3NLT3LKlGzR2NNTHLtUrEercoPYBT+IzB/qlKjs1Aq2sSoXag+/btPl1OitspU0ah/EZt2wHyjHGTPl1nSl8q6spZYQPNWQxLY7ETFLi+Jq4lyU76u0UtfYKjFRtY2h1dS4todjSThlbJ2/IPt8ek9tVqDbhVIAIyzZ4C+pmjsLV6d0rB8NDkYXBDd8H4k6Jq1WlWVSUs87DPY5YY+wI7TuYTj1Ts6rqpZop5fPo/EwTwy0aNtdqGCeFWpVV9/3vlvkzO/Wi0DaFV6ArsAT5hnzgfAE5s/Uw09jC4ZVh+I+3xNr0yuiyqzUpd5gT4Snj7qQffticTC43EQxHbVLtyas+WvUzTorLax0iNkAyz5ek2E14P7h259xjI/kRPqM/RKVTtIqRzGrOwiMRMhCxEQBERAEREApiIggiIgCIiASMyyYgF3CfQrAVWsDgrW54+FM+YVielqAae85/wDaf/TMdS1j1Hc4BW8O9xdYwQ1qFC8sw2jG0D595h0a2jxbVU2+LjKeIpy+O64mFa/t7Wblt+3k9lHYD8o6raq1s6sFdCGQjGQ4/Dj7z8zqPNUb6nWhK0bGt61qbV1umQ0sgdt+XXY2054xOjs15G2oIoFtpXzKByDjv7YEn1Nu1DaO9gA617CB33bckn2E9q1bUuCQKjS2WO3eGBHI/wDrkTFKGeFNpdfcyXSZmtttdtW04Xzb2FW8Lz5SD2P2nJfV9V+outtpHkwCxPlJsA58vfH+8/Q9LtFdlSupxgUVjIwx+T2/Ocl9U23K3i7ANvlGeckDzcjgjM26UcqUoay1zX2Wun7GNO7Nn0fStqKS+XQbVJUH12KSD+c8LNSoq2JVizPmt5yACRgx9J9bCacJacPcnlAHrll4/wAIm8t0ZWrBXIABzMvDKFeVWpl0Udbr7MleSVkzw02mvaogqNpXdnnzMBOZ6XrQtQoyFNjWKpbjkWMcf5p0g6xZjwiyJWQSCxwRgek1D9HREruLK+zUeIR7qw54mv8ADVXVnFq7avZepVNZT7NR9I1DTVnUWBmODj8vefGdKtWxw1Zo7BTuDBux7d8zZdTavUWf3cs1fG1QP3vUAegms6hU1bKtyvUFJIJ5U5GMHHaWbTSi3bTbnfmRbs3f0rrQ9l6LnYyiyvPfynaR/mE3pnM/Smora6p0yM2vSyn2eklT+qTqLRyZ9lwaT7DK+Ro4lfPoYSyRO2a5YklkAiIggiIgpYiIIIiIAiIgCSIgCel3/p7x3/ZPx/8AkzznvSuQy/xKV/UETxPYqOE1XTzeLNQWTTvVghiNqPWQMA/OPUTHp3SVssrssIIVgygA7OOzEngzw6vX4ldFFm41ttD8nHGR+XrPu6BUlXi0Kw8MMAoJJPIGO/zPzKqlGUlJtav28zrw7uhn9QIPEVk/AQas7v3s5zj8sZnv0exySwA8yDKqc7hjgzV9UralHLNlVsBx9z6frN19O6ZToxb4m2zO0HPCrnE2q1enCFHP8yTSVvO+3qeVFu55WVshZVTG8hiWOeF9MTXfVF5as5XcoXOF4nQ6q3w7qNm0lkKMz/hJ7bh7TUdfqalHqVlfcF38qxVS3PI7fabmLxCpNqm3aXO1rvmvY8Uo3epq/pe4W11EVhdgIAY84DMD/qnWPobnrXzHZ3wM47es5L6RrZ/GSsrjxbAD7YCHj25M676c+oB4OLvKFY1ux/CGBxyZq4aSc6lKc7R0aV3uZKyvZo02v0ifhYp3x88T4jWqMa9/lKhlxzhvYf8AfrNx1y7TeLyynacsQCOMAkfz7/M0XVdi2pdUpNexXTPY+YZ/pMaxDhiouP6XddNNUvMRjeOpu+gFK1uAO2wWbDuBBAIyPtmfJqaibwzWHafKyNyD8z1WzzvqVxm4DxKn4XaF/XM13UdSdu6qkqzgg8lyR67Se0wVXUqylVku+738+XoFGzsj06Oa69Snh551tQ+Mfh4/UzutSvmM4T6ZrctT4ihSdZUtYxzhTufPv2E7vVcsZ9dwNNRlc08VujxiIn0RqFiIkKIiIAiJYISIiAJZIgFklkgCIiASetLYOfaeQMyBkaugc9rGorr1tNgBbxN1TceVXYMPyGT+k5RdB4d9rIznzc9yMg5BE7e7T1NaTYgZAP2wIzlO2T9iROaUOuoJqBKl+EGQGT3z9p+f8WpypYqcUtGr+DOrh5fKfN9Uauu3SOEBFiEEsWOSRzwJuuklatHcr5PiEYx+6SeOPSarqGhGqLhFesEkMhGWLfwjHvN30vVKtVlVoCkqitnna4GM59j7/E5kqM/hM8U8qkrmXMr2Pi2as1syGoWCwCkAiwirsT5u32ny9QXUWVuEtIS25Sy2IKxv5yc+uZ9+m0pp3W43A5xzM9UlesrCixkcEPXnkBgMeYe02JVYOm3d5U9Fvr4rwtueFdPQ0vQqm09ttecMz+YryPOv9PLPsGksdN5AelSd4GRubP4iB3mGhV1d3OGwyqWUEAhchiB8Az6NSlig1rkoP3CSBtzmYakZQmpyW658/IyXT0MdVpEZbEscIqoSCF5yx9W9cY7TyFBStdqtatO3BwcMu/c20eoHM+nR6Gwq9e4MrEEEH3HKmfTbplVDWh2HGRjvgZDY+MmbmAw8sS3FW+XXpdsx1JKFjWagvfm2kgVqcivGOPmY6ew1Zd3Dfw+wwPSetIspsVUVWqtyOBuwT8e89LOh16evxr3cVhtgUrk5I4OPaaCzTvDddDJdJXPT6bAt1dLjKhWt1DAdhhRWg/VjOvtfJJmm+ldEES58YJK1p/wKC38yw/SbYmfecGpZMOnbc5mIleZJZMxO0a5kIkiAWIiQFiIgCIkgCIiAIiIAkiMwCwveSNwGT7cwDSa7q3garOVACFn3DIx7ET0XW1ahN1Onsrew5JYlRjntnsD3mgNZ1mrVe4d/Ec+gorOB/iadqawOwxicTsY8Qq1HU1gtEvLd38X9Dbn/AEoxS35nhotD4YyQA2MZHoD3wf6mfHr9C24uoB9CCMgg9wZs95kM6sMNShT7LKsvQ1s8r5uZpkoUYfxNmDzVYpZfyZecfcTC+mp7Q6KVOCCKgyq3yxYDA+wm58BSe0yNK+05L4Dhc11dLoZviJGrHRRjdubd6bThR8ATzagg5PiAg91Cup+6nGPym6kIHtN+rw7D1acaco6R2PCqyTvc0zVl3yu45JYrt8NF4wM9yftNjpNCEBzgs3diOf8AoPifQBLJhcBRwv8AbRJVJS3NVr9EqeYblJIO5PQ++PWfH1Cqqtq2t1DWPaAmB5dyE5KhW4BP3m8vycDvPLqPTUvpapgBuGAfZvQj7HBmDEcIoVG5xSTfhp9j3Cq1ozy6Jr1uqdlG39ow2n09v5Yn3TjvpLqJr1Nuku8tjdwf/kXOcffn8sTsDM/D6uekotWa0aFeGWemz2LmXMxlzOgYSyySyELEksgLEksAmYiIAzEQTAJmMxmSUCIgQCiab6r6oNPpsZw1x8Nffb3dh9h/MibtKxySQqqCWY8BVA5JPtOH6TZ/5v1GzW4P9h0f7DSKe1jA5LkfJ5/QTn46u4Qyw7z0Xr+fcz0YXeZ7I3v0x0s01G1xi24AkfwVgeSv8h3+TNwIYyTZw9FUKUaa5GOc3OTkxJMpJsHgsRLICRLEAkSyYgExITMpJQcr9a9GcAdQ04Hj6fBce6g/i+47fp7TedC6xXrdOl6YBPFi5/BYO6z7gfz9CDyCPUGcfqNA/SbzqaFLaK0/t615Kr33AHuynOPcTkYiMsNV7eC0fe/Pz6m1GSqRyP0OulzMab0sRbEYOjgMjDsVPYiZTqwmpxUo7M1mmnZlBmUwEyE9ELLJKJAJYiQEkJiIAiDGYAkiJQJ6V15+AO5kRM/Amg+peuMf7rpubH4LD90e/wB5grVlTi2z1CLk7I1v1b1W3qFo6VoyVRj/AHu0ei+q5nUdP6ZVpKa9PSoVKxj8/Un5nz/TnQE0NXvdZyzdz+Zn3E5mjhaEpz7ep6L7+ZlqTVskdiQYidYwFjESyAREQBEsSAkREoJJBiUEmNlYZSjDKsMETKIaTVmU5/T0voLCqgvpXy2wclD6sg/qv5ib+t1ZQykMrDKsOQRJbSHG0/kfUH3E1tAehiAMrnLp/wA6D0PuPXvOWovBS/xv/V/xf05ma6qLx/6bSZTGuwMMjkHmZCdO9zCWUSCZQQRESAkYliAYyZmREhEAmIiJQfLrlsYFUOM+ok6T0avT5c+aw85POPn7z6wYmKdGM2m+R6zNKyK75OZjmMRMqPIliBKCxESASyRmAIiIAiJIBIiJQSBLJAExtr3fcdpnEA8Kq8Hj17j5959AkxMgJjhBQVlsVu5RLET0QREQBERAEREAhEmIiASBESgkZiJQJYiAWIiQCIiAJIiAIiJQSIiABLiIgCIiQFlxLEARES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jpeg;base64,/9j/4AAQSkZJRgABAQAAAQABAAD/2wCEAAkGBg8PDw8PEA8PDxAPEBQQDxAQEA8QFBQQFBAVFBQUFRQXHCYeGBkjGRQUHy8gIycpLCwsFR4xNTAqNSYrLCkBCQoKDgwOGg8PGCkkHyUqLDUqKikuKS0wNC0sLSk1LCsqLC8pLCwqKSowKS8pLC4sLCwpKikvKSksLC0sKSwsLP/AABEIAMcA/QMBIgACEQEDEQH/xAAbAAEBAAMBAQEAAAAAAAAAAAAAAQIFBgMEB//EAD0QAAICAQMCBQIDBQYEBwAAAAECAAMRBBIhBTETIkFRYQZxMoGRI0JSobEUJJKistFywuHwBxU0Q1Nigv/EABsBAQEAAwEBAQAAAAAAAAAAAAABAwQFAgYH/8QAMhEAAgECBAMGBQMFAAAAAAAAAAECAxEEEiExBUFREzJhcYGRFCKhwfBC0dIjM2Oisf/aAAwDAQACEQMRAD8A7yIid45IiIgFEskFcjEgM15kImvuNlRzyRPr0fUFsGPX2nluzLY9CJJ6OmJ5mVMhIiJQIiIKIiJSCIiAIiIAiIgoiJYISJcQZATESySgRGIgCIiAIiIAgREAsZklkBkVDDBmg6jS1Db1zt9ZvQZb6BapU+0xzjdHqLsefS9ety4zzPZ1wZyNlz6G4ZzsY8fE6+nUC6sOvPvia9KraWRnqcOaPOSUyTcMYiIlAiIgCIiAIiSCliIEATILIomV1gUc8TyCOwE8fE/OfBd1EZwO09NPub4E8qpG9lqz1l6n2hpnMETEymQ8iIkggliIAiIgCIiQCWSWAJVOJjEA8esdKTVVFT3xxOY+mOrvpb20l/cfhz6rOwrswZy//iL0JnoGso4to83HqB3E52LpO2aO6M9KX6XsdVagHI7HkfaeU1f0d1oazRq+fMoGR7e4m0M2MLXVampe/mY5xyysxEkTaPAlMkQBLJLBRJLJBCxJKokB7VgKpY+k5PX9bN9hrp82DgkT5/rP6gtu1C9K0WWsA/vFi9k/iXPuOAfvOg6D9PV6OsD8T45Pz95zKleVSfZUvV9EbCgoLNL0MOndF2gM/mb29ps9oErWZmOZvUqSpqyMMpNgmTMSGZiCIiAJZJYIIiIAiIgCIiAIxESAT2rAcNW34XBX9RPmZplS8ko3Vip2OB+hb20fVNV09+FYuax8g54/Iz9BYTjfrTouqXqWn6hpTSm2sPc9h7AAoQyjk7uJv9J9Rk4/tFaHIBLacsdoIzko3JH2nCw+Ijhq0qU+ev55m1VjnipI2MT0ZAVDoQ6MMqy8gieeZ3YyUldGoJIQ+kWHEoAifPbrFXucTzq6mjdiDPeVlPsxEwrtDdpkzYGTPJCiaf6l67/Zq9qNtsYE7/4EA8zD57AfJn202PaW8PGF7sewnK9T6TZbqa0sO7xLB4hAO0VJ5toPzNLHzlCnlh3pNJW5X5vp+5sUIpyvLZG2+ieirpqPGZf22pPi2N+8FPKrn4HP3JnQE88HdmZMAMD2EwmTDYeNGFl6vqzHOed3LmTMQJsmMskRBRERBBLJLAEREAREQBERAGIklEAjLFQ5A+ZZ9Glqy2fbmeZOyKjTfVJDOyhioqrTcV9eC2P5icgOpNaRap8tZKksAMZHfjkzpdIiag3vZgl7GO1vSscA4yPQCc/d0+kX206fOxQT5jj8Q5nwnG3Dt7p629rafXkdLDLTU2/0p18VuaSQaidrYJZVsPZxnnBzyPQ8zZ9S6ogfCtx/GPX/AIc/1nC6O9VterBrYbiR3DBV4wfvOm1a0itLTaGbw03IBko2B/vD4jWw+EUYvVuy62sepUU57HlX1qi52sPiVvUmPMw2nceCcc5+J76fruByVuBxg52kZOOfcTVW/R58fFNwbxAGYkjGe+Jr+s6/wP2SoAquPEY/iyDz2mDC4+p28asZO3NLT3LKlGzR2NNTHLtUrEercoPYBT+IzB/qlKjs1Aq2sSoXag+/btPl1OitspU0ah/EZt2wHyjHGTPl1nSl8q6spZYQPNWQxLY7ETFLi+Jq4lyU76u0UtfYKjFRtY2h1dS4todjSThlbJ2/IPt8ek9tVqDbhVIAIyzZ4C+pmjsLV6d0rB8NDkYXBDd8H4k6Jq1WlWVSUs87DPY5YY+wI7TuYTj1Ts6rqpZop5fPo/EwTwy0aNtdqGCeFWpVV9/3vlvkzO/Wi0DaFV6ArsAT5hnzgfAE5s/Uw09jC4ZVh+I+3xNr0yuiyqzUpd5gT4Snj7qQffticTC43EQxHbVLtyas+WvUzTorLax0iNkAyz5ek2E14P7h259xjI/kRPqM/RKVTtIqRzGrOwiMRMhCxEQBERAEREApiIggiIgCIiASMyyYgF3CfQrAVWsDgrW54+FM+YVielqAae85/wDaf/TMdS1j1Hc4BW8O9xdYwQ1qFC8sw2jG0D595h0a2jxbVU2+LjKeIpy+O64mFa/t7Wblt+3k9lHYD8o6raq1s6sFdCGQjGQ4/Dj7z8zqPNUb6nWhK0bGt61qbV1umQ0sgdt+XXY2054xOjs15G2oIoFtpXzKByDjv7YEn1Nu1DaO9gA617CB33bckn2E9q1bUuCQKjS2WO3eGBHI/wDrkTFKGeFNpdfcyXSZmtttdtW04Xzb2FW8Lz5SD2P2nJfV9V+outtpHkwCxPlJsA58vfH+8/Q9LtFdlSupxgUVjIwx+T2/Ocl9U23K3i7ANvlGeckDzcjgjM26UcqUoay1zX2Wun7GNO7Nn0fStqKS+XQbVJUH12KSD+c8LNSoq2JVizPmt5yACRgx9J9bCacJacPcnlAHrll4/wAIm8t0ZWrBXIABzMvDKFeVWpl0Udbr7MleSVkzw02mvaogqNpXdnnzMBOZ6XrQtQoyFNjWKpbjkWMcf5p0g6xZjwiyJWQSCxwRgek1D9HREruLK+zUeIR7qw54mv8ADVXVnFq7avZepVNZT7NR9I1DTVnUWBmODj8vefGdKtWxw1Zo7BTuDBux7d8zZdTavUWf3cs1fG1QP3vUAegms6hU1bKtyvUFJIJ5U5GMHHaWbTSi3bTbnfmRbs3f0rrQ9l6LnYyiyvPfynaR/mE3pnM/Smora6p0yM2vSyn2eklT+qTqLRyZ9lwaT7DK+Ro4lfPoYSyRO2a5YklkAiIggiIgpYiIIIiIAiIgCSIgCel3/p7x3/ZPx/8AkzznvSuQy/xKV/UETxPYqOE1XTzeLNQWTTvVghiNqPWQMA/OPUTHp3SVssrssIIVgygA7OOzEngzw6vX4ldFFm41ttD8nHGR+XrPu6BUlXi0Kw8MMAoJJPIGO/zPzKqlGUlJtav28zrw7uhn9QIPEVk/AQas7v3s5zj8sZnv0exySwA8yDKqc7hjgzV9UralHLNlVsBx9z6frN19O6ZToxb4m2zO0HPCrnE2q1enCFHP8yTSVvO+3qeVFu55WVshZVTG8hiWOeF9MTXfVF5as5XcoXOF4nQ6q3w7qNm0lkKMz/hJ7bh7TUdfqalHqVlfcF38qxVS3PI7fabmLxCpNqm3aXO1rvmvY8Uo3epq/pe4W11EVhdgIAY84DMD/qnWPobnrXzHZ3wM47es5L6RrZ/GSsrjxbAD7YCHj25M676c+oB4OLvKFY1ux/CGBxyZq4aSc6lKc7R0aV3uZKyvZo02v0ifhYp3x88T4jWqMa9/lKhlxzhvYf8AfrNx1y7TeLyynacsQCOMAkfz7/M0XVdi2pdUpNexXTPY+YZ/pMaxDhiouP6XddNNUvMRjeOpu+gFK1uAO2wWbDuBBAIyPtmfJqaibwzWHafKyNyD8z1WzzvqVxm4DxKn4XaF/XM13UdSdu6qkqzgg8lyR67Se0wVXUqylVku+738+XoFGzsj06Oa69Snh551tQ+Mfh4/UzutSvmM4T6ZrctT4ihSdZUtYxzhTufPv2E7vVcsZ9dwNNRlc08VujxiIn0RqFiIkKIiIAiJYISIiAJZIgFklkgCIiASetLYOfaeQMyBkaugc9rGorr1tNgBbxN1TceVXYMPyGT+k5RdB4d9rIznzc9yMg5BE7e7T1NaTYgZAP2wIzlO2T9iROaUOuoJqBKl+EGQGT3z9p+f8WpypYqcUtGr+DOrh5fKfN9Uauu3SOEBFiEEsWOSRzwJuuklatHcr5PiEYx+6SeOPSarqGhGqLhFesEkMhGWLfwjHvN30vVKtVlVoCkqitnna4GM59j7/E5kqM/hM8U8qkrmXMr2Pi2as1syGoWCwCkAiwirsT5u32ny9QXUWVuEtIS25Sy2IKxv5yc+uZ9+m0pp3W43A5xzM9UlesrCixkcEPXnkBgMeYe02JVYOm3d5U9Fvr4rwtueFdPQ0vQqm09ttecMz+YryPOv9PLPsGksdN5AelSd4GRubP4iB3mGhV1d3OGwyqWUEAhchiB8Az6NSlig1rkoP3CSBtzmYakZQmpyW658/IyXT0MdVpEZbEscIqoSCF5yx9W9cY7TyFBStdqtatO3BwcMu/c20eoHM+nR6Gwq9e4MrEEEH3HKmfTbplVDWh2HGRjvgZDY+MmbmAw8sS3FW+XXpdsx1JKFjWagvfm2kgVqcivGOPmY6ew1Zd3Dfw+wwPSetIspsVUVWqtyOBuwT8e89LOh16evxr3cVhtgUrk5I4OPaaCzTvDddDJdJXPT6bAt1dLjKhWt1DAdhhRWg/VjOvtfJJmm+ldEES58YJK1p/wKC38yw/SbYmfecGpZMOnbc5mIleZJZMxO0a5kIkiAWIiQFiIgCIkgCIiAIiIAkiMwCwveSNwGT7cwDSa7q3garOVACFn3DIx7ET0XW1ahN1Onsrew5JYlRjntnsD3mgNZ1mrVe4d/Ec+gorOB/iadqawOwxicTsY8Qq1HU1gtEvLd38X9Dbn/AEoxS35nhotD4YyQA2MZHoD3wf6mfHr9C24uoB9CCMgg9wZs95kM6sMNShT7LKsvQ1s8r5uZpkoUYfxNmDzVYpZfyZecfcTC+mp7Q6KVOCCKgyq3yxYDA+wm58BSe0yNK+05L4Dhc11dLoZviJGrHRRjdubd6bThR8ATzagg5PiAg91Cup+6nGPym6kIHtN+rw7D1acaco6R2PCqyTvc0zVl3yu45JYrt8NF4wM9yftNjpNCEBzgs3diOf8AoPifQBLJhcBRwv8AbRJVJS3NVr9EqeYblJIO5PQ++PWfH1Cqqtq2t1DWPaAmB5dyE5KhW4BP3m8vycDvPLqPTUvpapgBuGAfZvQj7HBmDEcIoVG5xSTfhp9j3Cq1ozy6Jr1uqdlG39ow2n09v5Yn3TjvpLqJr1Nuku8tjdwf/kXOcffn8sTsDM/D6uekotWa0aFeGWemz2LmXMxlzOgYSyySyELEksgLEksAmYiIAzEQTAJmMxmSUCIgQCiab6r6oNPpsZw1x8Nffb3dh9h/MibtKxySQqqCWY8BVA5JPtOH6TZ/5v1GzW4P9h0f7DSKe1jA5LkfJ5/QTn46u4Qyw7z0Xr+fcz0YXeZ7I3v0x0s01G1xi24AkfwVgeSv8h3+TNwIYyTZw9FUKUaa5GOc3OTkxJMpJsHgsRLICRLEAkSyYgExITMpJQcr9a9GcAdQ04Hj6fBce6g/i+47fp7TedC6xXrdOl6YBPFi5/BYO6z7gfz9CDyCPUGcfqNA/SbzqaFLaK0/t615Kr33AHuynOPcTkYiMsNV7eC0fe/Pz6m1GSqRyP0OulzMab0sRbEYOjgMjDsVPYiZTqwmpxUo7M1mmnZlBmUwEyE9ELLJKJAJYiQEkJiIAiDGYAkiJQJ6V15+AO5kRM/Amg+peuMf7rpubH4LD90e/wB5grVlTi2z1CLk7I1v1b1W3qFo6VoyVRj/AHu0ei+q5nUdP6ZVpKa9PSoVKxj8/Un5nz/TnQE0NXvdZyzdz+Zn3E5mjhaEpz7ep6L7+ZlqTVskdiQYidYwFjESyAREQBEsSAkREoJJBiUEmNlYZSjDKsMETKIaTVmU5/T0voLCqgvpXy2wclD6sg/qv5ib+t1ZQykMrDKsOQRJbSHG0/kfUH3E1tAehiAMrnLp/wA6D0PuPXvOWovBS/xv/V/xf05ma6qLx/6bSZTGuwMMjkHmZCdO9zCWUSCZQQRESAkYliAYyZmREhEAmIiJQfLrlsYFUOM+ok6T0avT5c+aw85POPn7z6wYmKdGM2m+R6zNKyK75OZjmMRMqPIliBKCxESASyRmAIiIAiJIBIiJQSBLJAExtr3fcdpnEA8Kq8Hj17j5959AkxMgJjhBQVlsVu5RLET0QREQBERAEREAhEmIiASBESgkZiJQJYiAWIiQCIiAJIiAIiJQSIiABLiIgCIiQFlxLEARESAREQ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4" name="Picture 8" descr="http://cfb.unh.edu/phycokey/Choices/Chlorophyceae/colonies/colonies_not_flagellated/SCENEDESMUS/Scenedesmus_01_600x453_quadricauda_nies.go.jp0060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414434" cy="25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98072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Algues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pluricel·lulars</a:t>
            </a:r>
            <a:r>
              <a:rPr lang="es-ES" sz="2800" b="1" dirty="0" smtClean="0"/>
              <a:t> (</a:t>
            </a:r>
            <a:r>
              <a:rPr lang="es-ES" sz="2800" b="1" i="1" dirty="0" smtClean="0"/>
              <a:t>Volvox, </a:t>
            </a:r>
            <a:r>
              <a:rPr lang="es-ES" sz="2800" b="1" i="1" dirty="0" err="1" smtClean="0"/>
              <a:t>Scenedesmus</a:t>
            </a:r>
            <a:r>
              <a:rPr lang="es-ES" sz="2800" b="1" i="1" dirty="0" smtClean="0"/>
              <a:t>)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97594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2672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2606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Eucariota </a:t>
            </a:r>
            <a:r>
              <a:rPr lang="es-ES" sz="2800" b="1" dirty="0" err="1" smtClean="0"/>
              <a:t>pluricel·lular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senzill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Dàfnia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04249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1.2. Del big bang a la vida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396081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97200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403350" y="1341438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      De l’aigua  a la Terra. De l’alga a l’arbre</a:t>
            </a:r>
          </a:p>
        </p:txBody>
      </p:sp>
    </p:spTree>
    <p:extLst>
      <p:ext uri="{BB962C8B-B14F-4D97-AF65-F5344CB8AC3E}">
        <p14:creationId xmlns:p14="http://schemas.microsoft.com/office/powerpoint/2010/main" val="29033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827088" y="4581525"/>
            <a:ext cx="7777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/>
              <a:t>Tiktaalik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Organisme de transició entre 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el peixos i els tetràpodes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2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Del big bang a la vida</a:t>
            </a:r>
          </a:p>
        </p:txBody>
      </p:sp>
      <p:pic>
        <p:nvPicPr>
          <p:cNvPr id="922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9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Del big bang a la vida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787900" y="2060575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Dinosaures,</a:t>
            </a:r>
          </a:p>
          <a:p>
            <a:pPr algn="l">
              <a:spcBef>
                <a:spcPct val="50000"/>
              </a:spcBef>
            </a:pPr>
            <a:endParaRPr lang="es-ES" sz="2400" b="1"/>
          </a:p>
          <a:p>
            <a:pPr algn="l">
              <a:spcBef>
                <a:spcPct val="50000"/>
              </a:spcBef>
            </a:pPr>
            <a:r>
              <a:rPr lang="es-ES" sz="2400" b="1"/>
              <a:t>Grup animal dominador de la Terra, fa entre 235 i 65 milions d’anys</a:t>
            </a:r>
          </a:p>
        </p:txBody>
      </p:sp>
    </p:spTree>
    <p:extLst>
      <p:ext uri="{BB962C8B-B14F-4D97-AF65-F5344CB8AC3E}">
        <p14:creationId xmlns:p14="http://schemas.microsoft.com/office/powerpoint/2010/main" val="3601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pic>
        <p:nvPicPr>
          <p:cNvPr id="1127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2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76475"/>
            <a:ext cx="38877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76475"/>
            <a:ext cx="3333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11188" y="119062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Evolució del gènere: </a:t>
            </a:r>
            <a:r>
              <a:rPr lang="es-ES" sz="2000" b="1" i="1"/>
              <a:t>Homo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219700" y="1125538"/>
            <a:ext cx="3168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i="1"/>
              <a:t>Homo erectus</a:t>
            </a:r>
            <a:r>
              <a:rPr lang="es-ES" sz="2000" b="1"/>
              <a:t>,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el primer emigrant</a:t>
            </a:r>
          </a:p>
        </p:txBody>
      </p:sp>
    </p:spTree>
    <p:extLst>
      <p:ext uri="{BB962C8B-B14F-4D97-AF65-F5344CB8AC3E}">
        <p14:creationId xmlns:p14="http://schemas.microsoft.com/office/powerpoint/2010/main" val="26367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47667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Les roques </a:t>
            </a:r>
            <a:r>
              <a:rPr lang="es-ES" sz="2400" b="1" dirty="0" err="1" smtClean="0"/>
              <a:t>conegudes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més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antigues</a:t>
            </a:r>
            <a:r>
              <a:rPr lang="es-ES" sz="2400" b="1" dirty="0" smtClean="0"/>
              <a:t> de la Terra.</a:t>
            </a:r>
          </a:p>
          <a:p>
            <a:r>
              <a:rPr lang="es-ES" sz="2400" b="1" dirty="0" err="1" smtClean="0"/>
              <a:t>Canadà</a:t>
            </a:r>
            <a:r>
              <a:rPr lang="es-ES" sz="2400" b="1" dirty="0" smtClean="0"/>
              <a:t>. </a:t>
            </a:r>
            <a:r>
              <a:rPr lang="es-ES" sz="2400" b="1" dirty="0"/>
              <a:t>El cinturón de </a:t>
            </a:r>
            <a:r>
              <a:rPr lang="es-ES" sz="2400" b="1" dirty="0" err="1"/>
              <a:t>Nuvvuagittuq</a:t>
            </a:r>
            <a:r>
              <a:rPr lang="es-ES" sz="2400" b="1" dirty="0"/>
              <a:t>. </a:t>
            </a:r>
            <a:r>
              <a:rPr lang="es-ES" sz="2400" b="1" dirty="0" err="1"/>
              <a:t>Badia</a:t>
            </a:r>
            <a:r>
              <a:rPr lang="es-ES" sz="2400" b="1" dirty="0"/>
              <a:t> de Hudson (</a:t>
            </a:r>
            <a:r>
              <a:rPr lang="es-ES" sz="2400" b="1" dirty="0" err="1"/>
              <a:t>Quèbec</a:t>
            </a:r>
            <a:r>
              <a:rPr lang="es-ES" sz="2400" b="1" dirty="0"/>
              <a:t>)</a:t>
            </a:r>
            <a:endParaRPr lang="es-ES" sz="2400" dirty="0"/>
          </a:p>
          <a:p>
            <a:endParaRPr lang="es-ES" sz="2400" b="1" dirty="0" smtClean="0"/>
          </a:p>
          <a:p>
            <a:r>
              <a:rPr lang="es-ES" sz="2400" b="1" dirty="0" smtClean="0"/>
              <a:t>Fa 4.200.000.000 </a:t>
            </a:r>
            <a:r>
              <a:rPr lang="es-ES" sz="2400" b="1" dirty="0" err="1" smtClean="0"/>
              <a:t>d’anys</a:t>
            </a:r>
            <a:endParaRPr lang="es-ES" sz="2400" b="1" dirty="0"/>
          </a:p>
        </p:txBody>
      </p:sp>
      <p:pic>
        <p:nvPicPr>
          <p:cNvPr id="3" name="2 Imagen" descr="El cinturón de Nuvvuagittuq, en Canadá. SCIENCE/AA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73" y="2492896"/>
            <a:ext cx="496855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3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es.rayuela.mostoles.educa.madrid.org/deptos/dbiogeo/recursos/Apuntes/BioGeoBach1/imagenes/Vida/Escala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472608" cy="50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54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r>
              <a:rPr lang="es-ES" b="1"/>
              <a:t>Passes més importants de la formació de la vida</a:t>
            </a:r>
            <a:endParaRPr lang="es-ES" b="1" i="1"/>
          </a:p>
        </p:txBody>
      </p:sp>
      <p:pic>
        <p:nvPicPr>
          <p:cNvPr id="13321" name="Picture 10" descr="20070417klpcnavid_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72009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4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042988" y="1628775"/>
            <a:ext cx="72739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r>
              <a:rPr lang="es-ES" sz="2400" b="1"/>
              <a:t>Idees bàsiques a extreure </a:t>
            </a:r>
          </a:p>
          <a:p>
            <a:pPr>
              <a:spcBef>
                <a:spcPct val="50000"/>
              </a:spcBef>
            </a:pPr>
            <a:r>
              <a:rPr lang="es-ES" sz="2400" b="1"/>
              <a:t>d’aquesta visió de la formació de la vida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Continuïtat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Unitat 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Intercanvi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Diversitat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Complexitat</a:t>
            </a:r>
          </a:p>
        </p:txBody>
      </p:sp>
    </p:spTree>
    <p:extLst>
      <p:ext uri="{BB962C8B-B14F-4D97-AF65-F5344CB8AC3E}">
        <p14:creationId xmlns:p14="http://schemas.microsoft.com/office/powerpoint/2010/main" val="41948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4868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Fòssils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bacteris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més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antics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coneguts</a:t>
            </a:r>
            <a:r>
              <a:rPr lang="es-ES" sz="2800" b="1" dirty="0" smtClean="0"/>
              <a:t> sobre la Terra. </a:t>
            </a:r>
            <a:r>
              <a:rPr lang="es-ES" sz="2800" b="1" dirty="0" err="1" smtClean="0"/>
              <a:t>Austràlia</a:t>
            </a:r>
            <a:r>
              <a:rPr lang="es-ES" sz="2800" b="1" dirty="0" smtClean="0"/>
              <a:t>.</a:t>
            </a:r>
          </a:p>
          <a:p>
            <a:r>
              <a:rPr lang="es-ES" sz="2800" b="1" dirty="0" smtClean="0"/>
              <a:t>3,4 </a:t>
            </a:r>
            <a:r>
              <a:rPr lang="es-ES" sz="2800" b="1" dirty="0" err="1" smtClean="0"/>
              <a:t>milions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d’anys</a:t>
            </a:r>
            <a:r>
              <a:rPr lang="es-ES" sz="2800" b="1" dirty="0" smtClean="0"/>
              <a:t>.</a:t>
            </a:r>
          </a:p>
          <a:p>
            <a:r>
              <a:rPr lang="es-ES" sz="2800" b="1" dirty="0" err="1" smtClean="0"/>
              <a:t>Bacteris</a:t>
            </a:r>
            <a:r>
              <a:rPr lang="es-ES" sz="2800" b="1" dirty="0" smtClean="0"/>
              <a:t> que </a:t>
            </a:r>
            <a:r>
              <a:rPr lang="es-ES" sz="2800" b="1" dirty="0" err="1" smtClean="0"/>
              <a:t>vivien</a:t>
            </a:r>
            <a:r>
              <a:rPr lang="es-ES" sz="2800" b="1" dirty="0" smtClean="0"/>
              <a:t> sobre </a:t>
            </a:r>
            <a:r>
              <a:rPr lang="es-ES" sz="2800" b="1" dirty="0" err="1" smtClean="0"/>
              <a:t>sofre</a:t>
            </a:r>
            <a:r>
              <a:rPr lang="es-ES" sz="2800" b="1" dirty="0" smtClean="0"/>
              <a:t>, S.</a:t>
            </a:r>
            <a:endParaRPr lang="es-ES" sz="2800" b="1" dirty="0"/>
          </a:p>
        </p:txBody>
      </p:sp>
      <p:pic>
        <p:nvPicPr>
          <p:cNvPr id="3" name="2 Imagen" descr="Evidencias de microfósiles de bacterias en la Formación Strelley Pool.|'Nature Geoscience'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536504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37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Què és la biologia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1.2. Del big bang a la vida</a:t>
            </a: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44675"/>
            <a:ext cx="4953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339975" y="5589588"/>
            <a:ext cx="4608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/>
              <a:t>Roques </a:t>
            </a:r>
            <a:r>
              <a:rPr lang="es-ES" sz="2400" b="1" dirty="0" err="1"/>
              <a:t>amb</a:t>
            </a:r>
            <a:r>
              <a:rPr lang="es-ES" sz="2400" b="1" dirty="0"/>
              <a:t> </a:t>
            </a:r>
            <a:r>
              <a:rPr lang="es-ES" sz="2400" b="1" dirty="0" err="1"/>
              <a:t>els</a:t>
            </a:r>
            <a:r>
              <a:rPr lang="es-ES" sz="2400" b="1" dirty="0"/>
              <a:t> </a:t>
            </a:r>
            <a:r>
              <a:rPr lang="es-ES" sz="2400" b="1" dirty="0" err="1"/>
              <a:t>primers</a:t>
            </a:r>
            <a:r>
              <a:rPr lang="es-ES" sz="2400" b="1" dirty="0"/>
              <a:t> </a:t>
            </a:r>
            <a:r>
              <a:rPr lang="es-ES" sz="2400" b="1" dirty="0" err="1"/>
              <a:t>fòssils</a:t>
            </a:r>
            <a:r>
              <a:rPr lang="es-ES" sz="2400" b="1" dirty="0"/>
              <a:t>: </a:t>
            </a:r>
            <a:r>
              <a:rPr lang="es-ES" sz="2400" b="1" dirty="0" err="1" smtClean="0"/>
              <a:t>estromatolits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Austràlia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771775" y="14128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         </a:t>
            </a:r>
            <a:r>
              <a:rPr lang="es-ES" b="1"/>
              <a:t>Fa 3500 milions d’anys</a:t>
            </a:r>
          </a:p>
        </p:txBody>
      </p:sp>
    </p:spTree>
    <p:extLst>
      <p:ext uri="{BB962C8B-B14F-4D97-AF65-F5344CB8AC3E}">
        <p14:creationId xmlns:p14="http://schemas.microsoft.com/office/powerpoint/2010/main" val="37280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anobacterias, o algas verdeazul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385129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Bacteris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fotosintètics</a:t>
            </a:r>
            <a:r>
              <a:rPr lang="es-ES" sz="2800" b="1" dirty="0" smtClean="0"/>
              <a:t>: </a:t>
            </a:r>
          </a:p>
          <a:p>
            <a:r>
              <a:rPr lang="es-ES" sz="2800" b="1" dirty="0" smtClean="0"/>
              <a:t>CIANOBACTERIS, CIANÒFITES, CIANOFÍCIES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49095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1.2. Del big bang a la vida</a:t>
            </a:r>
          </a:p>
        </p:txBody>
      </p:sp>
      <p:pic>
        <p:nvPicPr>
          <p:cNvPr id="615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5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70580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600" y="47667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De la </a:t>
            </a:r>
            <a:r>
              <a:rPr lang="es-ES" sz="2800" b="1" dirty="0" err="1"/>
              <a:t>cèl·lula</a:t>
            </a:r>
            <a:r>
              <a:rPr lang="es-ES" sz="2800" b="1" dirty="0"/>
              <a:t> procariota a la </a:t>
            </a:r>
            <a:r>
              <a:rPr lang="es-ES" sz="2800" b="1" dirty="0" err="1"/>
              <a:t>cèl·lula</a:t>
            </a:r>
            <a:r>
              <a:rPr lang="es-ES" sz="2800" b="1" dirty="0"/>
              <a:t> eucariota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1932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pe.fotolog.com/photo/30/17/60/bakuryu8/1228074350508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7529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De la </a:t>
            </a:r>
            <a:r>
              <a:rPr lang="es-ES" sz="2800" b="1" dirty="0" err="1" smtClean="0"/>
              <a:t>cèl·lula</a:t>
            </a:r>
            <a:r>
              <a:rPr lang="es-ES" sz="2800" b="1" dirty="0" smtClean="0"/>
              <a:t> procariota a la </a:t>
            </a:r>
            <a:r>
              <a:rPr lang="es-ES" sz="2800" b="1" dirty="0" err="1" smtClean="0"/>
              <a:t>cèl·lula</a:t>
            </a:r>
            <a:r>
              <a:rPr lang="es-ES" sz="2800" b="1" dirty="0" smtClean="0"/>
              <a:t> eucariota</a:t>
            </a:r>
            <a:endParaRPr lang="es-ES" sz="2800" b="1" dirty="0"/>
          </a:p>
        </p:txBody>
      </p:sp>
      <p:pic>
        <p:nvPicPr>
          <p:cNvPr id="3076" name="Picture 4" descr="http://2.bp.blogspot.com/_bXiAT6MOo8E/S10LDIGSBYI/AAAAAAAACGE/Xht2p6Bb-RA/s640/nucleoi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99" y="1340768"/>
            <a:ext cx="42386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6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cps.edu/islandcreekes/ecology/Miscellaneous/Paramecium/Meiofau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1" y="1052736"/>
            <a:ext cx="33205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Eucariotes</a:t>
            </a:r>
            <a:r>
              <a:rPr lang="es-ES" sz="2400" b="1" dirty="0"/>
              <a:t> </a:t>
            </a:r>
            <a:r>
              <a:rPr lang="es-ES" sz="2400" b="1" dirty="0" err="1" smtClean="0"/>
              <a:t>unicel·lulars</a:t>
            </a:r>
            <a:r>
              <a:rPr lang="es-ES" sz="2400" b="1" dirty="0" smtClean="0"/>
              <a:t> </a:t>
            </a:r>
          </a:p>
          <a:p>
            <a:pPr algn="ctr"/>
            <a:r>
              <a:rPr lang="es-ES" sz="2400" b="1" dirty="0" smtClean="0"/>
              <a:t> </a:t>
            </a:r>
            <a:endParaRPr lang="es-ES" sz="2400" b="1" dirty="0"/>
          </a:p>
        </p:txBody>
      </p:sp>
      <p:pic>
        <p:nvPicPr>
          <p:cNvPr id="7174" name="Picture 6" descr="TORTITAENIA OBSCURA, UN CLOROPLASTO EN ESPI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otist.i.hosei.ac.jp/taxonomy/phytomastigophora/genus/euglena/viridis/virid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456384" cy="25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72000" y="4221088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/>
              <a:t>Euglena</a:t>
            </a:r>
            <a:r>
              <a:rPr lang="es-ES" sz="2400" b="1" i="1" dirty="0"/>
              <a:t> </a:t>
            </a:r>
            <a:r>
              <a:rPr lang="es-ES" sz="2400" b="1" i="1" dirty="0" err="1"/>
              <a:t>viridis</a:t>
            </a:r>
            <a:r>
              <a:rPr lang="es-ES" sz="2400" b="1" dirty="0"/>
              <a:t>, eucariota </a:t>
            </a:r>
            <a:r>
              <a:rPr lang="es-ES" sz="2400" b="1" dirty="0" err="1"/>
              <a:t>unicel·lular</a:t>
            </a:r>
            <a:r>
              <a:rPr lang="es-ES" sz="2400" b="1" dirty="0"/>
              <a:t>.</a:t>
            </a:r>
          </a:p>
          <a:p>
            <a:pPr algn="ctr"/>
            <a:r>
              <a:rPr lang="es-ES" sz="2400" b="1" dirty="0" err="1"/>
              <a:t>Pot</a:t>
            </a:r>
            <a:r>
              <a:rPr lang="es-ES" sz="2400" b="1" dirty="0"/>
              <a:t> actuar </a:t>
            </a:r>
            <a:r>
              <a:rPr lang="es-ES" sz="2400" b="1" dirty="0" err="1"/>
              <a:t>com</a:t>
            </a:r>
            <a:r>
              <a:rPr lang="es-ES" sz="2400" b="1" dirty="0"/>
              <a:t> a animal (</a:t>
            </a:r>
            <a:r>
              <a:rPr lang="es-ES" sz="2400" b="1" dirty="0" err="1"/>
              <a:t>metabolisme</a:t>
            </a:r>
            <a:r>
              <a:rPr lang="es-ES" sz="2400" b="1" dirty="0"/>
              <a:t> </a:t>
            </a:r>
            <a:r>
              <a:rPr lang="es-ES" sz="2400" b="1" dirty="0" err="1"/>
              <a:t>heterotròfic</a:t>
            </a:r>
            <a:r>
              <a:rPr lang="es-ES" sz="2400" b="1" dirty="0"/>
              <a:t>)</a:t>
            </a:r>
          </a:p>
          <a:p>
            <a:pPr algn="ctr"/>
            <a:r>
              <a:rPr lang="es-ES" sz="2400" b="1" dirty="0"/>
              <a:t>O </a:t>
            </a:r>
            <a:r>
              <a:rPr lang="es-ES" sz="2400" b="1" dirty="0" err="1"/>
              <a:t>com</a:t>
            </a:r>
            <a:r>
              <a:rPr lang="es-ES" sz="2400" b="1" dirty="0"/>
              <a:t> vegetal (</a:t>
            </a:r>
            <a:r>
              <a:rPr lang="es-ES" sz="2400" b="1" dirty="0" err="1"/>
              <a:t>metabolisme</a:t>
            </a:r>
            <a:r>
              <a:rPr lang="es-ES" sz="2400" b="1" dirty="0"/>
              <a:t> </a:t>
            </a:r>
            <a:r>
              <a:rPr lang="es-ES" sz="2400" b="1" dirty="0" err="1"/>
              <a:t>autotròfic</a:t>
            </a:r>
            <a:r>
              <a:rPr lang="es-ES" sz="2400" b="1" dirty="0"/>
              <a:t>) 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3331" y="3356992"/>
            <a:ext cx="332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Parameci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148064" y="335188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Alga </a:t>
            </a:r>
            <a:r>
              <a:rPr lang="es-ES" sz="2400" b="1" dirty="0" err="1" smtClean="0"/>
              <a:t>verda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862689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469</Words>
  <Application>Microsoft Office PowerPoint</Application>
  <PresentationFormat>Presentación en pantalla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1</cp:revision>
  <dcterms:created xsi:type="dcterms:W3CDTF">2014-10-07T10:51:20Z</dcterms:created>
  <dcterms:modified xsi:type="dcterms:W3CDTF">2014-10-07T10:52:58Z</dcterms:modified>
</cp:coreProperties>
</file>