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21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6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7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47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04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72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08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33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26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47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9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C088-4B08-4097-A2D8-219B5D2F0AF9}" type="datetimeFigureOut">
              <a:rPr lang="es-ES" smtClean="0"/>
              <a:t>04/11/2014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0077-58DC-49FB-BD2E-4FC96B2F67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7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phia.org/tutorials/observations-and-inferences" TargetMode="External"/><Relationship Id="rId2" Type="http://schemas.openxmlformats.org/officeDocument/2006/relationships/hyperlink" Target="http://es.slideshare.net/mrmularella/observations-vs-inference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394823"/>
            <a:ext cx="79208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NATURALESA DE LA CIÈNCIA</a:t>
            </a:r>
          </a:p>
          <a:p>
            <a:r>
              <a:rPr lang="ca-ES" sz="2400" b="1" dirty="0" smtClean="0"/>
              <a:t>Característiques </a:t>
            </a:r>
            <a:endParaRPr lang="ca-ES" sz="20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a-ES" sz="2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a-ES" sz="2400" b="1" dirty="0" smtClean="0"/>
              <a:t>Basada en observació i </a:t>
            </a:r>
            <a:r>
              <a:rPr lang="ca-ES" sz="2400" b="1" dirty="0" smtClean="0"/>
              <a:t>inferència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a-ES" sz="2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a-ES" sz="2400" b="1" dirty="0"/>
              <a:t>Lleis i </a:t>
            </a:r>
            <a:r>
              <a:rPr lang="ca-ES" sz="2400" b="1" dirty="0" smtClean="0"/>
              <a:t>teories</a:t>
            </a:r>
            <a:endParaRPr lang="ca-ES" sz="2400" b="1" dirty="0" smtClean="0"/>
          </a:p>
          <a:p>
            <a:pPr algn="ctr"/>
            <a:endParaRPr lang="ca-ES" sz="2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a-ES" sz="2400" b="1" dirty="0" smtClean="0"/>
              <a:t>Coneixement empíric basat en evidències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a-ES" sz="2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a-ES" sz="2400" b="1" dirty="0" smtClean="0"/>
              <a:t>Coneixement comprovable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a-ES" sz="2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a-ES" sz="2400" b="1" dirty="0" smtClean="0"/>
              <a:t>Coneixement subjecte a canvis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a-ES" sz="24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a-ES" sz="2400" b="1" dirty="0" smtClean="0"/>
              <a:t>Activitat humana: Implica imaginació, </a:t>
            </a:r>
          </a:p>
          <a:p>
            <a:pPr algn="ctr"/>
            <a:r>
              <a:rPr lang="ca-ES" sz="2400" b="1" dirty="0" smtClean="0"/>
              <a:t>  creativitat, cultura, subjectivitat</a:t>
            </a:r>
          </a:p>
          <a:p>
            <a:pPr algn="ctr"/>
            <a:endParaRPr lang="ca-ES" sz="2400" b="1" dirty="0" smtClean="0"/>
          </a:p>
          <a:p>
            <a:pPr algn="ctr"/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22942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692696"/>
            <a:ext cx="76328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Observació</a:t>
            </a:r>
            <a:endParaRPr lang="es-ES" sz="2800" b="1" dirty="0" smtClean="0"/>
          </a:p>
          <a:p>
            <a:endParaRPr lang="es-ES" sz="2400" b="1" dirty="0"/>
          </a:p>
          <a:p>
            <a:r>
              <a:rPr lang="es-ES" sz="2400" b="1" dirty="0" err="1" smtClean="0"/>
              <a:t>Tot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allò</a:t>
            </a:r>
            <a:r>
              <a:rPr lang="es-ES" sz="2400" b="1" dirty="0" smtClean="0"/>
              <a:t> que </a:t>
            </a:r>
            <a:r>
              <a:rPr lang="es-ES" sz="2400" b="1" dirty="0" err="1" smtClean="0"/>
              <a:t>podem</a:t>
            </a:r>
            <a:r>
              <a:rPr lang="es-ES" sz="2400" b="1" dirty="0" smtClean="0"/>
              <a:t> captar a través </a:t>
            </a:r>
            <a:r>
              <a:rPr lang="es-ES" sz="2400" b="1" dirty="0" err="1" smtClean="0"/>
              <a:t>dels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sentits</a:t>
            </a:r>
            <a:r>
              <a:rPr lang="es-ES" sz="2400" b="1" dirty="0" smtClean="0"/>
              <a:t>.</a:t>
            </a:r>
          </a:p>
          <a:p>
            <a:r>
              <a:rPr lang="es-ES" sz="2400" b="1" dirty="0" err="1" smtClean="0"/>
              <a:t>Permet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fer</a:t>
            </a:r>
            <a:r>
              <a:rPr lang="es-ES" sz="2400" b="1" dirty="0" smtClean="0"/>
              <a:t> una </a:t>
            </a:r>
            <a:r>
              <a:rPr lang="es-ES" sz="2400" b="1" dirty="0" err="1" smtClean="0"/>
              <a:t>descripció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acurada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endParaRPr lang="es-ES" sz="2400" b="1" dirty="0" smtClean="0"/>
          </a:p>
          <a:p>
            <a:r>
              <a:rPr lang="es-ES" sz="2800" b="1" dirty="0" err="1" smtClean="0"/>
              <a:t>Inferència</a:t>
            </a:r>
            <a:endParaRPr lang="es-ES" sz="2800" b="1" dirty="0" smtClean="0"/>
          </a:p>
          <a:p>
            <a:r>
              <a:rPr lang="es-ES" sz="2400" b="1" dirty="0" err="1" smtClean="0"/>
              <a:t>Quan</a:t>
            </a:r>
            <a:r>
              <a:rPr lang="es-ES" sz="2400" b="1" dirty="0" smtClean="0"/>
              <a:t> no </a:t>
            </a:r>
            <a:r>
              <a:rPr lang="es-ES" sz="2400" b="1" dirty="0" err="1" smtClean="0"/>
              <a:t>podem</a:t>
            </a:r>
            <a:r>
              <a:rPr lang="es-ES" sz="2400" b="1" dirty="0" smtClean="0"/>
              <a:t> observar </a:t>
            </a:r>
            <a:r>
              <a:rPr lang="es-ES" sz="2400" b="1" dirty="0" err="1" smtClean="0"/>
              <a:t>directament</a:t>
            </a:r>
            <a:r>
              <a:rPr lang="es-ES" sz="2400" b="1" dirty="0" smtClean="0"/>
              <a:t> un </a:t>
            </a:r>
            <a:r>
              <a:rPr lang="es-ES" sz="2400" b="1" dirty="0" err="1" smtClean="0"/>
              <a:t>fenòmen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sinó</a:t>
            </a:r>
            <a:r>
              <a:rPr lang="es-ES" sz="2400" b="1" dirty="0" smtClean="0"/>
              <a:t> que </a:t>
            </a:r>
            <a:r>
              <a:rPr lang="es-ES" sz="2400" b="1" dirty="0" err="1" smtClean="0"/>
              <a:t>l’hem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deduir</a:t>
            </a:r>
            <a:r>
              <a:rPr lang="es-ES" sz="2400" b="1" dirty="0" smtClean="0"/>
              <a:t>.</a:t>
            </a:r>
          </a:p>
          <a:p>
            <a:r>
              <a:rPr lang="es-ES" sz="2400" b="1" dirty="0" err="1" smtClean="0"/>
              <a:t>Gravetat</a:t>
            </a:r>
            <a:r>
              <a:rPr lang="es-ES" sz="2400" b="1" dirty="0" smtClean="0"/>
              <a:t>, per </a:t>
            </a:r>
            <a:r>
              <a:rPr lang="es-ES" sz="2400" b="1" dirty="0" err="1" smtClean="0"/>
              <a:t>exemple</a:t>
            </a:r>
            <a:r>
              <a:rPr lang="es-ES" sz="2400" b="1" dirty="0" smtClean="0"/>
              <a:t>. Un </a:t>
            </a:r>
            <a:r>
              <a:rPr lang="es-ES" sz="2400" b="1" dirty="0" err="1" smtClean="0"/>
              <a:t>objecte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cau</a:t>
            </a:r>
            <a:r>
              <a:rPr lang="es-ES" sz="2400" b="1" dirty="0" smtClean="0"/>
              <a:t>, pero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sentits</a:t>
            </a:r>
            <a:r>
              <a:rPr lang="es-ES" sz="2400" b="1" dirty="0" smtClean="0"/>
              <a:t> no </a:t>
            </a:r>
            <a:r>
              <a:rPr lang="es-ES" sz="2400" b="1" dirty="0" err="1" smtClean="0"/>
              <a:t>veuen</a:t>
            </a:r>
            <a:r>
              <a:rPr lang="es-ES" sz="2400" b="1" dirty="0" smtClean="0"/>
              <a:t> la </a:t>
            </a:r>
            <a:r>
              <a:rPr lang="es-ES" sz="2400" b="1" dirty="0" err="1" smtClean="0"/>
              <a:t>força</a:t>
            </a:r>
            <a:r>
              <a:rPr lang="es-ES" sz="2400" b="1" dirty="0" smtClean="0"/>
              <a:t> que provoca la </a:t>
            </a:r>
            <a:r>
              <a:rPr lang="es-ES" sz="2400" b="1" dirty="0" err="1" smtClean="0"/>
              <a:t>caiguda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0736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692696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Lleis</a:t>
            </a:r>
            <a:r>
              <a:rPr lang="es-ES" sz="3600" b="1" dirty="0" smtClean="0"/>
              <a:t> i </a:t>
            </a:r>
            <a:r>
              <a:rPr lang="es-ES" sz="3600" b="1" dirty="0" err="1" smtClean="0"/>
              <a:t>teories</a:t>
            </a:r>
            <a:endParaRPr lang="es-ES" sz="3600" b="1" dirty="0" smtClean="0"/>
          </a:p>
          <a:p>
            <a:endParaRPr lang="es-ES" b="1" dirty="0"/>
          </a:p>
          <a:p>
            <a:r>
              <a:rPr lang="es-ES" sz="2800" b="1" dirty="0" err="1" smtClean="0"/>
              <a:t>S’han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distingir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els</a:t>
            </a:r>
            <a:r>
              <a:rPr lang="es-ES" sz="2800" b="1" dirty="0" smtClean="0"/>
              <a:t> dos </a:t>
            </a:r>
            <a:r>
              <a:rPr lang="es-ES" sz="2800" b="1" dirty="0" err="1" smtClean="0"/>
              <a:t>conceptes</a:t>
            </a:r>
            <a:endParaRPr lang="es-ES" sz="2800" b="1" dirty="0" smtClean="0"/>
          </a:p>
          <a:p>
            <a:endParaRPr lang="es-ES" sz="2800" b="1" dirty="0"/>
          </a:p>
          <a:p>
            <a:r>
              <a:rPr lang="es-ES" sz="2800" b="1" dirty="0" smtClean="0"/>
              <a:t>Les </a:t>
            </a:r>
            <a:r>
              <a:rPr lang="es-ES" sz="2800" b="1" dirty="0" err="1" smtClean="0"/>
              <a:t>lleis</a:t>
            </a:r>
            <a:r>
              <a:rPr lang="es-ES" sz="2800" b="1" dirty="0" smtClean="0"/>
              <a:t> es deriven </a:t>
            </a:r>
            <a:r>
              <a:rPr lang="es-ES" sz="2800" b="1" dirty="0" err="1" smtClean="0"/>
              <a:t>dels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coneixements</a:t>
            </a:r>
            <a:r>
              <a:rPr lang="es-ES" sz="2800" b="1" dirty="0" smtClean="0"/>
              <a:t> observables . Per </a:t>
            </a:r>
            <a:r>
              <a:rPr lang="es-ES" sz="2800" b="1" dirty="0" err="1" smtClean="0"/>
              <a:t>exemple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llei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Boyle-Mariotte</a:t>
            </a:r>
            <a:r>
              <a:rPr lang="es-ES" sz="2800" b="1" dirty="0" smtClean="0"/>
              <a:t>.</a:t>
            </a:r>
          </a:p>
          <a:p>
            <a:endParaRPr lang="es-ES" sz="2800" b="1" dirty="0"/>
          </a:p>
          <a:p>
            <a:r>
              <a:rPr lang="es-ES" sz="2800" b="1" dirty="0" smtClean="0"/>
              <a:t>Les </a:t>
            </a:r>
            <a:r>
              <a:rPr lang="es-ES" sz="2800" b="1" dirty="0" err="1" smtClean="0"/>
              <a:t>teories</a:t>
            </a:r>
            <a:r>
              <a:rPr lang="es-ES" sz="2800" b="1" dirty="0" smtClean="0"/>
              <a:t> deriven de les </a:t>
            </a:r>
            <a:r>
              <a:rPr lang="es-ES" sz="2800" b="1" dirty="0" err="1" smtClean="0"/>
              <a:t>inferències</a:t>
            </a:r>
            <a:r>
              <a:rPr lang="es-ES" sz="2800" b="1" dirty="0" smtClean="0"/>
              <a:t>. Per </a:t>
            </a:r>
            <a:r>
              <a:rPr lang="es-ES" sz="2800" b="1" dirty="0" err="1" smtClean="0"/>
              <a:t>exemple</a:t>
            </a:r>
            <a:r>
              <a:rPr lang="es-ES" sz="2800" b="1" dirty="0" smtClean="0"/>
              <a:t>, la </a:t>
            </a:r>
            <a:r>
              <a:rPr lang="es-ES" sz="2800" b="1" dirty="0" err="1" smtClean="0"/>
              <a:t>teoria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l’evolució</a:t>
            </a:r>
            <a:r>
              <a:rPr lang="es-ES" sz="2800" b="1" dirty="0" smtClean="0"/>
              <a:t> que  junta </a:t>
            </a:r>
            <a:r>
              <a:rPr lang="es-ES" sz="2800" b="1" dirty="0" err="1" smtClean="0"/>
              <a:t>l’ocupació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l’espai</a:t>
            </a:r>
            <a:r>
              <a:rPr lang="es-ES" sz="2800" b="1" dirty="0" smtClean="0"/>
              <a:t>, </a:t>
            </a:r>
            <a:r>
              <a:rPr lang="es-ES" sz="2800" b="1" dirty="0" err="1" smtClean="0"/>
              <a:t>l’herència</a:t>
            </a:r>
            <a:r>
              <a:rPr lang="es-ES" sz="2800" b="1" dirty="0" smtClean="0"/>
              <a:t>, la </a:t>
            </a:r>
            <a:r>
              <a:rPr lang="es-ES" sz="2800" b="1" dirty="0" err="1" smtClean="0"/>
              <a:t>mutació</a:t>
            </a:r>
            <a:r>
              <a:rPr lang="es-ES" sz="2800" b="1" dirty="0" smtClean="0"/>
              <a:t> en el </a:t>
            </a:r>
            <a:r>
              <a:rPr lang="es-ES" sz="2800" b="1" dirty="0" err="1" smtClean="0"/>
              <a:t>concepte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selecció</a:t>
            </a:r>
            <a:r>
              <a:rPr lang="es-ES" sz="2800" b="1" dirty="0" smtClean="0"/>
              <a:t> natural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61113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32268" y="404663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err="1" smtClean="0"/>
              <a:t>Observació</a:t>
            </a:r>
            <a:r>
              <a:rPr lang="es-ES" dirty="0" smtClean="0"/>
              <a:t> i </a:t>
            </a:r>
            <a:r>
              <a:rPr lang="es-ES" dirty="0" err="1" smtClean="0"/>
              <a:t>inferència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es.slideshare.net/mrmularella/observations-vs-inferences</a:t>
            </a:r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www.sophia.org/tutorials/observations-and-inferences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0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Coneixement subjecte a canvis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3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40" y="1589949"/>
            <a:ext cx="4622967" cy="416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3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90" y="-2173726"/>
            <a:ext cx="9396990" cy="528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52990" y="-2173726"/>
            <a:ext cx="9396990" cy="3874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6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ee_of_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192688" cy="464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12244" y="507215"/>
            <a:ext cx="6480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Canvis</a:t>
            </a:r>
            <a:r>
              <a:rPr lang="es-ES" sz="2800" b="1" dirty="0"/>
              <a:t> en la </a:t>
            </a:r>
            <a:r>
              <a:rPr lang="es-ES" sz="2800" b="1" dirty="0" err="1"/>
              <a:t>classificació</a:t>
            </a:r>
            <a:r>
              <a:rPr lang="es-ES" sz="2800" b="1" dirty="0"/>
              <a:t> </a:t>
            </a:r>
            <a:r>
              <a:rPr lang="es-ES" sz="2800" b="1" dirty="0" err="1"/>
              <a:t>dels</a:t>
            </a:r>
            <a:r>
              <a:rPr lang="es-ES" sz="2800" b="1" dirty="0"/>
              <a:t> </a:t>
            </a:r>
            <a:r>
              <a:rPr lang="es-ES" sz="2800" b="1" dirty="0" err="1"/>
              <a:t>organismes</a:t>
            </a:r>
            <a:endParaRPr lang="es-ES" sz="28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935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498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9087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/>
              <a:t>Canvis</a:t>
            </a:r>
            <a:r>
              <a:rPr lang="es-ES" sz="2800" b="1" dirty="0" smtClean="0"/>
              <a:t> en la </a:t>
            </a:r>
            <a:r>
              <a:rPr lang="es-ES" sz="2800" b="1" dirty="0" err="1" smtClean="0"/>
              <a:t>classificació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dels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organismes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9265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166</Words>
  <Application>Microsoft Office PowerPoint</Application>
  <PresentationFormat>Presentación en pantalla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15</cp:revision>
  <dcterms:created xsi:type="dcterms:W3CDTF">2014-05-25T18:37:37Z</dcterms:created>
  <dcterms:modified xsi:type="dcterms:W3CDTF">2014-11-04T11:55:11Z</dcterms:modified>
</cp:coreProperties>
</file>