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58" r:id="rId4"/>
    <p:sldId id="263" r:id="rId5"/>
    <p:sldId id="259" r:id="rId6"/>
    <p:sldId id="260" r:id="rId7"/>
    <p:sldId id="262" r:id="rId8"/>
    <p:sldId id="261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02/11/2016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6910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02/11/2016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9242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02/11/2016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5817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02/11/2016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65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02/11/2016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2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02/11/2016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4192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02/11/2016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3678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02/11/2016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6659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02/11/2016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1617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02/11/2016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3291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02/11/2016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2268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D0123-0ABE-4DD5-9324-31FACEBFBE3D}" type="datetimeFigureOut">
              <a:rPr lang="es-ES" smtClean="0"/>
              <a:t>02/11/2016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1419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ject2061.org/publications/guides/science.pdf" TargetMode="External"/><Relationship Id="rId2" Type="http://schemas.openxmlformats.org/officeDocument/2006/relationships/hyperlink" Target="http://www.project2061.org/publications/bsl/online/index.php?chapter=1&amp;txtRef=&amp;txtURIOld=/tools/benchol/index.php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ndsci.berkeley.edu/search/lessonsummary.php?&amp;thisaudience=3-5&amp;resource_id=190" TargetMode="External"/><Relationship Id="rId2" Type="http://schemas.openxmlformats.org/officeDocument/2006/relationships/hyperlink" Target="http://undsci.berkeley.edu/search/lessonsummary.php?&amp;thisaudience=3-5&amp;resource_id=188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349997" y="692696"/>
            <a:ext cx="64807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600" b="1" dirty="0" smtClean="0"/>
              <a:t>LA CIÈNCIA A L’ESCOLA</a:t>
            </a:r>
          </a:p>
          <a:p>
            <a:pPr algn="ctr"/>
            <a:r>
              <a:rPr lang="es-ES" sz="2400" b="1" dirty="0" smtClean="0"/>
              <a:t>Recursos per a </a:t>
            </a:r>
            <a:r>
              <a:rPr lang="es-ES" sz="2400" b="1" dirty="0" err="1" smtClean="0"/>
              <a:t>l’escola</a:t>
            </a:r>
            <a:endParaRPr lang="es-ES" sz="2400" b="1" dirty="0" smtClean="0"/>
          </a:p>
          <a:p>
            <a:pPr algn="ctr"/>
            <a:endParaRPr lang="es-ES" sz="2400" b="1" dirty="0" smtClean="0"/>
          </a:p>
          <a:p>
            <a:pPr algn="ctr"/>
            <a:r>
              <a:rPr lang="es-ES" sz="2400" b="1" dirty="0" smtClean="0"/>
              <a:t> </a:t>
            </a:r>
            <a:endParaRPr lang="es-ES" sz="2400" b="1" dirty="0"/>
          </a:p>
        </p:txBody>
      </p:sp>
      <p:sp>
        <p:nvSpPr>
          <p:cNvPr id="4" name="3 Rectángulo"/>
          <p:cNvSpPr/>
          <p:nvPr/>
        </p:nvSpPr>
        <p:spPr>
          <a:xfrm>
            <a:off x="1458009" y="4230380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 smtClean="0"/>
              <a:t> </a:t>
            </a:r>
            <a:endParaRPr lang="es-ES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467544" y="3768715"/>
            <a:ext cx="792087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 </a:t>
            </a:r>
            <a:endParaRPr lang="es-ES" sz="2800" b="1" dirty="0"/>
          </a:p>
          <a:p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1059490" y="1829722"/>
            <a:ext cx="7061734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err="1"/>
              <a:t>Aplicacions</a:t>
            </a:r>
            <a:r>
              <a:rPr lang="es-ES" b="1" dirty="0"/>
              <a:t> </a:t>
            </a:r>
            <a:r>
              <a:rPr lang="es-ES" b="1" dirty="0" smtClean="0"/>
              <a:t>sobre </a:t>
            </a:r>
            <a:r>
              <a:rPr lang="es-ES" b="1" dirty="0" err="1"/>
              <a:t>naturalesa</a:t>
            </a:r>
            <a:r>
              <a:rPr lang="es-ES" b="1" dirty="0"/>
              <a:t> de la </a:t>
            </a:r>
            <a:r>
              <a:rPr lang="es-ES" b="1" dirty="0" err="1"/>
              <a:t>ciència</a:t>
            </a:r>
            <a:r>
              <a:rPr lang="es-ES" b="1" dirty="0"/>
              <a:t> a </a:t>
            </a:r>
            <a:endParaRPr lang="es-ES" b="1" dirty="0" smtClean="0"/>
          </a:p>
          <a:p>
            <a:r>
              <a:rPr lang="es-ES" b="1" dirty="0" err="1" smtClean="0"/>
              <a:t>l’escola</a:t>
            </a:r>
            <a:r>
              <a:rPr lang="es-ES" b="1" dirty="0" smtClean="0"/>
              <a:t> </a:t>
            </a:r>
            <a:r>
              <a:rPr lang="es-ES" b="1" dirty="0" err="1"/>
              <a:t>primària</a:t>
            </a:r>
            <a:r>
              <a:rPr lang="es-ES" b="1" dirty="0"/>
              <a:t> i </a:t>
            </a:r>
            <a:r>
              <a:rPr lang="es-ES" b="1" dirty="0" err="1"/>
              <a:t>secundària</a:t>
            </a:r>
            <a:endParaRPr lang="es-ES" b="1" dirty="0"/>
          </a:p>
          <a:p>
            <a:endParaRPr lang="es-ES" sz="2400" b="1" dirty="0"/>
          </a:p>
          <a:p>
            <a:pPr algn="ctr"/>
            <a:r>
              <a:rPr lang="es-ES" sz="2400" b="1" dirty="0"/>
              <a:t>Project 2061</a:t>
            </a:r>
          </a:p>
          <a:p>
            <a:endParaRPr lang="es-ES" b="1" dirty="0"/>
          </a:p>
          <a:p>
            <a:r>
              <a:rPr lang="es-ES" b="1" i="1" dirty="0" err="1"/>
              <a:t>Benchmarks</a:t>
            </a:r>
            <a:r>
              <a:rPr lang="es-ES" b="1" i="1" dirty="0"/>
              <a:t> </a:t>
            </a:r>
            <a:r>
              <a:rPr lang="es-ES" b="1" i="1" dirty="0" err="1"/>
              <a:t>on</a:t>
            </a:r>
            <a:r>
              <a:rPr lang="es-ES" b="1" i="1" dirty="0"/>
              <a:t> line</a:t>
            </a:r>
            <a:endParaRPr lang="es-ES" b="1" dirty="0"/>
          </a:p>
          <a:p>
            <a:endParaRPr lang="es-ES" b="1" dirty="0"/>
          </a:p>
          <a:p>
            <a:r>
              <a:rPr lang="es-ES" b="1" i="1" dirty="0" err="1"/>
              <a:t>The</a:t>
            </a:r>
            <a:r>
              <a:rPr lang="es-ES" b="1" i="1" dirty="0"/>
              <a:t> </a:t>
            </a:r>
            <a:r>
              <a:rPr lang="es-ES" b="1" i="1" dirty="0" err="1"/>
              <a:t>Nature</a:t>
            </a:r>
            <a:r>
              <a:rPr lang="es-ES" b="1" i="1" dirty="0"/>
              <a:t> of </a:t>
            </a:r>
            <a:r>
              <a:rPr lang="es-ES" b="1" i="1" dirty="0" err="1"/>
              <a:t>Science</a:t>
            </a:r>
            <a:endParaRPr lang="es-ES" b="1" i="1" dirty="0"/>
          </a:p>
          <a:p>
            <a:r>
              <a:rPr lang="es-ES" b="1" dirty="0">
                <a:hlinkClick r:id="rId2"/>
              </a:rPr>
              <a:t>http://www.project2061.org/publications/bsl/online/index.php?chapter=1&amp;txtRef=&amp;txtURIOld=%2Ftools%2Fbenchol%2Findex%2Ephp</a:t>
            </a:r>
            <a:endParaRPr lang="es-ES" b="1" dirty="0"/>
          </a:p>
          <a:p>
            <a:endParaRPr lang="es-ES" b="1" dirty="0"/>
          </a:p>
          <a:p>
            <a:r>
              <a:rPr lang="es-ES" b="1" i="1" dirty="0" err="1"/>
              <a:t>Exploring</a:t>
            </a:r>
            <a:r>
              <a:rPr lang="es-ES" b="1" i="1" dirty="0"/>
              <a:t> </a:t>
            </a:r>
            <a:r>
              <a:rPr lang="es-ES" b="1" i="1" dirty="0" err="1"/>
              <a:t>the</a:t>
            </a:r>
            <a:r>
              <a:rPr lang="es-ES" b="1" i="1" dirty="0"/>
              <a:t> </a:t>
            </a:r>
            <a:r>
              <a:rPr lang="es-ES" b="1" i="1" dirty="0" err="1"/>
              <a:t>Nature</a:t>
            </a:r>
            <a:r>
              <a:rPr lang="es-ES" b="1" i="1" dirty="0"/>
              <a:t> of </a:t>
            </a:r>
            <a:r>
              <a:rPr lang="es-ES" b="1" i="1" dirty="0" err="1"/>
              <a:t>Science</a:t>
            </a:r>
            <a:endParaRPr lang="es-ES" b="1" i="1" dirty="0"/>
          </a:p>
          <a:p>
            <a:r>
              <a:rPr lang="es-ES" b="1" dirty="0">
                <a:hlinkClick r:id="rId3"/>
              </a:rPr>
              <a:t>http://www.project2061.org/publications/guides/science.pdf</a:t>
            </a:r>
            <a:r>
              <a:rPr lang="es-ES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61269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55576" y="1484784"/>
            <a:ext cx="74888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 err="1" smtClean="0"/>
              <a:t>Understanding</a:t>
            </a:r>
            <a:r>
              <a:rPr lang="es-ES" sz="2400" b="1" dirty="0" smtClean="0"/>
              <a:t>  </a:t>
            </a:r>
            <a:r>
              <a:rPr lang="es-ES" sz="2400" b="1" dirty="0" err="1" smtClean="0"/>
              <a:t>Science</a:t>
            </a:r>
            <a:r>
              <a:rPr lang="es-ES" sz="2400" b="1" dirty="0" smtClean="0"/>
              <a:t>.</a:t>
            </a:r>
          </a:p>
          <a:p>
            <a:pPr algn="ctr"/>
            <a:r>
              <a:rPr lang="es-ES" sz="2400" b="1" dirty="0" err="1" smtClean="0"/>
              <a:t>How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science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really</a:t>
            </a:r>
            <a:r>
              <a:rPr lang="es-ES" sz="2400" b="1" dirty="0" smtClean="0"/>
              <a:t> Works</a:t>
            </a:r>
          </a:p>
          <a:p>
            <a:pPr algn="ctr"/>
            <a:r>
              <a:rPr lang="es-ES" sz="2400" b="1" dirty="0" smtClean="0"/>
              <a:t> </a:t>
            </a:r>
            <a:endParaRPr lang="es-ES" sz="2400" b="1" dirty="0"/>
          </a:p>
          <a:p>
            <a:pPr algn="ctr"/>
            <a:r>
              <a:rPr lang="es-ES" sz="2400" b="1" dirty="0"/>
              <a:t>http://undsci.berkeley.edu/teaching/35.php</a:t>
            </a:r>
          </a:p>
          <a:p>
            <a:pPr algn="ctr"/>
            <a:r>
              <a:rPr lang="es-ES" sz="2400" b="1" dirty="0"/>
              <a:t>http://undsci.berkeley.edu/teaching/allgoals.php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2213538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0688"/>
            <a:ext cx="8782404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9457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6552" y="620688"/>
            <a:ext cx="9669588" cy="53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606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27584" y="404664"/>
            <a:ext cx="741682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Què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és</a:t>
            </a:r>
            <a:r>
              <a:rPr lang="en-US" sz="2800" b="1" dirty="0" smtClean="0">
                <a:solidFill>
                  <a:srgbClr val="FF0000"/>
                </a:solidFill>
              </a:rPr>
              <a:t> la </a:t>
            </a:r>
            <a:r>
              <a:rPr lang="en-US" sz="2800" b="1" dirty="0" err="1" smtClean="0">
                <a:solidFill>
                  <a:srgbClr val="FF0000"/>
                </a:solidFill>
              </a:rPr>
              <a:t>ciència</a:t>
            </a:r>
            <a:endParaRPr lang="en-US" dirty="0"/>
          </a:p>
          <a:p>
            <a:r>
              <a:rPr lang="en-US" sz="2400" b="1" dirty="0" smtClean="0"/>
              <a:t>La </a:t>
            </a:r>
            <a:r>
              <a:rPr lang="en-US" sz="2400" b="1" dirty="0" err="1" smtClean="0"/>
              <a:t>ciència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és</a:t>
            </a:r>
            <a:r>
              <a:rPr lang="en-US" sz="2400" b="1" dirty="0" smtClean="0"/>
              <a:t> un </a:t>
            </a:r>
            <a:r>
              <a:rPr lang="en-US" sz="2400" b="1" dirty="0" err="1" smtClean="0"/>
              <a:t>conjunt</a:t>
            </a:r>
            <a:r>
              <a:rPr lang="en-US" sz="2400" b="1" dirty="0" smtClean="0"/>
              <a:t> de </a:t>
            </a:r>
            <a:r>
              <a:rPr lang="en-US" sz="2400" b="1" dirty="0" err="1" smtClean="0"/>
              <a:t>coneixements</a:t>
            </a:r>
            <a:r>
              <a:rPr lang="en-US" sz="2400" b="1" dirty="0" smtClean="0"/>
              <a:t> I el </a:t>
            </a:r>
            <a:r>
              <a:rPr lang="en-US" sz="2400" b="1" dirty="0" err="1" smtClean="0"/>
              <a:t>procés</a:t>
            </a:r>
            <a:r>
              <a:rPr lang="en-US" sz="2400" b="1" dirty="0" smtClean="0"/>
              <a:t> per </a:t>
            </a:r>
            <a:r>
              <a:rPr lang="en-US" sz="2400" b="1" dirty="0" err="1" smtClean="0"/>
              <a:t>obtenir</a:t>
            </a:r>
            <a:r>
              <a:rPr lang="en-US" sz="2400" b="1" dirty="0" smtClean="0"/>
              <a:t>-lo.</a:t>
            </a:r>
          </a:p>
          <a:p>
            <a:endParaRPr lang="en-US" sz="2400" b="1" dirty="0"/>
          </a:p>
          <a:p>
            <a:r>
              <a:rPr lang="en-US" sz="2400" b="1" dirty="0" err="1" smtClean="0"/>
              <a:t>Els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científics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treballen</a:t>
            </a:r>
            <a:r>
              <a:rPr lang="en-US" sz="2400" b="1" dirty="0" smtClean="0"/>
              <a:t> a </a:t>
            </a:r>
            <a:r>
              <a:rPr lang="en-US" sz="2400" b="1" dirty="0" err="1" smtClean="0"/>
              <a:t>partir</a:t>
            </a:r>
            <a:r>
              <a:rPr lang="en-US" sz="2400" b="1" dirty="0" smtClean="0"/>
              <a:t> de </a:t>
            </a:r>
            <a:r>
              <a:rPr lang="en-US" sz="2400" b="1" dirty="0" err="1" smtClean="0"/>
              <a:t>preguntes</a:t>
            </a:r>
            <a:r>
              <a:rPr lang="en-US" sz="2400" b="1" dirty="0" smtClean="0"/>
              <a:t> que </a:t>
            </a:r>
            <a:r>
              <a:rPr lang="en-US" sz="2400" b="1" dirty="0" err="1" smtClean="0"/>
              <a:t>es</a:t>
            </a:r>
            <a:r>
              <a:rPr lang="en-US" sz="2400" b="1" dirty="0" smtClean="0"/>
              <a:t> fan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fan</a:t>
            </a:r>
          </a:p>
          <a:p>
            <a:endParaRPr lang="en-US" sz="2400" b="1" dirty="0"/>
          </a:p>
          <a:p>
            <a:r>
              <a:rPr lang="en-US" sz="2400" b="1" dirty="0" err="1" smtClean="0"/>
              <a:t>Els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científics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basen</a:t>
            </a:r>
            <a:r>
              <a:rPr lang="en-US" sz="2400" b="1" dirty="0" smtClean="0"/>
              <a:t> les </a:t>
            </a:r>
            <a:r>
              <a:rPr lang="en-US" sz="2400" b="1" dirty="0" err="1" smtClean="0"/>
              <a:t>seves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idees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sobre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evidències</a:t>
            </a:r>
            <a:endParaRPr lang="en-US" sz="2400" b="1" dirty="0" smtClean="0"/>
          </a:p>
          <a:p>
            <a:endParaRPr lang="en-US" sz="2400" b="1" dirty="0"/>
          </a:p>
          <a:p>
            <a:r>
              <a:rPr lang="en-US" sz="2400" b="1" dirty="0" smtClean="0"/>
              <a:t>Les </a:t>
            </a:r>
            <a:r>
              <a:rPr lang="en-US" sz="2400" b="1" dirty="0" err="1" smtClean="0"/>
              <a:t>idees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poden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canviar</a:t>
            </a:r>
            <a:r>
              <a:rPr lang="en-US" sz="2400" b="1" dirty="0" smtClean="0"/>
              <a:t> a </a:t>
            </a:r>
            <a:r>
              <a:rPr lang="en-US" sz="2400" b="1" dirty="0" err="1" smtClean="0"/>
              <a:t>partir</a:t>
            </a:r>
            <a:r>
              <a:rPr lang="en-US" sz="2400" b="1" dirty="0" smtClean="0"/>
              <a:t> de </a:t>
            </a:r>
            <a:r>
              <a:rPr lang="en-US" sz="2400" b="1" dirty="0" err="1" smtClean="0"/>
              <a:t>noves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evidències</a:t>
            </a:r>
            <a:endParaRPr lang="en-US" sz="2400" b="1" dirty="0" smtClean="0"/>
          </a:p>
          <a:p>
            <a:endParaRPr lang="en-US" sz="2400" b="1" dirty="0"/>
          </a:p>
          <a:p>
            <a:r>
              <a:rPr lang="en-US" sz="2400" b="1" dirty="0" smtClean="0"/>
              <a:t>Les </a:t>
            </a:r>
            <a:r>
              <a:rPr lang="en-US" sz="2400" b="1" dirty="0" err="1" smtClean="0"/>
              <a:t>preguntes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poden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conduir</a:t>
            </a:r>
            <a:r>
              <a:rPr lang="en-US" sz="2400" b="1" dirty="0" smtClean="0"/>
              <a:t> a </a:t>
            </a:r>
            <a:r>
              <a:rPr lang="en-US" sz="2400" b="1" dirty="0" err="1" smtClean="0"/>
              <a:t>altres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preguntes</a:t>
            </a:r>
            <a:endParaRPr lang="en-US" sz="2400" b="1" dirty="0" smtClean="0"/>
          </a:p>
          <a:p>
            <a:endParaRPr lang="es-ES" sz="2000" b="1" dirty="0"/>
          </a:p>
        </p:txBody>
      </p:sp>
      <p:sp>
        <p:nvSpPr>
          <p:cNvPr id="3" name="2 Rectángulo"/>
          <p:cNvSpPr/>
          <p:nvPr/>
        </p:nvSpPr>
        <p:spPr>
          <a:xfrm>
            <a:off x="2118454" y="191509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2123728" y="28529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2123728" y="381622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</a:t>
            </a:r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1979712" y="473670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76701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15616" y="692696"/>
            <a:ext cx="727280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err="1" smtClean="0">
                <a:solidFill>
                  <a:srgbClr val="FF0000"/>
                </a:solidFill>
              </a:rPr>
              <a:t>Com</a:t>
            </a:r>
            <a:r>
              <a:rPr lang="es-ES" sz="2400" b="1" dirty="0" smtClean="0">
                <a:solidFill>
                  <a:srgbClr val="FF0000"/>
                </a:solidFill>
              </a:rPr>
              <a:t> es treballa en </a:t>
            </a:r>
            <a:r>
              <a:rPr lang="es-ES" sz="2400" b="1" dirty="0" err="1" smtClean="0">
                <a:solidFill>
                  <a:srgbClr val="FF0000"/>
                </a:solidFill>
              </a:rPr>
              <a:t>ciència</a:t>
            </a:r>
            <a:endParaRPr lang="en-US" sz="2000" dirty="0"/>
          </a:p>
          <a:p>
            <a:r>
              <a:rPr lang="es-ES" sz="2400" b="1" dirty="0" err="1" smtClean="0"/>
              <a:t>Els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científics</a:t>
            </a:r>
            <a:r>
              <a:rPr lang="es-ES" sz="2400" b="1" dirty="0" smtClean="0"/>
              <a:t> observen, exploren, </a:t>
            </a:r>
            <a:r>
              <a:rPr lang="es-ES" sz="2400" b="1" dirty="0" err="1" smtClean="0"/>
              <a:t>descobreixen</a:t>
            </a:r>
            <a:r>
              <a:rPr lang="es-ES" sz="2400" b="1" dirty="0" smtClean="0"/>
              <a:t> i es comuniquen </a:t>
            </a:r>
            <a:r>
              <a:rPr lang="es-ES" sz="2400" b="1" dirty="0" err="1" smtClean="0"/>
              <a:t>amb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altres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científics</a:t>
            </a:r>
            <a:endParaRPr lang="es-ES" sz="2400" b="1" dirty="0" smtClean="0"/>
          </a:p>
          <a:p>
            <a:endParaRPr lang="es-ES" sz="2400" b="1" dirty="0"/>
          </a:p>
          <a:p>
            <a:r>
              <a:rPr lang="en-US" sz="2400" b="1" dirty="0" smtClean="0"/>
              <a:t> </a:t>
            </a:r>
            <a:r>
              <a:rPr lang="en-US" sz="2400" b="1" dirty="0" err="1" smtClean="0"/>
              <a:t>Els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científics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comuniquen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els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seus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descobriments</a:t>
            </a:r>
            <a:r>
              <a:rPr lang="en-US" sz="2400" b="1" dirty="0" smtClean="0"/>
              <a:t> a la </a:t>
            </a:r>
            <a:r>
              <a:rPr lang="en-US" sz="2400" b="1" dirty="0" err="1" smtClean="0"/>
              <a:t>societat</a:t>
            </a:r>
            <a:r>
              <a:rPr lang="en-US" sz="2400" b="1" dirty="0" smtClean="0"/>
              <a:t>.</a:t>
            </a:r>
          </a:p>
          <a:p>
            <a:endParaRPr lang="en-US" sz="2400" b="1" dirty="0"/>
          </a:p>
          <a:p>
            <a:r>
              <a:rPr lang="en-US" sz="2400" b="1" dirty="0" smtClean="0"/>
              <a:t> Fan </a:t>
            </a:r>
            <a:r>
              <a:rPr lang="en-US" sz="2400" b="1" dirty="0" err="1" smtClean="0"/>
              <a:t>observacions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amb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els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propis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sentits</a:t>
            </a:r>
            <a:r>
              <a:rPr lang="en-US" sz="2400" b="1" dirty="0" smtClean="0"/>
              <a:t> I </a:t>
            </a:r>
            <a:r>
              <a:rPr lang="en-US" sz="2400" b="1" dirty="0" err="1" smtClean="0"/>
              <a:t>amb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l’ús</a:t>
            </a:r>
            <a:r>
              <a:rPr lang="en-US" sz="2400" b="1" dirty="0" smtClean="0"/>
              <a:t> de </a:t>
            </a:r>
            <a:r>
              <a:rPr lang="en-US" sz="2400" b="1" dirty="0" err="1" smtClean="0"/>
              <a:t>diversos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aparells</a:t>
            </a:r>
            <a:r>
              <a:rPr lang="en-US" sz="2400" b="1" dirty="0" smtClean="0"/>
              <a:t>. </a:t>
            </a:r>
          </a:p>
          <a:p>
            <a:endParaRPr lang="en-US" dirty="0"/>
          </a:p>
          <a:p>
            <a:r>
              <a:rPr lang="en-US" sz="2400" b="1" dirty="0" err="1" smtClean="0">
                <a:solidFill>
                  <a:srgbClr val="FF0000"/>
                </a:solidFill>
              </a:rPr>
              <a:t>Aspectes</a:t>
            </a:r>
            <a:r>
              <a:rPr lang="en-US" sz="2400" b="1" dirty="0" smtClean="0">
                <a:solidFill>
                  <a:srgbClr val="FF0000"/>
                </a:solidFill>
              </a:rPr>
              <a:t> socials</a:t>
            </a:r>
            <a:endParaRPr lang="en-US" dirty="0"/>
          </a:p>
          <a:p>
            <a:r>
              <a:rPr lang="en-US" sz="2400" b="1" dirty="0" err="1" smtClean="0"/>
              <a:t>Els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científics</a:t>
            </a:r>
            <a:r>
              <a:rPr lang="en-US" sz="2400" b="1" dirty="0" smtClean="0"/>
              <a:t> no </a:t>
            </a:r>
            <a:r>
              <a:rPr lang="en-US" sz="2400" b="1" dirty="0" err="1" smtClean="0"/>
              <a:t>treballen</a:t>
            </a:r>
            <a:r>
              <a:rPr lang="en-US" sz="2400" b="1" dirty="0" smtClean="0"/>
              <a:t> sols </a:t>
            </a:r>
            <a:r>
              <a:rPr lang="en-US" sz="2400" b="1" dirty="0" err="1" smtClean="0"/>
              <a:t>sinó</a:t>
            </a:r>
            <a:r>
              <a:rPr lang="en-US" sz="2400" b="1" dirty="0" smtClean="0"/>
              <a:t> que </a:t>
            </a:r>
            <a:r>
              <a:rPr lang="en-US" sz="2400" b="1" dirty="0" err="1" smtClean="0"/>
              <a:t>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comuniquen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amb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altres</a:t>
            </a:r>
            <a:r>
              <a:rPr lang="en-US" sz="2400" b="1" dirty="0" smtClean="0"/>
              <a:t> de </a:t>
            </a:r>
            <a:r>
              <a:rPr lang="en-US" sz="2400" b="1" dirty="0" err="1" smtClean="0"/>
              <a:t>qualsevol</a:t>
            </a:r>
            <a:r>
              <a:rPr lang="en-US" sz="2400" b="1" dirty="0" smtClean="0"/>
              <a:t> part del </a:t>
            </a:r>
            <a:r>
              <a:rPr lang="en-US" sz="2400" b="1" dirty="0" err="1" smtClean="0"/>
              <a:t>món</a:t>
            </a:r>
            <a:r>
              <a:rPr lang="en-US" sz="2400" b="1" dirty="0" smtClean="0"/>
              <a:t>.</a:t>
            </a:r>
          </a:p>
          <a:p>
            <a:endParaRPr lang="en-US" dirty="0"/>
          </a:p>
          <a:p>
            <a:r>
              <a:rPr lang="es-ES" dirty="0" smtClean="0"/>
              <a:t> </a:t>
            </a:r>
          </a:p>
          <a:p>
            <a:endParaRPr lang="es-ES" dirty="0"/>
          </a:p>
          <a:p>
            <a:r>
              <a:rPr lang="en-U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37767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39552" y="980727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err="1" smtClean="0">
                <a:solidFill>
                  <a:srgbClr val="FF0000"/>
                </a:solidFill>
              </a:rPr>
              <a:t>Beneficis</a:t>
            </a:r>
            <a:r>
              <a:rPr lang="es-ES" sz="2400" b="1" dirty="0" smtClean="0">
                <a:solidFill>
                  <a:srgbClr val="FF0000"/>
                </a:solidFill>
              </a:rPr>
              <a:t> de la </a:t>
            </a:r>
            <a:r>
              <a:rPr lang="es-ES" sz="2400" b="1" dirty="0" err="1" smtClean="0">
                <a:solidFill>
                  <a:srgbClr val="FF0000"/>
                </a:solidFill>
              </a:rPr>
              <a:t>ciència</a:t>
            </a:r>
            <a:endParaRPr lang="es-ES" dirty="0"/>
          </a:p>
          <a:p>
            <a:r>
              <a:rPr lang="es-ES" sz="2400" b="1" dirty="0" smtClean="0"/>
              <a:t>La </a:t>
            </a:r>
            <a:r>
              <a:rPr lang="es-ES" sz="2400" b="1" dirty="0" err="1" smtClean="0"/>
              <a:t>ciència</a:t>
            </a:r>
            <a:r>
              <a:rPr lang="es-ES" sz="2400" b="1" dirty="0" smtClean="0"/>
              <a:t> genera </a:t>
            </a:r>
            <a:r>
              <a:rPr lang="es-ES" sz="2400" b="1" dirty="0" err="1" smtClean="0"/>
              <a:t>beneficis</a:t>
            </a:r>
            <a:r>
              <a:rPr lang="es-ES" sz="2400" b="1" dirty="0" smtClean="0"/>
              <a:t> per a la </a:t>
            </a:r>
            <a:r>
              <a:rPr lang="es-ES" sz="2400" b="1" dirty="0" err="1" smtClean="0"/>
              <a:t>societat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millorant</a:t>
            </a:r>
            <a:r>
              <a:rPr lang="es-ES" sz="2400" b="1" dirty="0" smtClean="0"/>
              <a:t> la </a:t>
            </a:r>
            <a:r>
              <a:rPr lang="es-ES" sz="2400" b="1" dirty="0" err="1" smtClean="0"/>
              <a:t>qualitat</a:t>
            </a:r>
            <a:r>
              <a:rPr lang="es-ES" sz="2400" b="1" dirty="0" smtClean="0"/>
              <a:t> de vida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803126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43608" y="548680"/>
            <a:ext cx="734481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err="1" smtClean="0">
                <a:solidFill>
                  <a:srgbClr val="FF0000"/>
                </a:solidFill>
              </a:rPr>
              <a:t>Exemples</a:t>
            </a:r>
            <a:r>
              <a:rPr lang="es-ES" sz="2400" b="1" dirty="0" smtClean="0">
                <a:solidFill>
                  <a:srgbClr val="FF0000"/>
                </a:solidFill>
              </a:rPr>
              <a:t> per aplicar </a:t>
            </a:r>
            <a:r>
              <a:rPr lang="es-ES" sz="2400" b="1" dirty="0" err="1" smtClean="0">
                <a:solidFill>
                  <a:srgbClr val="FF0000"/>
                </a:solidFill>
              </a:rPr>
              <a:t>l’estudi</a:t>
            </a:r>
            <a:r>
              <a:rPr lang="es-ES" sz="2400" b="1" dirty="0" smtClean="0">
                <a:solidFill>
                  <a:srgbClr val="FF0000"/>
                </a:solidFill>
              </a:rPr>
              <a:t> de la </a:t>
            </a:r>
            <a:r>
              <a:rPr lang="es-ES" sz="2400" b="1" dirty="0" err="1" smtClean="0">
                <a:solidFill>
                  <a:srgbClr val="FF0000"/>
                </a:solidFill>
              </a:rPr>
              <a:t>ciència</a:t>
            </a:r>
            <a:r>
              <a:rPr lang="es-ES" sz="2400" b="1" dirty="0" smtClean="0">
                <a:solidFill>
                  <a:srgbClr val="FF0000"/>
                </a:solidFill>
              </a:rPr>
              <a:t> a </a:t>
            </a:r>
            <a:r>
              <a:rPr lang="es-ES" sz="2400" b="1" dirty="0" err="1" smtClean="0">
                <a:solidFill>
                  <a:srgbClr val="FF0000"/>
                </a:solidFill>
              </a:rPr>
              <a:t>primària</a:t>
            </a:r>
            <a:endParaRPr lang="es-ES" sz="2400" b="1" dirty="0" smtClean="0">
              <a:solidFill>
                <a:srgbClr val="FF0000"/>
              </a:solidFill>
            </a:endParaRPr>
          </a:p>
          <a:p>
            <a:endParaRPr lang="es-ES" dirty="0"/>
          </a:p>
          <a:p>
            <a:r>
              <a:rPr lang="es-ES" sz="2400" b="1" i="1" dirty="0" err="1" smtClean="0"/>
              <a:t>Mystery</a:t>
            </a:r>
            <a:r>
              <a:rPr lang="es-ES" sz="2400" b="1" i="1" dirty="0" smtClean="0"/>
              <a:t> boxes </a:t>
            </a:r>
          </a:p>
          <a:p>
            <a:r>
              <a:rPr lang="es-ES" sz="2400" dirty="0">
                <a:hlinkClick r:id="rId2"/>
              </a:rPr>
              <a:t>http://undsci.berkeley.edu/search/lessonsummary.php?&amp;</a:t>
            </a:r>
            <a:r>
              <a:rPr lang="es-ES" sz="2400" dirty="0" smtClean="0">
                <a:hlinkClick r:id="rId2"/>
              </a:rPr>
              <a:t>thisaudience=3-5&amp;resource_id=188</a:t>
            </a:r>
            <a:endParaRPr lang="es-ES" sz="2400" dirty="0" smtClean="0"/>
          </a:p>
          <a:p>
            <a:endParaRPr lang="es-ES" sz="2400" dirty="0"/>
          </a:p>
          <a:p>
            <a:r>
              <a:rPr lang="es-ES" sz="2400" b="1" i="1" dirty="0" err="1" smtClean="0"/>
              <a:t>Tennis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shoe</a:t>
            </a:r>
            <a:r>
              <a:rPr lang="es-ES" sz="2400" b="1" i="1" dirty="0" smtClean="0"/>
              <a:t> detectives</a:t>
            </a:r>
          </a:p>
          <a:p>
            <a:r>
              <a:rPr lang="es-ES" sz="2400" dirty="0">
                <a:hlinkClick r:id="rId2"/>
              </a:rPr>
              <a:t>http://undsci.berkeley.edu/search/lessonsummary.php?&amp;</a:t>
            </a:r>
            <a:r>
              <a:rPr lang="es-ES" sz="2400" dirty="0" smtClean="0">
                <a:hlinkClick r:id="rId2"/>
              </a:rPr>
              <a:t>thisaudience=3-5&amp;resource_id=188</a:t>
            </a:r>
            <a:r>
              <a:rPr lang="es-ES" sz="2400" dirty="0" smtClean="0"/>
              <a:t> </a:t>
            </a:r>
          </a:p>
          <a:p>
            <a:endParaRPr lang="es-ES" sz="2400" dirty="0"/>
          </a:p>
          <a:p>
            <a:r>
              <a:rPr lang="es-ES" sz="2400" b="1" i="1" dirty="0" err="1" smtClean="0"/>
              <a:t>Xenosmilu</a:t>
            </a:r>
            <a:r>
              <a:rPr lang="es-ES" sz="2400" i="1" dirty="0" err="1" smtClean="0"/>
              <a:t>s</a:t>
            </a:r>
            <a:endParaRPr lang="es-ES" sz="2400" i="1" dirty="0" smtClean="0"/>
          </a:p>
          <a:p>
            <a:r>
              <a:rPr lang="es-ES" sz="2400" dirty="0">
                <a:hlinkClick r:id="rId3"/>
              </a:rPr>
              <a:t>http://undsci.berkeley.edu/search/lessonsummary.php?&amp;</a:t>
            </a:r>
            <a:r>
              <a:rPr lang="es-ES" sz="2400" dirty="0" smtClean="0">
                <a:hlinkClick r:id="rId3"/>
              </a:rPr>
              <a:t>thisaudience=3-5&amp;resource_id=190</a:t>
            </a:r>
            <a:r>
              <a:rPr lang="es-ES" sz="2400" dirty="0" smtClean="0"/>
              <a:t> 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1966723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228</Words>
  <Application>Microsoft Office PowerPoint</Application>
  <PresentationFormat>Presentación en pantalla (4:3)</PresentationFormat>
  <Paragraphs>62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uib</cp:lastModifiedBy>
  <cp:revision>13</cp:revision>
  <dcterms:created xsi:type="dcterms:W3CDTF">2014-10-26T18:53:48Z</dcterms:created>
  <dcterms:modified xsi:type="dcterms:W3CDTF">2016-11-02T08:52:10Z</dcterms:modified>
</cp:coreProperties>
</file>