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5" r:id="rId3"/>
    <p:sldId id="259" r:id="rId4"/>
    <p:sldId id="263" r:id="rId5"/>
    <p:sldId id="264" r:id="rId6"/>
    <p:sldId id="270" r:id="rId7"/>
    <p:sldId id="266" r:id="rId8"/>
    <p:sldId id="267" r:id="rId9"/>
    <p:sldId id="268" r:id="rId10"/>
    <p:sldId id="269" r:id="rId11"/>
    <p:sldId id="271" r:id="rId12"/>
    <p:sldId id="272" r:id="rId13"/>
    <p:sldId id="273" r:id="rId14"/>
  </p:sldIdLst>
  <p:sldSz cx="9144000" cy="6858000" type="screen4x3"/>
  <p:notesSz cx="6858000" cy="9144000"/>
  <p:defaultTextStyle>
    <a:defPPr>
      <a:defRPr lang="ca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  <a:srgbClr val="CCFF66"/>
    <a:srgbClr val="FFFF00"/>
    <a:srgbClr val="FF0000"/>
    <a:srgbClr val="3366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3196" autoAdjust="0"/>
    <p:restoredTop sz="94660"/>
  </p:normalViewPr>
  <p:slideViewPr>
    <p:cSldViewPr>
      <p:cViewPr varScale="1">
        <p:scale>
          <a:sx n="69" d="100"/>
          <a:sy n="69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a-ES" altLang="es-E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a-ES" altLang="es-E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a-ES" altLang="es-E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7A2A74D5-80E7-4BAB-B346-679C68D2D6BE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val="15802091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a-ES" altLang="es-E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a-ES" altLang="es-E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a-ES" altLang="es-ES" smtClean="0"/>
              <a:t>Haga clic para modificar el estilo de texto del patrón</a:t>
            </a:r>
          </a:p>
          <a:p>
            <a:pPr lvl="1"/>
            <a:r>
              <a:rPr lang="ca-ES" altLang="es-ES" smtClean="0"/>
              <a:t>Segundo nivel</a:t>
            </a:r>
          </a:p>
          <a:p>
            <a:pPr lvl="2"/>
            <a:r>
              <a:rPr lang="ca-ES" altLang="es-ES" smtClean="0"/>
              <a:t>Tercer nivel</a:t>
            </a:r>
          </a:p>
          <a:p>
            <a:pPr lvl="3"/>
            <a:r>
              <a:rPr lang="ca-ES" altLang="es-ES" smtClean="0"/>
              <a:t>Cuarto nivel</a:t>
            </a:r>
          </a:p>
          <a:p>
            <a:pPr lvl="4"/>
            <a:r>
              <a:rPr lang="ca-ES" altLang="es-ES" smtClean="0"/>
              <a:t>Quinto nivel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a-ES" altLang="es-ES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920DBB2-08BA-4F88-8BD8-37339734EFF6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val="33494019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B79B9E-75A0-41B3-AFDF-760ACCDA3B49}" type="slidenum">
              <a:rPr lang="ca-ES" altLang="es-ES"/>
              <a:pPr/>
              <a:t>1</a:t>
            </a:fld>
            <a:endParaRPr lang="ca-ES" altLang="es-E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s-E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FB1893-5ED9-4244-A1B5-B0ACAA0B6602}" type="slidenum">
              <a:rPr lang="ca-ES" altLang="es-ES"/>
              <a:pPr/>
              <a:t>10</a:t>
            </a:fld>
            <a:endParaRPr lang="ca-ES" altLang="es-E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s-E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7C7574-8E40-4C75-A513-94C00CF6D259}" type="slidenum">
              <a:rPr lang="ca-ES" altLang="es-ES"/>
              <a:pPr/>
              <a:t>11</a:t>
            </a:fld>
            <a:endParaRPr lang="ca-ES" altLang="es-E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s-E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ADB2A6-016D-4138-ADA4-58A9EF9FCA64}" type="slidenum">
              <a:rPr lang="ca-ES" altLang="es-ES"/>
              <a:pPr/>
              <a:t>12</a:t>
            </a:fld>
            <a:endParaRPr lang="ca-ES" altLang="es-ES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s-E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EC2ED3-1297-4D23-8D52-13ABB42406A3}" type="slidenum">
              <a:rPr lang="ca-ES" altLang="es-ES"/>
              <a:pPr/>
              <a:t>13</a:t>
            </a:fld>
            <a:endParaRPr lang="ca-ES" altLang="es-E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F2C212-933A-4F81-8636-A19B923C54BF}" type="slidenum">
              <a:rPr lang="ca-ES" altLang="es-ES"/>
              <a:pPr/>
              <a:t>2</a:t>
            </a:fld>
            <a:endParaRPr lang="ca-ES" altLang="es-E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3AFE33-24B6-43A5-8438-1E5361E34F47}" type="slidenum">
              <a:rPr lang="ca-ES" altLang="es-ES"/>
              <a:pPr/>
              <a:t>3</a:t>
            </a:fld>
            <a:endParaRPr lang="ca-ES" altLang="es-E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E6CA56-CE86-4328-B54D-9198B9938711}" type="slidenum">
              <a:rPr lang="ca-ES" altLang="es-ES"/>
              <a:pPr/>
              <a:t>4</a:t>
            </a:fld>
            <a:endParaRPr lang="ca-ES" altLang="es-E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EE41C4-B25C-40CD-967D-9621CBEDC5C5}" type="slidenum">
              <a:rPr lang="ca-ES" altLang="es-ES"/>
              <a:pPr/>
              <a:t>5</a:t>
            </a:fld>
            <a:endParaRPr lang="ca-ES" altLang="es-E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3B43DD-E0F5-4FEA-96DA-566ABD5EEA6D}" type="slidenum">
              <a:rPr lang="ca-ES" altLang="es-ES"/>
              <a:pPr/>
              <a:t>6</a:t>
            </a:fld>
            <a:endParaRPr lang="ca-ES" altLang="es-E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63CB2E-F8A9-42B4-943A-2FFB318678FC}" type="slidenum">
              <a:rPr lang="ca-ES" altLang="es-ES"/>
              <a:pPr/>
              <a:t>7</a:t>
            </a:fld>
            <a:endParaRPr lang="ca-ES" altLang="es-E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1CE2B0-978C-442C-BF16-272A18EF2843}" type="slidenum">
              <a:rPr lang="ca-ES" altLang="es-ES"/>
              <a:pPr/>
              <a:t>8</a:t>
            </a:fld>
            <a:endParaRPr lang="ca-ES" altLang="es-ES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A64551-0C60-46C9-B22D-267180A0A566}" type="slidenum">
              <a:rPr lang="ca-ES" altLang="es-ES"/>
              <a:pPr/>
              <a:t>9</a:t>
            </a:fld>
            <a:endParaRPr lang="ca-ES" altLang="es-E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320170-407C-4214-88E6-879EBF45C2C4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val="368393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D00E31-9E05-4B6E-8605-FC921C3BBD9C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val="1488328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FD4DA3-4AEB-49FB-80C9-F9E3DC1CF609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val="2971718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BA4EC3-BE92-4E93-AA1B-6EDD06FD4318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val="610275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1B0FA5-5C89-45D7-BFB3-97153D486042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val="4212286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2D904C-3D20-4FD0-89E2-4319FC5DD8B4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val="1166265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2C1D35-3F86-4A6D-9B5D-01EFC1D1A143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val="481092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B26E1F-B566-4E69-8693-E3AF0D43F6A4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val="3312037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7CC4DD-167B-4982-A4B9-84F7324B09D8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val="1034332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4B5B9D-747A-4FBF-B705-79EEEB51A83F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val="3545213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D2B766-F597-40F0-A7D9-FAE9C60B6C13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val="1862651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a-ES" alt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a-ES" altLang="es-ES" smtClean="0"/>
              <a:t>Haga clic para modificar el estilo de texto del patrón</a:t>
            </a:r>
          </a:p>
          <a:p>
            <a:pPr lvl="1"/>
            <a:r>
              <a:rPr lang="ca-ES" altLang="es-ES" smtClean="0"/>
              <a:t>Segundo nivel</a:t>
            </a:r>
          </a:p>
          <a:p>
            <a:pPr lvl="2"/>
            <a:r>
              <a:rPr lang="ca-ES" altLang="es-ES" smtClean="0"/>
              <a:t>Tercer nivel</a:t>
            </a:r>
          </a:p>
          <a:p>
            <a:pPr lvl="3"/>
            <a:r>
              <a:rPr lang="ca-ES" altLang="es-ES" smtClean="0"/>
              <a:t>Cuarto nivel</a:t>
            </a:r>
          </a:p>
          <a:p>
            <a:pPr lvl="4"/>
            <a:r>
              <a:rPr lang="ca-ES" alt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ca-ES" alt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ca-ES" alt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527834FB-E6C8-46BA-8C76-DD2657901BEC}" type="slidenum">
              <a:rPr lang="ca-ES" altLang="es-ES"/>
              <a:pPr/>
              <a:t>‹Nº›</a:t>
            </a:fld>
            <a:endParaRPr lang="ca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449513" y="290513"/>
            <a:ext cx="41290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ca-ES" altLang="es-ES" sz="4400" b="1">
                <a:solidFill>
                  <a:srgbClr val="FFFF00"/>
                </a:solidFill>
                <a:latin typeface="Arial" charset="0"/>
              </a:rPr>
              <a:t>Nutrició i Dieta</a:t>
            </a:r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3850" y="2867025"/>
            <a:ext cx="4932363" cy="379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2860675"/>
            <a:ext cx="5329237" cy="3808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250825" y="1125538"/>
            <a:ext cx="8893175" cy="152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ca-ES" altLang="es-ES" sz="2600">
                <a:solidFill>
                  <a:schemeClr val="bg1"/>
                </a:solidFill>
              </a:rPr>
              <a:t>És el procés d’entrada a l’organisme de les substàncies que el formen i que asseguren el seu funcionament. </a:t>
            </a:r>
          </a:p>
          <a:p>
            <a:pPr>
              <a:lnSpc>
                <a:spcPct val="120000"/>
              </a:lnSpc>
            </a:pPr>
            <a:r>
              <a:rPr lang="ca-ES" altLang="es-ES" sz="2600">
                <a:solidFill>
                  <a:srgbClr val="00FF00"/>
                </a:solidFill>
              </a:rPr>
              <a:t>Una bona alimentació és requisit bàsic de salut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2449513" y="290513"/>
            <a:ext cx="41290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ca-ES" altLang="es-ES" sz="4400" b="1">
                <a:solidFill>
                  <a:srgbClr val="FFFF00"/>
                </a:solidFill>
                <a:latin typeface="Arial" charset="0"/>
              </a:rPr>
              <a:t>Nutrició i Dieta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239713" y="981075"/>
            <a:ext cx="8580437" cy="1081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80000"/>
              </a:lnSpc>
            </a:pPr>
            <a:r>
              <a:rPr lang="ca-ES" altLang="es-ES" sz="3600" b="1">
                <a:solidFill>
                  <a:srgbClr val="00FF00"/>
                </a:solidFill>
              </a:rPr>
              <a:t>Funcions que ha d’acomplir la nutrició</a:t>
            </a:r>
            <a:r>
              <a:rPr lang="ca-ES" altLang="es-ES" sz="3600"/>
              <a:t> 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827088" y="2133600"/>
            <a:ext cx="7561262" cy="173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ca-ES" altLang="es-ES" sz="2400">
                <a:solidFill>
                  <a:schemeClr val="bg1"/>
                </a:solidFill>
              </a:rPr>
              <a:t>1. aportar l’energia per realitzar les funcions vitals</a:t>
            </a:r>
          </a:p>
          <a:p>
            <a:pPr>
              <a:lnSpc>
                <a:spcPct val="150000"/>
              </a:lnSpc>
            </a:pPr>
            <a:r>
              <a:rPr lang="ca-ES" altLang="es-ES" sz="2400" b="1">
                <a:solidFill>
                  <a:srgbClr val="FF0000"/>
                </a:solidFill>
              </a:rPr>
              <a:t>2. formació i manteniment d’estructures</a:t>
            </a:r>
          </a:p>
          <a:p>
            <a:pPr>
              <a:lnSpc>
                <a:spcPct val="150000"/>
              </a:lnSpc>
            </a:pPr>
            <a:r>
              <a:rPr lang="ca-ES" altLang="es-ES" sz="2400">
                <a:solidFill>
                  <a:schemeClr val="bg1"/>
                </a:solidFill>
              </a:rPr>
              <a:t>3. regulació dels processos metabòlics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755650" y="4241800"/>
            <a:ext cx="7777163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ca-ES" altLang="es-ES" sz="2400">
                <a:solidFill>
                  <a:srgbClr val="FFFF00"/>
                </a:solidFill>
              </a:rPr>
              <a:t>L’alimentació ha d’aconseguir:</a:t>
            </a:r>
          </a:p>
          <a:p>
            <a:pPr>
              <a:lnSpc>
                <a:spcPct val="120000"/>
              </a:lnSpc>
            </a:pPr>
            <a:r>
              <a:rPr lang="ca-ES" altLang="es-ES" sz="2400">
                <a:solidFill>
                  <a:schemeClr val="bg1"/>
                </a:solidFill>
              </a:rPr>
              <a:t>- evitar deficiència de nutrients</a:t>
            </a:r>
          </a:p>
          <a:p>
            <a:pPr>
              <a:lnSpc>
                <a:spcPct val="120000"/>
              </a:lnSpc>
            </a:pPr>
            <a:r>
              <a:rPr lang="ca-ES" altLang="es-ES" sz="2400">
                <a:solidFill>
                  <a:schemeClr val="bg1"/>
                </a:solidFill>
              </a:rPr>
              <a:t>- evitar excessos de nutrients</a:t>
            </a:r>
          </a:p>
          <a:p>
            <a:pPr>
              <a:lnSpc>
                <a:spcPct val="120000"/>
              </a:lnSpc>
            </a:pPr>
            <a:r>
              <a:rPr lang="ca-ES" altLang="es-ES" sz="2400">
                <a:solidFill>
                  <a:schemeClr val="bg1"/>
                </a:solidFill>
              </a:rPr>
              <a:t>- mantenir el pes adequat</a:t>
            </a:r>
          </a:p>
          <a:p>
            <a:pPr>
              <a:lnSpc>
                <a:spcPct val="120000"/>
              </a:lnSpc>
            </a:pPr>
            <a:r>
              <a:rPr lang="ca-ES" altLang="es-ES" sz="2400">
                <a:solidFill>
                  <a:schemeClr val="bg1"/>
                </a:solidFill>
              </a:rPr>
              <a:t>- impedir malalties relacionades amb nutrició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2449513" y="290513"/>
            <a:ext cx="41290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ca-ES" altLang="es-ES" sz="4400" b="1">
                <a:solidFill>
                  <a:srgbClr val="FFFF00"/>
                </a:solidFill>
                <a:latin typeface="Arial" charset="0"/>
              </a:rPr>
              <a:t>Nutrició i Dieta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239713" y="981075"/>
            <a:ext cx="8580437" cy="1081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80000"/>
              </a:lnSpc>
            </a:pPr>
            <a:r>
              <a:rPr lang="ca-ES" altLang="es-ES" sz="3600" b="1">
                <a:solidFill>
                  <a:srgbClr val="00FF00"/>
                </a:solidFill>
              </a:rPr>
              <a:t>Funcions que ha d’acomplir la nutrició</a:t>
            </a:r>
            <a:r>
              <a:rPr lang="ca-ES" altLang="es-ES" sz="3600"/>
              <a:t> 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403350" y="2133600"/>
            <a:ext cx="6156325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ca-ES" altLang="es-ES" sz="2400" b="1">
                <a:solidFill>
                  <a:srgbClr val="FF0000"/>
                </a:solidFill>
              </a:rPr>
              <a:t>2. formació i manteniment d’estructures</a:t>
            </a: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1836738" y="3021013"/>
            <a:ext cx="5472112" cy="213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40000"/>
              </a:lnSpc>
            </a:pPr>
            <a:r>
              <a:rPr lang="ca-ES" altLang="es-ES" sz="2400">
                <a:solidFill>
                  <a:schemeClr val="bg1"/>
                </a:solidFill>
              </a:rPr>
              <a:t>Aigua</a:t>
            </a:r>
          </a:p>
          <a:p>
            <a:pPr>
              <a:lnSpc>
                <a:spcPct val="140000"/>
              </a:lnSpc>
            </a:pPr>
            <a:r>
              <a:rPr lang="ca-ES" altLang="es-ES" sz="2400">
                <a:solidFill>
                  <a:schemeClr val="bg1"/>
                </a:solidFill>
              </a:rPr>
              <a:t>Proteïnes: creixement i manteniment</a:t>
            </a:r>
          </a:p>
          <a:p>
            <a:pPr>
              <a:lnSpc>
                <a:spcPct val="140000"/>
              </a:lnSpc>
            </a:pPr>
            <a:r>
              <a:rPr lang="ca-ES" altLang="es-ES" sz="2400">
                <a:solidFill>
                  <a:schemeClr val="bg1"/>
                </a:solidFill>
              </a:rPr>
              <a:t>Lípids: protecció</a:t>
            </a:r>
          </a:p>
          <a:p>
            <a:pPr>
              <a:lnSpc>
                <a:spcPct val="140000"/>
              </a:lnSpc>
            </a:pPr>
            <a:r>
              <a:rPr lang="ca-ES" altLang="es-ES" sz="2400">
                <a:solidFill>
                  <a:schemeClr val="bg1"/>
                </a:solidFill>
              </a:rPr>
              <a:t>Minerals com Ca, P, F: ossos i dents.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2449513" y="290513"/>
            <a:ext cx="41290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ca-ES" altLang="es-ES" sz="4400" b="1">
                <a:solidFill>
                  <a:srgbClr val="FFFF00"/>
                </a:solidFill>
                <a:latin typeface="Arial" charset="0"/>
              </a:rPr>
              <a:t>Nutrició i Dieta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239713" y="981075"/>
            <a:ext cx="8580437" cy="1081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80000"/>
              </a:lnSpc>
            </a:pPr>
            <a:r>
              <a:rPr lang="ca-ES" altLang="es-ES" sz="3600" b="1">
                <a:solidFill>
                  <a:srgbClr val="00FF00"/>
                </a:solidFill>
              </a:rPr>
              <a:t>Funcions que ha d’acomplir la nutrició</a:t>
            </a:r>
            <a:r>
              <a:rPr lang="ca-ES" altLang="es-ES" sz="3600"/>
              <a:t> 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827088" y="2133600"/>
            <a:ext cx="7561262" cy="173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ca-ES" altLang="es-ES" sz="2400">
                <a:solidFill>
                  <a:schemeClr val="bg1"/>
                </a:solidFill>
              </a:rPr>
              <a:t>1. aportar l’energia per realitzar les funcions vitals</a:t>
            </a:r>
          </a:p>
          <a:p>
            <a:pPr>
              <a:lnSpc>
                <a:spcPct val="150000"/>
              </a:lnSpc>
            </a:pPr>
            <a:r>
              <a:rPr lang="ca-ES" altLang="es-ES" sz="2400">
                <a:solidFill>
                  <a:schemeClr val="bg1"/>
                </a:solidFill>
              </a:rPr>
              <a:t>2. formació i manteniment d’estructures</a:t>
            </a:r>
          </a:p>
          <a:p>
            <a:pPr>
              <a:lnSpc>
                <a:spcPct val="150000"/>
              </a:lnSpc>
            </a:pPr>
            <a:r>
              <a:rPr lang="ca-ES" altLang="es-ES" sz="2400" b="1">
                <a:solidFill>
                  <a:srgbClr val="FF0000"/>
                </a:solidFill>
              </a:rPr>
              <a:t>3. regulació dels processos metabòlics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755650" y="4241800"/>
            <a:ext cx="7777163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ca-ES" altLang="es-ES" sz="2400">
                <a:solidFill>
                  <a:srgbClr val="FFFF00"/>
                </a:solidFill>
              </a:rPr>
              <a:t>L’alimentació ha d’aconseguir:</a:t>
            </a:r>
          </a:p>
          <a:p>
            <a:pPr>
              <a:lnSpc>
                <a:spcPct val="120000"/>
              </a:lnSpc>
            </a:pPr>
            <a:r>
              <a:rPr lang="ca-ES" altLang="es-ES" sz="2400">
                <a:solidFill>
                  <a:schemeClr val="bg1"/>
                </a:solidFill>
              </a:rPr>
              <a:t>- evitar deficiència de nutrients</a:t>
            </a:r>
          </a:p>
          <a:p>
            <a:pPr>
              <a:lnSpc>
                <a:spcPct val="120000"/>
              </a:lnSpc>
            </a:pPr>
            <a:r>
              <a:rPr lang="ca-ES" altLang="es-ES" sz="2400">
                <a:solidFill>
                  <a:schemeClr val="bg1"/>
                </a:solidFill>
              </a:rPr>
              <a:t>- evitar excessos de nutrients</a:t>
            </a:r>
          </a:p>
          <a:p>
            <a:pPr>
              <a:lnSpc>
                <a:spcPct val="120000"/>
              </a:lnSpc>
            </a:pPr>
            <a:r>
              <a:rPr lang="ca-ES" altLang="es-ES" sz="2400">
                <a:solidFill>
                  <a:schemeClr val="bg1"/>
                </a:solidFill>
              </a:rPr>
              <a:t>- mantenir el pes adequat</a:t>
            </a:r>
          </a:p>
          <a:p>
            <a:pPr>
              <a:lnSpc>
                <a:spcPct val="120000"/>
              </a:lnSpc>
            </a:pPr>
            <a:r>
              <a:rPr lang="ca-ES" altLang="es-ES" sz="2400">
                <a:solidFill>
                  <a:schemeClr val="bg1"/>
                </a:solidFill>
              </a:rPr>
              <a:t>- impedir malalties relacionades amb nutrició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449513" y="290513"/>
            <a:ext cx="41290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ca-ES" altLang="es-ES" sz="4400" b="1">
                <a:solidFill>
                  <a:srgbClr val="FFFF00"/>
                </a:solidFill>
                <a:latin typeface="Arial" charset="0"/>
              </a:rPr>
              <a:t>Nutrició i Dieta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39713" y="981075"/>
            <a:ext cx="8580437" cy="1081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80000"/>
              </a:lnSpc>
            </a:pPr>
            <a:r>
              <a:rPr lang="ca-ES" altLang="es-ES" sz="3600" b="1">
                <a:solidFill>
                  <a:srgbClr val="00FF00"/>
                </a:solidFill>
              </a:rPr>
              <a:t>Funcions que ha d’acomplir la nutrició</a:t>
            </a:r>
            <a:r>
              <a:rPr lang="ca-ES" altLang="es-ES" sz="3600"/>
              <a:t> 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1685925" y="2141538"/>
            <a:ext cx="5838825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ca-ES" altLang="es-ES" sz="2400" b="1">
                <a:solidFill>
                  <a:srgbClr val="FF0000"/>
                </a:solidFill>
              </a:rPr>
              <a:t>3. regulació dels processos metabòlics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1476375" y="3021013"/>
            <a:ext cx="6696075" cy="162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210000"/>
              </a:lnSpc>
            </a:pPr>
            <a:r>
              <a:rPr lang="ca-ES" altLang="es-ES" sz="2400">
                <a:solidFill>
                  <a:schemeClr val="bg1"/>
                </a:solidFill>
              </a:rPr>
              <a:t>Anabolisme: síntesi de substàncies</a:t>
            </a:r>
          </a:p>
          <a:p>
            <a:pPr>
              <a:lnSpc>
                <a:spcPct val="210000"/>
              </a:lnSpc>
            </a:pPr>
            <a:r>
              <a:rPr lang="ca-ES" altLang="es-ES" sz="2400">
                <a:solidFill>
                  <a:schemeClr val="bg1"/>
                </a:solidFill>
              </a:rPr>
              <a:t>Catabolisme: degradació de substàncies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2449513" y="290513"/>
            <a:ext cx="41290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ca-ES" altLang="es-ES" sz="4400" b="1">
                <a:solidFill>
                  <a:srgbClr val="FFFF00"/>
                </a:solidFill>
                <a:latin typeface="Arial" charset="0"/>
              </a:rPr>
              <a:t>Nutrició i Dieta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323850" y="1125538"/>
            <a:ext cx="8569325" cy="513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ca-ES" altLang="es-ES" sz="2800">
                <a:solidFill>
                  <a:schemeClr val="bg1"/>
                </a:solidFill>
              </a:rPr>
              <a:t>La nutrició usa els composts anomenats nutrients </a:t>
            </a:r>
          </a:p>
          <a:p>
            <a:pPr>
              <a:lnSpc>
                <a:spcPct val="120000"/>
              </a:lnSpc>
            </a:pPr>
            <a:r>
              <a:rPr lang="ca-ES" altLang="es-ES" sz="2800">
                <a:solidFill>
                  <a:schemeClr val="bg1"/>
                </a:solidFill>
              </a:rPr>
              <a:t>que formen part dels aliments:</a:t>
            </a:r>
          </a:p>
          <a:p>
            <a:pPr algn="ctr">
              <a:lnSpc>
                <a:spcPct val="120000"/>
              </a:lnSpc>
            </a:pPr>
            <a:r>
              <a:rPr lang="ca-ES" altLang="es-ES" sz="4400" b="1">
                <a:solidFill>
                  <a:srgbClr val="00FF00"/>
                </a:solidFill>
              </a:rPr>
              <a:t>glúcids,</a:t>
            </a:r>
            <a:r>
              <a:rPr lang="ca-ES" altLang="es-ES" sz="4400" b="1">
                <a:solidFill>
                  <a:schemeClr val="bg1"/>
                </a:solidFill>
              </a:rPr>
              <a:t> </a:t>
            </a:r>
          </a:p>
          <a:p>
            <a:pPr algn="ctr">
              <a:lnSpc>
                <a:spcPct val="120000"/>
              </a:lnSpc>
            </a:pPr>
            <a:r>
              <a:rPr lang="ca-ES" altLang="es-ES" sz="4400" b="1">
                <a:solidFill>
                  <a:srgbClr val="FF0000"/>
                </a:solidFill>
              </a:rPr>
              <a:t>lípids,</a:t>
            </a:r>
            <a:r>
              <a:rPr lang="ca-ES" altLang="es-ES" sz="4400" b="1">
                <a:solidFill>
                  <a:schemeClr val="bg1"/>
                </a:solidFill>
              </a:rPr>
              <a:t> </a:t>
            </a:r>
          </a:p>
          <a:p>
            <a:pPr algn="ctr">
              <a:lnSpc>
                <a:spcPct val="120000"/>
              </a:lnSpc>
            </a:pPr>
            <a:r>
              <a:rPr lang="ca-ES" altLang="es-ES" sz="4400" b="1">
                <a:solidFill>
                  <a:srgbClr val="FFFF00"/>
                </a:solidFill>
              </a:rPr>
              <a:t>proteïnes,</a:t>
            </a:r>
            <a:r>
              <a:rPr lang="ca-ES" altLang="es-ES" sz="4400" b="1">
                <a:solidFill>
                  <a:schemeClr val="bg1"/>
                </a:solidFill>
              </a:rPr>
              <a:t> </a:t>
            </a:r>
          </a:p>
          <a:p>
            <a:pPr algn="ctr">
              <a:lnSpc>
                <a:spcPct val="120000"/>
              </a:lnSpc>
            </a:pPr>
            <a:r>
              <a:rPr lang="ca-ES" altLang="es-ES" sz="4400" b="1">
                <a:solidFill>
                  <a:srgbClr val="CCFF66"/>
                </a:solidFill>
              </a:rPr>
              <a:t>vitamines </a:t>
            </a:r>
          </a:p>
          <a:p>
            <a:pPr algn="ctr">
              <a:lnSpc>
                <a:spcPct val="120000"/>
              </a:lnSpc>
            </a:pPr>
            <a:r>
              <a:rPr lang="ca-ES" altLang="es-ES" sz="4400" b="1">
                <a:solidFill>
                  <a:srgbClr val="EAEAEA"/>
                </a:solidFill>
              </a:rPr>
              <a:t>minerals,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449513" y="290513"/>
            <a:ext cx="41290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ca-ES" altLang="es-ES" sz="4400" b="1">
                <a:solidFill>
                  <a:srgbClr val="FFFF00"/>
                </a:solidFill>
                <a:latin typeface="Arial" charset="0"/>
              </a:rPr>
              <a:t>Nutrició i Dieta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95288" y="1582738"/>
            <a:ext cx="8413750" cy="393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80000"/>
              </a:lnSpc>
            </a:pPr>
            <a:r>
              <a:rPr lang="ca-ES" altLang="es-ES" sz="2800">
                <a:solidFill>
                  <a:schemeClr val="bg1"/>
                </a:solidFill>
              </a:rPr>
              <a:t>Funcions que ha d’acomplir la nutrició. </a:t>
            </a:r>
          </a:p>
          <a:p>
            <a:pPr>
              <a:lnSpc>
                <a:spcPct val="180000"/>
              </a:lnSpc>
            </a:pPr>
            <a:r>
              <a:rPr lang="ca-ES" altLang="es-ES" sz="2800">
                <a:solidFill>
                  <a:schemeClr val="bg1"/>
                </a:solidFill>
              </a:rPr>
              <a:t>Els principis immediats font de matèria i energia. </a:t>
            </a:r>
          </a:p>
          <a:p>
            <a:pPr>
              <a:lnSpc>
                <a:spcPct val="180000"/>
              </a:lnSpc>
            </a:pPr>
            <a:r>
              <a:rPr lang="ca-ES" altLang="es-ES" sz="2800">
                <a:solidFill>
                  <a:schemeClr val="bg1"/>
                </a:solidFill>
              </a:rPr>
              <a:t>Necessitats de l’organisme. </a:t>
            </a:r>
          </a:p>
          <a:p>
            <a:pPr>
              <a:lnSpc>
                <a:spcPct val="180000"/>
              </a:lnSpc>
            </a:pPr>
            <a:r>
              <a:rPr lang="ca-ES" altLang="es-ES" sz="2800">
                <a:solidFill>
                  <a:schemeClr val="bg1"/>
                </a:solidFill>
              </a:rPr>
              <a:t>Alimentació adequada. </a:t>
            </a:r>
          </a:p>
          <a:p>
            <a:pPr>
              <a:lnSpc>
                <a:spcPct val="180000"/>
              </a:lnSpc>
            </a:pPr>
            <a:r>
              <a:rPr lang="ca-ES" altLang="es-ES" sz="2800">
                <a:solidFill>
                  <a:schemeClr val="bg1"/>
                </a:solidFill>
              </a:rPr>
              <a:t>Pes recomanat.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449513" y="290513"/>
            <a:ext cx="41290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ca-ES" altLang="es-ES" sz="4400" b="1">
                <a:solidFill>
                  <a:srgbClr val="FFFF00"/>
                </a:solidFill>
                <a:latin typeface="Arial" charset="0"/>
              </a:rPr>
              <a:t>Nutrició i Dieta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395288" y="1582738"/>
            <a:ext cx="8413750" cy="393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80000"/>
              </a:lnSpc>
            </a:pPr>
            <a:r>
              <a:rPr lang="ca-ES" altLang="es-ES" sz="2800" b="1">
                <a:solidFill>
                  <a:srgbClr val="00FF00"/>
                </a:solidFill>
              </a:rPr>
              <a:t>Funcions que ha d’acomplir la nutrició. </a:t>
            </a:r>
          </a:p>
          <a:p>
            <a:pPr>
              <a:lnSpc>
                <a:spcPct val="180000"/>
              </a:lnSpc>
            </a:pPr>
            <a:r>
              <a:rPr lang="ca-ES" altLang="es-ES" sz="2800">
                <a:solidFill>
                  <a:schemeClr val="bg1"/>
                </a:solidFill>
              </a:rPr>
              <a:t>Els principis immediats font de matèria i energia. </a:t>
            </a:r>
          </a:p>
          <a:p>
            <a:pPr>
              <a:lnSpc>
                <a:spcPct val="180000"/>
              </a:lnSpc>
            </a:pPr>
            <a:r>
              <a:rPr lang="ca-ES" altLang="es-ES" sz="2800">
                <a:solidFill>
                  <a:schemeClr val="bg1"/>
                </a:solidFill>
              </a:rPr>
              <a:t>Necessitats de l’organisme. </a:t>
            </a:r>
          </a:p>
          <a:p>
            <a:pPr>
              <a:lnSpc>
                <a:spcPct val="180000"/>
              </a:lnSpc>
            </a:pPr>
            <a:r>
              <a:rPr lang="ca-ES" altLang="es-ES" sz="2800">
                <a:solidFill>
                  <a:schemeClr val="bg1"/>
                </a:solidFill>
              </a:rPr>
              <a:t>Alimentació adequada. </a:t>
            </a:r>
          </a:p>
          <a:p>
            <a:pPr>
              <a:lnSpc>
                <a:spcPct val="180000"/>
              </a:lnSpc>
            </a:pPr>
            <a:r>
              <a:rPr lang="ca-ES" altLang="es-ES" sz="2800">
                <a:solidFill>
                  <a:schemeClr val="bg1"/>
                </a:solidFill>
              </a:rPr>
              <a:t>Pes recomanat.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2449513" y="290513"/>
            <a:ext cx="41290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ca-ES" altLang="es-ES" sz="4400" b="1">
                <a:solidFill>
                  <a:srgbClr val="FFFF00"/>
                </a:solidFill>
                <a:latin typeface="Arial" charset="0"/>
              </a:rPr>
              <a:t>Nutrició i Dieta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239713" y="981075"/>
            <a:ext cx="8580437" cy="1081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80000"/>
              </a:lnSpc>
            </a:pPr>
            <a:r>
              <a:rPr lang="ca-ES" altLang="es-ES" sz="3600" b="1">
                <a:solidFill>
                  <a:srgbClr val="00FF00"/>
                </a:solidFill>
              </a:rPr>
              <a:t>Funcions que ha d’acomplir la nutrició</a:t>
            </a:r>
            <a:r>
              <a:rPr lang="ca-ES" altLang="es-ES" sz="3600"/>
              <a:t> 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827088" y="2133600"/>
            <a:ext cx="7561262" cy="173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ca-ES" altLang="es-ES" sz="2400">
                <a:solidFill>
                  <a:schemeClr val="bg1"/>
                </a:solidFill>
              </a:rPr>
              <a:t>1. aportar l’energia per realitzar les funcions vitals</a:t>
            </a:r>
          </a:p>
          <a:p>
            <a:pPr>
              <a:lnSpc>
                <a:spcPct val="150000"/>
              </a:lnSpc>
            </a:pPr>
            <a:r>
              <a:rPr lang="ca-ES" altLang="es-ES" sz="2400">
                <a:solidFill>
                  <a:schemeClr val="bg1"/>
                </a:solidFill>
              </a:rPr>
              <a:t>2. formació i manteniment d’estructures</a:t>
            </a:r>
          </a:p>
          <a:p>
            <a:pPr>
              <a:lnSpc>
                <a:spcPct val="150000"/>
              </a:lnSpc>
            </a:pPr>
            <a:r>
              <a:rPr lang="ca-ES" altLang="es-ES" sz="2400">
                <a:solidFill>
                  <a:schemeClr val="bg1"/>
                </a:solidFill>
              </a:rPr>
              <a:t>3. regulació dels processos metabòlics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755650" y="4241800"/>
            <a:ext cx="7777163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ca-ES" altLang="es-ES" sz="2400">
                <a:solidFill>
                  <a:srgbClr val="FFFF00"/>
                </a:solidFill>
              </a:rPr>
              <a:t>L’alimentació ha d’aconseguir:</a:t>
            </a:r>
          </a:p>
          <a:p>
            <a:pPr>
              <a:lnSpc>
                <a:spcPct val="120000"/>
              </a:lnSpc>
            </a:pPr>
            <a:r>
              <a:rPr lang="ca-ES" altLang="es-ES" sz="2400">
                <a:solidFill>
                  <a:schemeClr val="bg1"/>
                </a:solidFill>
              </a:rPr>
              <a:t>- evitar deficiència de nutrients</a:t>
            </a:r>
          </a:p>
          <a:p>
            <a:pPr>
              <a:lnSpc>
                <a:spcPct val="120000"/>
              </a:lnSpc>
            </a:pPr>
            <a:r>
              <a:rPr lang="ca-ES" altLang="es-ES" sz="2400">
                <a:solidFill>
                  <a:schemeClr val="bg1"/>
                </a:solidFill>
              </a:rPr>
              <a:t>- evitar excessos de nutrients</a:t>
            </a:r>
          </a:p>
          <a:p>
            <a:pPr>
              <a:lnSpc>
                <a:spcPct val="120000"/>
              </a:lnSpc>
            </a:pPr>
            <a:r>
              <a:rPr lang="ca-ES" altLang="es-ES" sz="2400">
                <a:solidFill>
                  <a:schemeClr val="bg1"/>
                </a:solidFill>
              </a:rPr>
              <a:t>- mantenir el pes adequat</a:t>
            </a:r>
          </a:p>
          <a:p>
            <a:pPr>
              <a:lnSpc>
                <a:spcPct val="120000"/>
              </a:lnSpc>
            </a:pPr>
            <a:r>
              <a:rPr lang="ca-ES" altLang="es-ES" sz="2400">
                <a:solidFill>
                  <a:schemeClr val="bg1"/>
                </a:solidFill>
              </a:rPr>
              <a:t>- impedir malalties relacionades amb la nutrició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2449513" y="290513"/>
            <a:ext cx="41290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ca-ES" altLang="es-ES" sz="4400" b="1">
                <a:solidFill>
                  <a:srgbClr val="FFFF00"/>
                </a:solidFill>
                <a:latin typeface="Arial" charset="0"/>
              </a:rPr>
              <a:t>Nutrició i Dieta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239713" y="981075"/>
            <a:ext cx="8580437" cy="1081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80000"/>
              </a:lnSpc>
            </a:pPr>
            <a:r>
              <a:rPr lang="ca-ES" altLang="es-ES" sz="3600" b="1">
                <a:solidFill>
                  <a:srgbClr val="00FF00"/>
                </a:solidFill>
              </a:rPr>
              <a:t>Funcions que ha d’acomplir la nutrició</a:t>
            </a:r>
            <a:r>
              <a:rPr lang="ca-ES" altLang="es-ES" sz="3600"/>
              <a:t> 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827088" y="2133600"/>
            <a:ext cx="8316912" cy="173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ca-ES" altLang="es-ES" sz="2400" b="1">
                <a:solidFill>
                  <a:srgbClr val="FF0000"/>
                </a:solidFill>
              </a:rPr>
              <a:t>1. aportar l’energia per realitzar les funcions vitals</a:t>
            </a:r>
          </a:p>
          <a:p>
            <a:pPr>
              <a:lnSpc>
                <a:spcPct val="150000"/>
              </a:lnSpc>
            </a:pPr>
            <a:r>
              <a:rPr lang="ca-ES" altLang="es-ES" sz="2400">
                <a:solidFill>
                  <a:schemeClr val="bg1"/>
                </a:solidFill>
              </a:rPr>
              <a:t>2. formació i manteniment d’estructures</a:t>
            </a:r>
          </a:p>
          <a:p>
            <a:pPr>
              <a:lnSpc>
                <a:spcPct val="150000"/>
              </a:lnSpc>
            </a:pPr>
            <a:r>
              <a:rPr lang="ca-ES" altLang="es-ES" sz="2400">
                <a:solidFill>
                  <a:schemeClr val="bg1"/>
                </a:solidFill>
              </a:rPr>
              <a:t>3. regulació dels processos metabòlics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755650" y="4241800"/>
            <a:ext cx="7777163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ca-ES" altLang="es-ES" sz="2400">
                <a:solidFill>
                  <a:srgbClr val="FFFF00"/>
                </a:solidFill>
              </a:rPr>
              <a:t>L’alimentació ha d’aconseguir:</a:t>
            </a:r>
          </a:p>
          <a:p>
            <a:pPr>
              <a:lnSpc>
                <a:spcPct val="120000"/>
              </a:lnSpc>
            </a:pPr>
            <a:r>
              <a:rPr lang="ca-ES" altLang="es-ES" sz="2400">
                <a:solidFill>
                  <a:schemeClr val="bg1"/>
                </a:solidFill>
              </a:rPr>
              <a:t>- evitar deficiència de nutrients</a:t>
            </a:r>
          </a:p>
          <a:p>
            <a:pPr>
              <a:lnSpc>
                <a:spcPct val="120000"/>
              </a:lnSpc>
            </a:pPr>
            <a:r>
              <a:rPr lang="ca-ES" altLang="es-ES" sz="2400">
                <a:solidFill>
                  <a:schemeClr val="bg1"/>
                </a:solidFill>
              </a:rPr>
              <a:t>- evitar excessos de nutrients</a:t>
            </a:r>
          </a:p>
          <a:p>
            <a:pPr>
              <a:lnSpc>
                <a:spcPct val="120000"/>
              </a:lnSpc>
            </a:pPr>
            <a:r>
              <a:rPr lang="ca-ES" altLang="es-ES" sz="2400">
                <a:solidFill>
                  <a:schemeClr val="bg1"/>
                </a:solidFill>
              </a:rPr>
              <a:t>- mantenir el pes adequat</a:t>
            </a:r>
          </a:p>
          <a:p>
            <a:pPr>
              <a:lnSpc>
                <a:spcPct val="120000"/>
              </a:lnSpc>
            </a:pPr>
            <a:r>
              <a:rPr lang="ca-ES" altLang="es-ES" sz="2400">
                <a:solidFill>
                  <a:schemeClr val="bg1"/>
                </a:solidFill>
              </a:rPr>
              <a:t>- impedir malalties relacionades amb la nutrició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2449513" y="290513"/>
            <a:ext cx="41290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ca-ES" altLang="es-ES" sz="4400" b="1">
                <a:solidFill>
                  <a:srgbClr val="FFFF00"/>
                </a:solidFill>
                <a:latin typeface="Arial" charset="0"/>
              </a:rPr>
              <a:t>Nutrició i Dieta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239713" y="981075"/>
            <a:ext cx="8580437" cy="1081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80000"/>
              </a:lnSpc>
            </a:pPr>
            <a:r>
              <a:rPr lang="ca-ES" altLang="es-ES" sz="3600" b="1">
                <a:solidFill>
                  <a:srgbClr val="00FF00"/>
                </a:solidFill>
              </a:rPr>
              <a:t>Funcions que ha d’acomplir la nutrició</a:t>
            </a:r>
            <a:r>
              <a:rPr lang="ca-ES" altLang="es-ES" sz="3600"/>
              <a:t> 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827088" y="2133600"/>
            <a:ext cx="8066087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ca-ES" altLang="es-ES" sz="2400" b="1">
                <a:solidFill>
                  <a:srgbClr val="FF0000"/>
                </a:solidFill>
              </a:rPr>
              <a:t>1. aportar l’energia per realitzar les funcions vitals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1185863" y="3155950"/>
            <a:ext cx="7489825" cy="308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40000"/>
              </a:lnSpc>
            </a:pPr>
            <a:r>
              <a:rPr lang="ca-ES" altLang="es-ES" sz="2000" b="1">
                <a:solidFill>
                  <a:schemeClr val="bg1"/>
                </a:solidFill>
              </a:rPr>
              <a:t>L’energia ha de cobrir les necessitats de:</a:t>
            </a:r>
          </a:p>
          <a:p>
            <a:pPr>
              <a:lnSpc>
                <a:spcPct val="140000"/>
              </a:lnSpc>
            </a:pPr>
            <a:r>
              <a:rPr lang="ca-ES" altLang="es-ES" sz="2000" b="1">
                <a:solidFill>
                  <a:schemeClr val="bg1"/>
                </a:solidFill>
              </a:rPr>
              <a:t>a) metabolisme basal</a:t>
            </a:r>
          </a:p>
          <a:p>
            <a:pPr>
              <a:lnSpc>
                <a:spcPct val="140000"/>
              </a:lnSpc>
            </a:pPr>
            <a:r>
              <a:rPr lang="ca-ES" altLang="es-ES" sz="2000" b="1">
                <a:solidFill>
                  <a:schemeClr val="bg1"/>
                </a:solidFill>
              </a:rPr>
              <a:t>	- a l’home és major que a la dona</a:t>
            </a:r>
          </a:p>
          <a:p>
            <a:pPr>
              <a:lnSpc>
                <a:spcPct val="140000"/>
              </a:lnSpc>
            </a:pPr>
            <a:r>
              <a:rPr lang="ca-ES" altLang="es-ES" sz="2000" b="1">
                <a:solidFill>
                  <a:schemeClr val="bg1"/>
                </a:solidFill>
              </a:rPr>
              <a:t>	- disminueix amb l’edat</a:t>
            </a:r>
          </a:p>
          <a:p>
            <a:pPr>
              <a:lnSpc>
                <a:spcPct val="140000"/>
              </a:lnSpc>
            </a:pPr>
            <a:r>
              <a:rPr lang="ca-ES" altLang="es-ES" sz="2000" b="1">
                <a:solidFill>
                  <a:schemeClr val="bg1"/>
                </a:solidFill>
              </a:rPr>
              <a:t>	- primer i segon any de vida és quan és més elevat</a:t>
            </a:r>
          </a:p>
          <a:p>
            <a:pPr>
              <a:lnSpc>
                <a:spcPct val="140000"/>
              </a:lnSpc>
            </a:pPr>
            <a:r>
              <a:rPr lang="ca-ES" altLang="es-ES" sz="2000" b="1">
                <a:solidFill>
                  <a:schemeClr val="bg1"/>
                </a:solidFill>
              </a:rPr>
              <a:t>	- és constant per a cada individu</a:t>
            </a:r>
          </a:p>
          <a:p>
            <a:pPr>
              <a:lnSpc>
                <a:spcPct val="140000"/>
              </a:lnSpc>
            </a:pPr>
            <a:r>
              <a:rPr lang="ca-ES" altLang="es-ES" sz="2000" b="1">
                <a:solidFill>
                  <a:schemeClr val="bg1"/>
                </a:solidFill>
              </a:rPr>
              <a:t>b) activitat física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449513" y="290513"/>
            <a:ext cx="41290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ca-ES" altLang="es-ES" sz="4400" b="1">
                <a:solidFill>
                  <a:srgbClr val="FFFF00"/>
                </a:solidFill>
                <a:latin typeface="Arial" charset="0"/>
              </a:rPr>
              <a:t>Nutrició i Dieta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239713" y="981075"/>
            <a:ext cx="8580437" cy="1081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80000"/>
              </a:lnSpc>
            </a:pPr>
            <a:r>
              <a:rPr lang="ca-ES" altLang="es-ES" sz="3600" b="1">
                <a:solidFill>
                  <a:srgbClr val="00FF00"/>
                </a:solidFill>
              </a:rPr>
              <a:t>Funcions que ha d’acomplir la nutrició</a:t>
            </a:r>
            <a:r>
              <a:rPr lang="ca-ES" altLang="es-ES" sz="3600"/>
              <a:t> 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827088" y="2133600"/>
            <a:ext cx="8066087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ca-ES" altLang="es-ES" sz="2400" b="1">
                <a:solidFill>
                  <a:srgbClr val="FF0000"/>
                </a:solidFill>
              </a:rPr>
              <a:t>1. aportar l’energia per realitzar les funcions vitals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3850" y="2997200"/>
            <a:ext cx="8424863" cy="337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40000"/>
              </a:lnSpc>
            </a:pPr>
            <a:r>
              <a:rPr lang="ca-ES" altLang="es-ES" sz="2400" b="1">
                <a:solidFill>
                  <a:schemeClr val="bg1"/>
                </a:solidFill>
              </a:rPr>
              <a:t>Fonts d’energia</a:t>
            </a:r>
          </a:p>
          <a:p>
            <a:pPr algn="ctr">
              <a:lnSpc>
                <a:spcPct val="140000"/>
              </a:lnSpc>
            </a:pPr>
            <a:r>
              <a:rPr lang="ca-ES" altLang="es-ES" sz="2400" b="1">
                <a:solidFill>
                  <a:schemeClr val="bg1"/>
                </a:solidFill>
              </a:rPr>
              <a:t>Glúcids      	1g = 4 kcal </a:t>
            </a:r>
            <a:r>
              <a:rPr lang="ca-ES" altLang="es-ES" b="1">
                <a:solidFill>
                  <a:schemeClr val="bg1"/>
                </a:solidFill>
              </a:rPr>
              <a:t>(16,8 kJ)</a:t>
            </a:r>
          </a:p>
          <a:p>
            <a:pPr algn="ctr">
              <a:lnSpc>
                <a:spcPct val="140000"/>
              </a:lnSpc>
            </a:pPr>
            <a:r>
              <a:rPr lang="ca-ES" altLang="es-ES" sz="2400" b="1">
                <a:solidFill>
                  <a:schemeClr val="bg1"/>
                </a:solidFill>
              </a:rPr>
              <a:t> Lípids 	 1 g = 9 kcal </a:t>
            </a:r>
            <a:r>
              <a:rPr lang="ca-ES" altLang="es-ES" b="1">
                <a:solidFill>
                  <a:schemeClr val="bg1"/>
                </a:solidFill>
              </a:rPr>
              <a:t>(37,8 kJ)</a:t>
            </a:r>
          </a:p>
          <a:p>
            <a:pPr algn="ctr">
              <a:lnSpc>
                <a:spcPct val="140000"/>
              </a:lnSpc>
            </a:pPr>
            <a:r>
              <a:rPr lang="ca-ES" altLang="es-ES" sz="2400" b="1">
                <a:solidFill>
                  <a:schemeClr val="bg1"/>
                </a:solidFill>
              </a:rPr>
              <a:t>Proteïnes 	1 g = 4 kcal </a:t>
            </a:r>
            <a:r>
              <a:rPr lang="ca-ES" altLang="es-ES" b="1">
                <a:solidFill>
                  <a:schemeClr val="bg1"/>
                </a:solidFill>
              </a:rPr>
              <a:t>(16,8kJ)</a:t>
            </a:r>
          </a:p>
          <a:p>
            <a:pPr algn="ctr">
              <a:lnSpc>
                <a:spcPct val="140000"/>
              </a:lnSpc>
            </a:pPr>
            <a:endParaRPr lang="ca-ES" altLang="es-ES" b="1">
              <a:solidFill>
                <a:schemeClr val="bg1"/>
              </a:solidFill>
            </a:endParaRPr>
          </a:p>
          <a:p>
            <a:pPr>
              <a:lnSpc>
                <a:spcPct val="140000"/>
              </a:lnSpc>
            </a:pPr>
            <a:r>
              <a:rPr lang="ca-ES" altLang="es-ES" sz="2000">
                <a:solidFill>
                  <a:srgbClr val="FFFF00"/>
                </a:solidFill>
              </a:rPr>
              <a:t>La unitat d’energia és la caloria que es defineix com la quantitat de calor necessària per augmentar 1º C la temeperatra de 1 g d'aigua.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449513" y="290513"/>
            <a:ext cx="41290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ca-ES" altLang="es-ES" sz="4400" b="1">
                <a:solidFill>
                  <a:srgbClr val="FFFF00"/>
                </a:solidFill>
                <a:latin typeface="Arial" charset="0"/>
              </a:rPr>
              <a:t>Nutrició i Dieta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239713" y="981075"/>
            <a:ext cx="8580437" cy="1081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80000"/>
              </a:lnSpc>
            </a:pPr>
            <a:r>
              <a:rPr lang="ca-ES" altLang="es-ES" sz="3600" b="1">
                <a:solidFill>
                  <a:srgbClr val="00FF00"/>
                </a:solidFill>
              </a:rPr>
              <a:t>Funcions que ha d’acomplir la nutrició</a:t>
            </a:r>
            <a:r>
              <a:rPr lang="ca-ES" altLang="es-ES" sz="3600"/>
              <a:t> 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827088" y="2133600"/>
            <a:ext cx="8066087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ca-ES" altLang="es-ES" sz="2400" b="1">
                <a:solidFill>
                  <a:srgbClr val="FF0000"/>
                </a:solidFill>
              </a:rPr>
              <a:t>1. aportar l’energia per realitzar les funcions vitals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323850" y="2997200"/>
            <a:ext cx="8640763" cy="366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</a:pPr>
            <a:r>
              <a:rPr lang="ca-ES" altLang="es-ES" sz="2000">
                <a:solidFill>
                  <a:schemeClr val="bg1"/>
                </a:solidFill>
              </a:rPr>
              <a:t>Tipus d’energia que usen els organismes</a:t>
            </a:r>
          </a:p>
          <a:p>
            <a:pPr>
              <a:lnSpc>
                <a:spcPct val="130000"/>
              </a:lnSpc>
            </a:pPr>
            <a:r>
              <a:rPr lang="ca-ES" altLang="es-ES" sz="2000">
                <a:solidFill>
                  <a:schemeClr val="bg1"/>
                </a:solidFill>
              </a:rPr>
              <a:t>Els nutrients es transformen en les següents classes d’energia:</a:t>
            </a:r>
          </a:p>
          <a:p>
            <a:pPr algn="ctr">
              <a:lnSpc>
                <a:spcPct val="130000"/>
              </a:lnSpc>
            </a:pPr>
            <a:r>
              <a:rPr lang="ca-ES" altLang="es-ES" sz="2000">
                <a:solidFill>
                  <a:srgbClr val="FFFF00"/>
                </a:solidFill>
              </a:rPr>
              <a:t>Elèctrica</a:t>
            </a:r>
          </a:p>
          <a:p>
            <a:pPr algn="ctr">
              <a:lnSpc>
                <a:spcPct val="130000"/>
              </a:lnSpc>
            </a:pPr>
            <a:r>
              <a:rPr lang="ca-ES" altLang="es-ES" sz="2000">
                <a:solidFill>
                  <a:srgbClr val="FFFF00"/>
                </a:solidFill>
              </a:rPr>
              <a:t>Mecànica</a:t>
            </a:r>
          </a:p>
          <a:p>
            <a:pPr algn="ctr">
              <a:lnSpc>
                <a:spcPct val="130000"/>
              </a:lnSpc>
            </a:pPr>
            <a:r>
              <a:rPr lang="ca-ES" altLang="es-ES" sz="2000">
                <a:solidFill>
                  <a:srgbClr val="FFFF00"/>
                </a:solidFill>
              </a:rPr>
              <a:t>Química</a:t>
            </a:r>
          </a:p>
          <a:p>
            <a:pPr algn="ctr">
              <a:lnSpc>
                <a:spcPct val="130000"/>
              </a:lnSpc>
            </a:pPr>
            <a:r>
              <a:rPr lang="ca-ES" altLang="es-ES" sz="2000">
                <a:solidFill>
                  <a:srgbClr val="FFFF00"/>
                </a:solidFill>
              </a:rPr>
              <a:t>Tèrmica</a:t>
            </a:r>
          </a:p>
          <a:p>
            <a:pPr>
              <a:lnSpc>
                <a:spcPct val="130000"/>
              </a:lnSpc>
            </a:pPr>
            <a:r>
              <a:rPr lang="ca-ES" altLang="es-ES" sz="2000">
                <a:solidFill>
                  <a:schemeClr val="bg1"/>
                </a:solidFill>
              </a:rPr>
              <a:t>Els organismes transformen els compost rics en energia en ATP, que és el producte que subministra l’energia necessària per els diferents processos.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1007</TotalTime>
  <Words>522</Words>
  <Application>Microsoft Office PowerPoint</Application>
  <PresentationFormat>Presentación en pantalla (4:3)</PresentationFormat>
  <Paragraphs>117</Paragraphs>
  <Slides>13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Diseño predeterminado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UIB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uib</dc:creator>
  <cp:lastModifiedBy>Windows</cp:lastModifiedBy>
  <cp:revision>63</cp:revision>
  <dcterms:created xsi:type="dcterms:W3CDTF">2011-11-29T10:46:16Z</dcterms:created>
  <dcterms:modified xsi:type="dcterms:W3CDTF">2014-11-18T12:35:47Z</dcterms:modified>
</cp:coreProperties>
</file>