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7" r:id="rId2"/>
    <p:sldId id="303" r:id="rId3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FF66"/>
    <a:srgbClr val="FFFF00"/>
    <a:srgbClr val="FF0000"/>
    <a:srgbClr val="33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196" autoAdjust="0"/>
    <p:restoredTop sz="94660"/>
  </p:normalViewPr>
  <p:slideViewPr>
    <p:cSldViewPr>
      <p:cViewPr varScale="1">
        <p:scale>
          <a:sx n="69" d="100"/>
          <a:sy n="69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A2A74D5-80E7-4BAB-B346-679C68D2D6BE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58020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20DBB2-08BA-4F88-8BD8-37339734EFF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34940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C0398E-ACE3-4CD8-9DC1-2EB04E3268C4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D5E3C-7358-4F83-8A6F-FA632F4E5204}" type="slidenum">
              <a:rPr lang="ca-ES" altLang="es-ES"/>
              <a:pPr/>
              <a:t>2</a:t>
            </a:fld>
            <a:endParaRPr lang="ca-ES" altLang="es-E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20170-407C-4214-88E6-879EBF45C2C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6839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00E31-9E05-4B6E-8605-FC921C3BBD9C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48832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D4DA3-4AEB-49FB-80C9-F9E3DC1CF609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297171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A4EC3-BE92-4E93-AA1B-6EDD06FD4318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61027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B0FA5-5C89-45D7-BFB3-97153D486042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421228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D904C-3D20-4FD0-89E2-4319FC5DD8B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16626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C1D35-3F86-4A6D-9B5D-01EFC1D1A143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48109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26E1F-B566-4E69-8693-E3AF0D43F6A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31203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CC4DD-167B-4982-A4B9-84F7324B09D8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03433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5B9D-747A-4FBF-B705-79EEEB51A83F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54521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2B766-F597-40F0-A7D9-FAE9C60B6C13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86265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ca-ES" alt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a-ES" alt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27834FB-E6C8-46BA-8C76-DD2657901BEC}" type="slidenum">
              <a:rPr lang="ca-ES" altLang="es-ES"/>
              <a:pPr/>
              <a:t>‹Nº›</a:t>
            </a:fld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2206625" y="1196975"/>
            <a:ext cx="47244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rgbClr val="00FF00"/>
                </a:solidFill>
              </a:rPr>
              <a:t>Necessitats de l’organisme 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144463" y="2093913"/>
            <a:ext cx="8964612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ca-ES" altLang="es-ES">
                <a:solidFill>
                  <a:schemeClr val="bg1"/>
                </a:solidFill>
              </a:rPr>
              <a:t>En el quadre següent s’estableixen les necessitats d’alimentació per edats. La quantitat d’aliment es refereix en kcal, segons l’equivalència vista a l’apartat anterior entre glúcids, lípids i proteïnes. La darrera columna fa referència a les quantitats necessàries expressades en grams i dia de proteïnes.</a:t>
            </a:r>
          </a:p>
        </p:txBody>
      </p:sp>
      <p:pic>
        <p:nvPicPr>
          <p:cNvPr id="911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3933825"/>
            <a:ext cx="9144000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206625" y="1196975"/>
            <a:ext cx="47244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rgbClr val="00FF00"/>
                </a:solidFill>
              </a:rPr>
              <a:t>Necessitats de l’organisme </a:t>
            </a: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611188" y="2205038"/>
            <a:ext cx="7848600" cy="316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2800" b="1" i="1">
                <a:solidFill>
                  <a:srgbClr val="FFFF00"/>
                </a:solidFill>
              </a:rPr>
              <a:t>Examples:</a:t>
            </a:r>
            <a:endParaRPr lang="ca-ES" altLang="es-ES" sz="2800">
              <a:solidFill>
                <a:srgbClr val="FFFF00"/>
              </a:solidFill>
            </a:endParaRPr>
          </a:p>
          <a:p>
            <a:pPr algn="ctr">
              <a:lnSpc>
                <a:spcPct val="180000"/>
              </a:lnSpc>
            </a:pPr>
            <a:r>
              <a:rPr lang="ca-ES" altLang="es-ES" sz="2800" i="1">
                <a:solidFill>
                  <a:srgbClr val="FFFF00"/>
                </a:solidFill>
              </a:rPr>
              <a:t>Sedentary or light activity:</a:t>
            </a:r>
            <a:r>
              <a:rPr lang="ca-ES" altLang="es-ES" sz="2800">
                <a:solidFill>
                  <a:srgbClr val="FFFF00"/>
                </a:solidFill>
              </a:rPr>
              <a:t>   </a:t>
            </a:r>
            <a:r>
              <a:rPr lang="ca-ES" altLang="es-ES" sz="2800" i="1">
                <a:solidFill>
                  <a:srgbClr val="FFFF00"/>
                </a:solidFill>
              </a:rPr>
              <a:t>36 kcal</a:t>
            </a:r>
            <a:r>
              <a:rPr lang="ca-ES" altLang="es-ES" sz="2800">
                <a:solidFill>
                  <a:srgbClr val="FFFF00"/>
                </a:solidFill>
              </a:rPr>
              <a:t>/kg/d.</a:t>
            </a:r>
          </a:p>
          <a:p>
            <a:pPr algn="ctr">
              <a:lnSpc>
                <a:spcPct val="180000"/>
              </a:lnSpc>
            </a:pPr>
            <a:r>
              <a:rPr lang="ca-ES" altLang="es-ES" sz="2800" i="1">
                <a:solidFill>
                  <a:srgbClr val="FFFF00"/>
                </a:solidFill>
              </a:rPr>
              <a:t>Active or moderately active:</a:t>
            </a:r>
            <a:r>
              <a:rPr lang="ca-ES" altLang="es-ES" sz="2800">
                <a:solidFill>
                  <a:srgbClr val="FFFF00"/>
                </a:solidFill>
              </a:rPr>
              <a:t> </a:t>
            </a:r>
            <a:r>
              <a:rPr lang="ca-ES" altLang="es-ES" sz="2800" i="1">
                <a:solidFill>
                  <a:srgbClr val="FFFF00"/>
                </a:solidFill>
              </a:rPr>
              <a:t>41 kcal</a:t>
            </a:r>
            <a:r>
              <a:rPr lang="ca-ES" altLang="es-ES" sz="2800">
                <a:solidFill>
                  <a:srgbClr val="FFFF00"/>
                </a:solidFill>
              </a:rPr>
              <a:t>/kg/d.</a:t>
            </a:r>
          </a:p>
          <a:p>
            <a:pPr algn="ctr">
              <a:lnSpc>
                <a:spcPct val="180000"/>
              </a:lnSpc>
            </a:pPr>
            <a:r>
              <a:rPr lang="ca-ES" altLang="es-ES" sz="2800" i="1">
                <a:solidFill>
                  <a:srgbClr val="FFFF00"/>
                </a:solidFill>
              </a:rPr>
              <a:t>Vigorous or vigorously active:</a:t>
            </a:r>
            <a:r>
              <a:rPr lang="ca-ES" altLang="es-ES" sz="2800">
                <a:solidFill>
                  <a:srgbClr val="FFFF00"/>
                </a:solidFill>
              </a:rPr>
              <a:t> </a:t>
            </a:r>
            <a:r>
              <a:rPr lang="ca-ES" altLang="es-ES" sz="2800" i="1">
                <a:solidFill>
                  <a:srgbClr val="FFFF00"/>
                </a:solidFill>
              </a:rPr>
              <a:t>56 kcal</a:t>
            </a:r>
            <a:r>
              <a:rPr lang="ca-ES" altLang="es-ES" sz="2800">
                <a:solidFill>
                  <a:srgbClr val="FFFF00"/>
                </a:solidFill>
              </a:rPr>
              <a:t>/kg/d.</a:t>
            </a: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250825" y="5851525"/>
            <a:ext cx="8542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a-ES" altLang="es-ES" sz="2400" b="1">
                <a:solidFill>
                  <a:schemeClr val="bg1"/>
                </a:solidFill>
              </a:rPr>
              <a:t>Font: FAO</a:t>
            </a:r>
            <a:r>
              <a:rPr lang="ca-ES" altLang="es-ES" sz="1600">
                <a:solidFill>
                  <a:schemeClr val="bg1"/>
                </a:solidFill>
              </a:rPr>
              <a:t> (http://www.fao.org/docrep/007/y5686e/y5686e07.htm#TopOfPag)e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96</Words>
  <Application>Microsoft Office PowerPoint</Application>
  <PresentationFormat>Presentación en pantalla 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Diseño predeterminado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uib</dc:creator>
  <cp:lastModifiedBy>Windows</cp:lastModifiedBy>
  <cp:revision>63</cp:revision>
  <dcterms:created xsi:type="dcterms:W3CDTF">2011-11-29T10:46:16Z</dcterms:created>
  <dcterms:modified xsi:type="dcterms:W3CDTF">2014-11-18T12:39:46Z</dcterms:modified>
</cp:coreProperties>
</file>