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FFA6-119B-44C1-9509-78E062337CF3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home.tiscalinet.ch/biografien/images/hooke_micrograph_kork_k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 Teoria cel·lular</a:t>
            </a:r>
          </a:p>
        </p:txBody>
      </p:sp>
      <p:pic>
        <p:nvPicPr>
          <p:cNvPr id="20483" name="Picture 3" descr="http://home.tiscalinet.ch/biografien/images/hooke_micrograph_kork_kl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288" y="981075"/>
            <a:ext cx="3943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981075"/>
            <a:ext cx="21177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4581525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219700" y="3716338"/>
            <a:ext cx="245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Robert Hooke, 1665.</a:t>
            </a:r>
          </a:p>
          <a:p>
            <a:r>
              <a:rPr lang="es-ES"/>
              <a:t>Dóna nom a la cèl·lula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16113"/>
            <a:ext cx="13684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-344488" y="3448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5288" y="908050"/>
            <a:ext cx="820737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/>
              <a:t>De la teoria protoplasmàtica a la teoria cel·lular</a:t>
            </a:r>
          </a:p>
          <a:p>
            <a:pPr algn="ctr">
              <a:spcBef>
                <a:spcPct val="50000"/>
              </a:spcBef>
            </a:pPr>
            <a:r>
              <a:rPr lang="es-ES" b="1"/>
              <a:t>Protoplasma = Citoplasma + Nucli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348038" y="350043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581525"/>
            <a:ext cx="1601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555875" y="2205038"/>
            <a:ext cx="63373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Robert Brown, 1831. Descubridor del nucli.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Dujardin, 1835. Descobridor del sarcodi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Purkinje, 1839. Dóna el nom de protoplasma (=sarcodi)</a:t>
            </a:r>
          </a:p>
          <a:p>
            <a:pPr>
              <a:spcBef>
                <a:spcPct val="50000"/>
              </a:spcBef>
            </a:pPr>
            <a:endParaRPr lang="es-E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32138" y="4724400"/>
            <a:ext cx="32400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/>
              <a:t>1834</a:t>
            </a:r>
          </a:p>
          <a:p>
            <a:r>
              <a:rPr lang="es-ES" sz="2000" b="1"/>
              <a:t>Matthias J. Schleiden,</a:t>
            </a:r>
          </a:p>
          <a:p>
            <a:endParaRPr lang="es-ES" sz="2000" b="1"/>
          </a:p>
          <a:p>
            <a:r>
              <a:rPr lang="es-ES" sz="2000" b="1"/>
              <a:t>Tots el vegetals són formats per cèl·lules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s-ES" sz="2000" b="1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700213"/>
            <a:ext cx="253047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981075"/>
            <a:ext cx="4752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4213" y="2492375"/>
            <a:ext cx="34559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1835</a:t>
            </a:r>
          </a:p>
          <a:p>
            <a:r>
              <a:rPr lang="es-ES" sz="2400" b="1"/>
              <a:t>Theodor Schwann</a:t>
            </a:r>
          </a:p>
          <a:p>
            <a:endParaRPr lang="es-ES" sz="2400" b="1"/>
          </a:p>
          <a:p>
            <a:r>
              <a:rPr lang="es-ES" sz="2400" b="1"/>
              <a:t>Tots el animals són formats per cèl·lules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196975"/>
            <a:ext cx="19145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076700"/>
            <a:ext cx="3000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268413"/>
            <a:ext cx="2466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12875"/>
            <a:ext cx="44862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446405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Rudolf Virchow, (1828-1902)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Tota cèl·lula prové d’una altra cèl·lula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3.Teoria </a:t>
            </a:r>
            <a:r>
              <a:rPr lang="es-ES" i="1"/>
              <a:t>cel·lular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 dirty="0" err="1"/>
              <a:t>Principis</a:t>
            </a:r>
            <a:r>
              <a:rPr lang="es-ES" sz="2000" b="1" i="1" dirty="0"/>
              <a:t> de la </a:t>
            </a:r>
            <a:r>
              <a:rPr lang="es-ES" sz="2000" b="1" i="1" dirty="0" err="1"/>
              <a:t>teoria</a:t>
            </a:r>
            <a:r>
              <a:rPr lang="es-ES" sz="2000" b="1" i="1" dirty="0"/>
              <a:t> </a:t>
            </a:r>
            <a:r>
              <a:rPr lang="es-ES" sz="2000" b="1" i="1" dirty="0" err="1"/>
              <a:t>cel.lular</a:t>
            </a:r>
            <a:endParaRPr lang="es-ES" sz="2000" b="1" i="1" dirty="0"/>
          </a:p>
          <a:p>
            <a:pPr algn="ctr"/>
            <a:endParaRPr lang="es-ES" sz="2000" b="1" dirty="0"/>
          </a:p>
          <a:p>
            <a:pPr algn="ctr"/>
            <a:endParaRPr lang="es-ES" sz="2000" b="1" dirty="0"/>
          </a:p>
          <a:p>
            <a:pPr algn="ctr"/>
            <a:r>
              <a:rPr lang="fr-FR" sz="2000" b="1" dirty="0" err="1">
                <a:solidFill>
                  <a:srgbClr val="FF3300"/>
                </a:solidFill>
              </a:rPr>
              <a:t>Tots</a:t>
            </a:r>
            <a:r>
              <a:rPr lang="fr-FR" sz="2000" b="1" dirty="0">
                <a:solidFill>
                  <a:srgbClr val="FF3300"/>
                </a:solidFill>
              </a:rPr>
              <a:t> els organismes </a:t>
            </a:r>
            <a:r>
              <a:rPr lang="fr-FR" sz="2000" b="1" dirty="0" err="1">
                <a:solidFill>
                  <a:srgbClr val="FF3300"/>
                </a:solidFill>
              </a:rPr>
              <a:t>són</a:t>
            </a:r>
            <a:r>
              <a:rPr lang="fr-FR" sz="2000" b="1" dirty="0">
                <a:solidFill>
                  <a:srgbClr val="FF3300"/>
                </a:solidFill>
              </a:rPr>
              <a:t> formats per </a:t>
            </a:r>
            <a:r>
              <a:rPr lang="fr-FR" sz="2000" b="1" dirty="0" err="1">
                <a:solidFill>
                  <a:srgbClr val="FF3300"/>
                </a:solidFill>
              </a:rPr>
              <a:t>cèl.lules</a:t>
            </a:r>
            <a:endParaRPr lang="fr-FR" sz="2000" b="1" dirty="0">
              <a:solidFill>
                <a:srgbClr val="FF33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/>
              <a:t>Existeixen</a:t>
            </a:r>
            <a:r>
              <a:rPr lang="fr-FR" sz="2000" b="1" dirty="0"/>
              <a:t> organismes </a:t>
            </a:r>
            <a:r>
              <a:rPr lang="fr-FR" sz="2000" b="1" dirty="0" err="1"/>
              <a:t>unicel.lulars</a:t>
            </a:r>
            <a:r>
              <a:rPr lang="fr-FR" sz="2000" b="1" dirty="0"/>
              <a:t> i </a:t>
            </a:r>
            <a:r>
              <a:rPr lang="fr-FR" sz="2000" b="1" dirty="0" err="1"/>
              <a:t>pluricel.lulars</a:t>
            </a:r>
            <a:r>
              <a:rPr lang="fr-FR" sz="2000" b="1" dirty="0"/>
              <a:t>.</a:t>
            </a: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>
                <a:solidFill>
                  <a:srgbClr val="FF3300"/>
                </a:solidFill>
              </a:rPr>
              <a:t>Totes</a:t>
            </a:r>
            <a:r>
              <a:rPr lang="fr-FR" sz="2000" b="1" dirty="0">
                <a:solidFill>
                  <a:srgbClr val="FF3300"/>
                </a:solidFill>
              </a:rPr>
              <a:t> les </a:t>
            </a:r>
            <a:r>
              <a:rPr lang="fr-FR" sz="2000" b="1" dirty="0" err="1">
                <a:solidFill>
                  <a:srgbClr val="FF3300"/>
                </a:solidFill>
              </a:rPr>
              <a:t>cèl.lules</a:t>
            </a:r>
            <a:r>
              <a:rPr lang="fr-FR" sz="2000" b="1" dirty="0">
                <a:solidFill>
                  <a:srgbClr val="FF3300"/>
                </a:solidFill>
              </a:rPr>
              <a:t> </a:t>
            </a:r>
            <a:r>
              <a:rPr lang="fr-FR" sz="2000" b="1" dirty="0" err="1">
                <a:solidFill>
                  <a:srgbClr val="FF3300"/>
                </a:solidFill>
              </a:rPr>
              <a:t>deriven</a:t>
            </a:r>
            <a:r>
              <a:rPr lang="fr-FR" sz="2000" b="1" dirty="0">
                <a:solidFill>
                  <a:srgbClr val="FF3300"/>
                </a:solidFill>
              </a:rPr>
              <a:t> d’</a:t>
            </a:r>
            <a:r>
              <a:rPr lang="fr-FR" sz="2000" b="1" dirty="0" err="1">
                <a:solidFill>
                  <a:srgbClr val="FF3300"/>
                </a:solidFill>
              </a:rPr>
              <a:t>altres</a:t>
            </a:r>
            <a:r>
              <a:rPr lang="fr-FR" sz="2000" b="1" dirty="0">
                <a:solidFill>
                  <a:srgbClr val="FF3300"/>
                </a:solidFill>
              </a:rPr>
              <a:t> </a:t>
            </a:r>
            <a:r>
              <a:rPr lang="fr-FR" sz="2000" b="1" dirty="0" err="1">
                <a:solidFill>
                  <a:srgbClr val="FF3300"/>
                </a:solidFill>
              </a:rPr>
              <a:t>cèl.lules</a:t>
            </a:r>
            <a:endParaRPr lang="fr-FR" sz="2000" b="1" dirty="0">
              <a:solidFill>
                <a:srgbClr val="FF33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es-ES" sz="2000" b="1" dirty="0"/>
              <a:t>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contenen</a:t>
            </a:r>
            <a:r>
              <a:rPr lang="es-ES" sz="2000" b="1" dirty="0"/>
              <a:t> el material </a:t>
            </a:r>
            <a:r>
              <a:rPr lang="es-ES" sz="2000" b="1" dirty="0" err="1"/>
              <a:t>hereditari</a:t>
            </a:r>
            <a:r>
              <a:rPr lang="es-ES" sz="2000" b="1" dirty="0"/>
              <a:t> que </a:t>
            </a:r>
            <a:r>
              <a:rPr lang="es-ES" sz="2000" b="1" dirty="0" err="1"/>
              <a:t>és</a:t>
            </a:r>
            <a:r>
              <a:rPr lang="es-ES" sz="2000" b="1" dirty="0"/>
              <a:t> </a:t>
            </a:r>
            <a:r>
              <a:rPr lang="es-ES" sz="2000" b="1" dirty="0" err="1"/>
              <a:t>passat</a:t>
            </a:r>
            <a:r>
              <a:rPr lang="es-ES" sz="2000" b="1" dirty="0"/>
              <a:t> a 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filles</a:t>
            </a:r>
            <a:r>
              <a:rPr lang="es-ES" sz="2000" b="1" dirty="0"/>
              <a:t>.</a:t>
            </a: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Tots</a:t>
            </a:r>
            <a:r>
              <a:rPr lang="fr-FR" sz="2000" b="1" dirty="0">
                <a:solidFill>
                  <a:srgbClr val="FF0000"/>
                </a:solidFill>
              </a:rPr>
              <a:t> els </a:t>
            </a:r>
            <a:r>
              <a:rPr lang="fr-FR" sz="2000" b="1" dirty="0" err="1">
                <a:solidFill>
                  <a:srgbClr val="FF0000"/>
                </a:solidFill>
              </a:rPr>
              <a:t>processos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metabòlics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passen</a:t>
            </a:r>
            <a:r>
              <a:rPr lang="fr-FR" sz="2000" b="1" dirty="0">
                <a:solidFill>
                  <a:srgbClr val="FF0000"/>
                </a:solidFill>
              </a:rPr>
              <a:t> a l’</a:t>
            </a:r>
            <a:r>
              <a:rPr lang="fr-FR" sz="2000" b="1" dirty="0" err="1">
                <a:solidFill>
                  <a:srgbClr val="FF0000"/>
                </a:solidFill>
              </a:rPr>
              <a:t>interior</a:t>
            </a:r>
            <a:r>
              <a:rPr lang="fr-FR" sz="2000" b="1" dirty="0">
                <a:solidFill>
                  <a:srgbClr val="FF0000"/>
                </a:solidFill>
              </a:rPr>
              <a:t> de les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es-ES" sz="2000" b="1" dirty="0">
              <a:solidFill>
                <a:srgbClr val="FF0000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2</cp:revision>
  <dcterms:created xsi:type="dcterms:W3CDTF">2011-11-15T20:26:31Z</dcterms:created>
  <dcterms:modified xsi:type="dcterms:W3CDTF">2013-11-12T09:30:11Z</dcterms:modified>
</cp:coreProperties>
</file>