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9" r:id="rId10"/>
    <p:sldId id="271" r:id="rId11"/>
    <p:sldId id="273" r:id="rId12"/>
    <p:sldId id="274" r:id="rId13"/>
    <p:sldId id="276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F900-A60C-4266-A94A-CE0F6FE1912E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277-BD15-4ACA-ACE2-D1A746052B6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04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1196974"/>
            <a:ext cx="5183981" cy="531495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620713"/>
            <a:ext cx="4619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5076825" y="908050"/>
            <a:ext cx="1655763" cy="366713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Citoesquelet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6. Flagels i cilis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5359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4775" y="1189038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089900" y="6119813"/>
            <a:ext cx="10541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5 µm</a:t>
            </a:r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185863" y="2859088"/>
            <a:ext cx="2943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81050" y="6040438"/>
            <a:ext cx="2943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8004175" y="6119813"/>
            <a:ext cx="70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8004175" y="6030913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8705850" y="6027738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6. Flagels i Cilis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8535988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36525" y="541338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089900" y="5510213"/>
            <a:ext cx="10541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15 µm</a:t>
            </a:r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71500" y="2182813"/>
            <a:ext cx="384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Direction of organism’s movement</a:t>
            </a:r>
            <a:endParaRPr lang="en-US" sz="200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22325" y="5314950"/>
            <a:ext cx="29432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95313" y="3105150"/>
            <a:ext cx="170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 </a:t>
            </a:r>
          </a:p>
          <a:p>
            <a:pPr algn="ctr"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443163" y="3105150"/>
            <a:ext cx="17049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b="1"/>
              <a:t> </a:t>
            </a:r>
            <a:endParaRPr lang="en-US" sz="200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8128000" y="5430838"/>
            <a:ext cx="612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8128000" y="5348288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8737600" y="5338763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37525" cy="667543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6-10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264025" y="5360988"/>
            <a:ext cx="14906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Close-up of nuclear</a:t>
            </a:r>
          </a:p>
          <a:p>
            <a:pPr eaLnBrk="0" hangingPunct="0">
              <a:lnSpc>
                <a:spcPct val="90000"/>
              </a:lnSpc>
            </a:pPr>
            <a:r>
              <a:rPr lang="en-US" sz="1200" b="1"/>
              <a:t>envelope</a:t>
            </a:r>
            <a:endParaRPr lang="en-US" sz="12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384675" y="296863"/>
            <a:ext cx="7096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673600" y="1163638"/>
            <a:ext cx="8016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Nucleolus</a:t>
            </a:r>
            <a:endParaRPr lang="en-US" sz="12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165600" y="1423988"/>
            <a:ext cx="8016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Chromatin</a:t>
            </a:r>
            <a:endParaRPr lang="en-US" sz="12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451225" y="1776413"/>
            <a:ext cx="13763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envelope: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b="1"/>
              <a:t>Inner membrane</a:t>
            </a:r>
            <a:endParaRPr lang="en-US" sz="120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48050" y="2173288"/>
            <a:ext cx="12620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Outer membrane</a:t>
            </a:r>
            <a:endParaRPr lang="en-US" sz="1200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632200" y="2687638"/>
            <a:ext cx="104298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pore</a:t>
            </a:r>
            <a:endParaRPr lang="en-US" sz="120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373563" y="3467100"/>
            <a:ext cx="9080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Pore</a:t>
            </a:r>
          </a:p>
          <a:p>
            <a:pPr eaLnBrk="0" hangingPunct="0"/>
            <a:r>
              <a:rPr lang="en-US" sz="1200" b="1"/>
              <a:t>complex</a:t>
            </a:r>
            <a:endParaRPr lang="en-US" sz="1200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360738" y="4618038"/>
            <a:ext cx="10429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Ribosome</a:t>
            </a:r>
            <a:endParaRPr lang="en-US" sz="1200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844550" y="6219825"/>
            <a:ext cx="16494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Pore complexes (TEM)</a:t>
            </a:r>
            <a:endParaRPr lang="en-US" sz="1200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900738" y="6219825"/>
            <a:ext cx="1684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Nuclear lamina (TEM)</a:t>
            </a:r>
            <a:endParaRPr lang="en-US" sz="120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7718425" y="4635500"/>
            <a:ext cx="4683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558088" y="4168775"/>
            <a:ext cx="8143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Rough ER</a:t>
            </a:r>
            <a:endParaRPr lang="en-US" sz="1200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804150" y="931863"/>
            <a:ext cx="7096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76300" y="1106488"/>
            <a:ext cx="4683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50900" y="4911725"/>
            <a:ext cx="5921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0.25 µm</a:t>
            </a:r>
            <a:endParaRPr lang="en-US" sz="1200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847725" y="4344988"/>
            <a:ext cx="20558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1200" b="1"/>
              <a:t>Surface of nuclear envelope</a:t>
            </a:r>
            <a:endParaRPr lang="en-US" sz="1200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854075" y="1343025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857250" y="13017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254125" y="130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850900" y="5153025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854075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435100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4124325" y="371475"/>
            <a:ext cx="2127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5407025" y="1314450"/>
            <a:ext cx="6477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4956175" y="1562100"/>
            <a:ext cx="65405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4651375" y="2127250"/>
            <a:ext cx="28257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4683125" y="2339975"/>
            <a:ext cx="30162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2489200" y="2136775"/>
            <a:ext cx="9398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flipV="1">
            <a:off x="2700338" y="2349500"/>
            <a:ext cx="7461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H="1">
            <a:off x="2809875" y="2822575"/>
            <a:ext cx="7874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 flipV="1">
            <a:off x="7359650" y="1006475"/>
            <a:ext cx="403225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7540625" y="3644900"/>
            <a:ext cx="352425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7512050" y="4857750"/>
            <a:ext cx="822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7512050" y="48133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8337550" y="48101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6" name="AutoShape 40"/>
          <p:cNvSpPr>
            <a:spLocks/>
          </p:cNvSpPr>
          <p:nvPr/>
        </p:nvSpPr>
        <p:spPr bwMode="auto">
          <a:xfrm rot="-5400000">
            <a:off x="5041900" y="3876676"/>
            <a:ext cx="123825" cy="565150"/>
          </a:xfrm>
          <a:prstGeom prst="rightBrace">
            <a:avLst>
              <a:gd name="adj1" fmla="val 3803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 flipH="1" flipV="1">
            <a:off x="4848225" y="3838575"/>
            <a:ext cx="257175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4146550" y="4743450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179388" y="260350"/>
            <a:ext cx="2160587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Membrana nuclear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7. Nucli: el nucleol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516063"/>
            <a:ext cx="6048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7. Nucli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19175"/>
            <a:ext cx="55816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125538"/>
            <a:ext cx="36718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69988"/>
            <a:ext cx="51133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d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7529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9750" y="430213"/>
            <a:ext cx="7056438" cy="1054100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UD. III. BIOLOGIA CEL·LULAR. Ll. III. 1. Organització cel·lular</a:t>
            </a:r>
          </a:p>
          <a:p>
            <a:r>
              <a:rPr lang="es-ES" i="1"/>
              <a:t> </a:t>
            </a:r>
          </a:p>
          <a:p>
            <a:pPr>
              <a:spcBef>
                <a:spcPct val="50000"/>
              </a:spcBef>
            </a:pPr>
            <a:r>
              <a:rPr lang="es-ES" i="1"/>
              <a:t>8. Cromosomes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569325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7-7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5350" y="660400"/>
            <a:ext cx="8524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100" b="1"/>
              <a:t>Fibers of</a:t>
            </a:r>
          </a:p>
          <a:p>
            <a:pPr eaLnBrk="0" hangingPunct="0">
              <a:lnSpc>
                <a:spcPct val="80000"/>
              </a:lnSpc>
            </a:pPr>
            <a:r>
              <a:rPr lang="en-US" sz="1100" b="1"/>
              <a:t>extracellular</a:t>
            </a:r>
          </a:p>
          <a:p>
            <a:pPr eaLnBrk="0" hangingPunct="0">
              <a:lnSpc>
                <a:spcPct val="80000"/>
              </a:lnSpc>
            </a:pPr>
            <a:r>
              <a:rPr lang="en-US" sz="1100" b="1"/>
              <a:t>matrix (ECM)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38300" y="1401763"/>
            <a:ext cx="8302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Glycoprotein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94050" y="1982788"/>
            <a:ext cx="8747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Carbohydrate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50925" y="5476875"/>
            <a:ext cx="9890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Microfilaments</a:t>
            </a:r>
          </a:p>
          <a:p>
            <a:pPr eaLnBrk="0" hangingPunct="0"/>
            <a:r>
              <a:rPr lang="en-US" sz="1100" b="1"/>
              <a:t>of cytoskeleton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73413" y="5086350"/>
            <a:ext cx="7191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Cholesterol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448425" y="5594350"/>
            <a:ext cx="4937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Integral</a:t>
            </a:r>
          </a:p>
          <a:p>
            <a:pPr eaLnBrk="0" hangingPunct="0"/>
            <a:r>
              <a:rPr lang="en-US" sz="1100" b="1"/>
              <a:t>protein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38538" y="5441950"/>
            <a:ext cx="7270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Peripheral</a:t>
            </a:r>
          </a:p>
          <a:p>
            <a:pPr eaLnBrk="0" hangingPunct="0"/>
            <a:r>
              <a:rPr lang="en-US" sz="1100" b="1"/>
              <a:t>proteins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340600" y="5865813"/>
            <a:ext cx="1409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CYTOPLASMIC SIDE</a:t>
            </a:r>
          </a:p>
          <a:p>
            <a:pPr eaLnBrk="0" hangingPunct="0"/>
            <a:r>
              <a:rPr lang="en-US" sz="1100" b="1"/>
              <a:t>OF MEMBRANE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505700" y="2994025"/>
            <a:ext cx="12715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EXTRACELLULAR</a:t>
            </a:r>
          </a:p>
          <a:p>
            <a:pPr eaLnBrk="0" hangingPunct="0"/>
            <a:r>
              <a:rPr lang="en-US" sz="1100" b="1"/>
              <a:t>SIDE OF</a:t>
            </a:r>
          </a:p>
          <a:p>
            <a:pPr eaLnBrk="0" hangingPunct="0"/>
            <a:r>
              <a:rPr lang="en-US" sz="1100" b="1"/>
              <a:t>MEMBRANE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900863" y="2855913"/>
            <a:ext cx="7159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100" b="1"/>
              <a:t>Glycolipid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1206500" y="1082675"/>
            <a:ext cx="19367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765175" y="1079500"/>
            <a:ext cx="4413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203325" y="1079500"/>
            <a:ext cx="0" cy="147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2959100" y="2022475"/>
            <a:ext cx="136525" cy="641350"/>
          </a:xfrm>
          <a:prstGeom prst="rightBrace">
            <a:avLst>
              <a:gd name="adj1" fmla="val 3914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098800" y="2130425"/>
            <a:ext cx="8255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9" name="AutoShape 19"/>
          <p:cNvSpPr>
            <a:spLocks/>
          </p:cNvSpPr>
          <p:nvPr/>
        </p:nvSpPr>
        <p:spPr bwMode="auto">
          <a:xfrm rot="789321">
            <a:off x="2287588" y="1957388"/>
            <a:ext cx="130175" cy="795337"/>
          </a:xfrm>
          <a:prstGeom prst="leftBrace">
            <a:avLst>
              <a:gd name="adj1" fmla="val 509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2076450" y="1597025"/>
            <a:ext cx="20955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7772400" y="3489325"/>
            <a:ext cx="3524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239000" y="3022600"/>
            <a:ext cx="1682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8112125" y="5346700"/>
            <a:ext cx="33337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677025" y="4752975"/>
            <a:ext cx="0" cy="854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4254500" y="5019675"/>
            <a:ext cx="1431925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152775" y="3876675"/>
            <a:ext cx="355600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1460500" y="4768850"/>
            <a:ext cx="571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1463675" y="4324350"/>
            <a:ext cx="882650" cy="1127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076825" y="6921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987824" y="549275"/>
            <a:ext cx="5832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Membranes</a:t>
            </a:r>
            <a:r>
              <a:rPr lang="es-ES" sz="2400" b="1" dirty="0"/>
              <a:t> </a:t>
            </a:r>
            <a:r>
              <a:rPr lang="es-ES" sz="2400" b="1" dirty="0" err="1"/>
              <a:t>cel·lulars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Transport a través de les membranes: Fagocitosi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516688" y="51577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5359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27088" y="55895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                      Entrada de partícules de tamany gran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Transport a través de les membranes: Pinocitosi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760538"/>
            <a:ext cx="853598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692275" y="5373688"/>
            <a:ext cx="640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         Entrada de partícules de tamany més petit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6700"/>
            <a:ext cx="6634162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6-12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78250" y="30892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Ribosomes</a:t>
            </a:r>
            <a:endParaRPr lang="en-US" sz="15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144838" y="242888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94063" y="6762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76588" y="2419350"/>
            <a:ext cx="939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ER lumen</a:t>
            </a:r>
            <a:endParaRPr lang="en-US" sz="150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176588" y="2705100"/>
            <a:ext cx="936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Cisternae</a:t>
            </a:r>
            <a:endParaRPr lang="en-US" sz="15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057650" y="3313113"/>
            <a:ext cx="16319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19500" y="3625850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897563" y="3624263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462713" y="3124200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Transitional ER</a:t>
            </a:r>
            <a:endParaRPr lang="en-US" sz="150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089775" y="3519488"/>
            <a:ext cx="771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500" b="1"/>
              <a:t>200 nm</a:t>
            </a:r>
            <a:endParaRPr lang="en-US" sz="150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97638" y="576263"/>
            <a:ext cx="946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Nuclear</a:t>
            </a:r>
          </a:p>
          <a:p>
            <a:pPr eaLnBrk="0" hangingPunct="0"/>
            <a:r>
              <a:rPr lang="en-US" sz="1500" b="1"/>
              <a:t>envelope</a:t>
            </a:r>
            <a:endParaRPr lang="en-US" sz="150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229100" y="352425"/>
            <a:ext cx="2413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787775" y="927100"/>
            <a:ext cx="9429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4098925" y="2540000"/>
            <a:ext cx="7270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4108450" y="2574925"/>
            <a:ext cx="91757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108450" y="2844800"/>
            <a:ext cx="965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4873625" y="2990850"/>
            <a:ext cx="2286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4873625" y="2921000"/>
            <a:ext cx="428625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194175" y="3838575"/>
            <a:ext cx="396875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5695950" y="3333750"/>
            <a:ext cx="28257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6356350" y="3870325"/>
            <a:ext cx="479425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213600" y="3787775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7213600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7623175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846888" y="1050925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6500813" y="2667000"/>
            <a:ext cx="403225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23850" y="549275"/>
            <a:ext cx="2232025" cy="6413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Reticle endoplasmàtic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35988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1013" y="1052513"/>
            <a:ext cx="1450975" cy="4111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70000"/>
              </a:lnSpc>
            </a:pPr>
            <a:endParaRPr lang="en-US" b="1"/>
          </a:p>
          <a:p>
            <a:pPr eaLnBrk="0" hangingPunct="0">
              <a:lnSpc>
                <a:spcPct val="70000"/>
              </a:lnSpc>
            </a:pPr>
            <a:r>
              <a:rPr lang="en-US" b="1"/>
              <a:t>Ribosomes</a:t>
            </a: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17913" y="4437063"/>
            <a:ext cx="9969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b="1"/>
              <a:t>0.5 µm</a:t>
            </a:r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30463" y="11969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70000"/>
              </a:lnSpc>
            </a:pPr>
            <a:r>
              <a:rPr lang="en-US" b="1"/>
              <a:t>ER</a:t>
            </a:r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75363" y="1247775"/>
            <a:ext cx="1450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Cytosol</a:t>
            </a:r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069013" y="1597025"/>
            <a:ext cx="17335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Endoplasmic</a:t>
            </a:r>
          </a:p>
          <a:p>
            <a:pPr eaLnBrk="0" hangingPunct="0"/>
            <a:r>
              <a:rPr lang="en-US" b="1"/>
              <a:t>reticulum (ER)</a:t>
            </a:r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69013" y="2222500"/>
            <a:ext cx="17335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 ribosomes</a:t>
            </a:r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72188" y="2730500"/>
            <a:ext cx="20256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Bound ribosomes</a:t>
            </a:r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926388" y="3624263"/>
            <a:ext cx="94138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Large</a:t>
            </a:r>
          </a:p>
          <a:p>
            <a:pPr eaLnBrk="0" hangingPunct="0"/>
            <a:r>
              <a:rPr lang="en-US" b="1"/>
              <a:t>subunit</a:t>
            </a:r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932738" y="4406900"/>
            <a:ext cx="9413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Small</a:t>
            </a:r>
          </a:p>
          <a:p>
            <a:pPr eaLnBrk="0" hangingPunct="0"/>
            <a:r>
              <a:rPr lang="en-US" b="1"/>
              <a:t>subunit</a:t>
            </a:r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470650" y="5075238"/>
            <a:ext cx="227171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Diagram of</a:t>
            </a:r>
          </a:p>
          <a:p>
            <a:pPr eaLnBrk="0" hangingPunct="0"/>
            <a:r>
              <a:rPr lang="en-US" b="1"/>
              <a:t>a ribosome</a:t>
            </a:r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941638" y="5065713"/>
            <a:ext cx="22717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57250" y="1400175"/>
            <a:ext cx="130175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860425" y="1397000"/>
            <a:ext cx="45720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2441575" y="1400175"/>
            <a:ext cx="98425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445125" y="1346200"/>
            <a:ext cx="561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5553075" y="16891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553075" y="17907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5657850" y="16859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661025" y="1746250"/>
            <a:ext cx="34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5143500" y="2133600"/>
            <a:ext cx="866775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 flipV="1">
            <a:off x="4927600" y="2276475"/>
            <a:ext cx="108585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210175" y="2667000"/>
            <a:ext cx="79692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H="1">
            <a:off x="5010150" y="2892425"/>
            <a:ext cx="99695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949575" y="4454525"/>
            <a:ext cx="201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952750" y="4391025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4965700" y="4394200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7502525" y="3771900"/>
            <a:ext cx="38735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7556500" y="4556125"/>
            <a:ext cx="33655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908175" y="4797425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TEM showing ER</a:t>
            </a:r>
          </a:p>
          <a:p>
            <a:r>
              <a:rPr lang="en-US" b="1"/>
              <a:t>and ribosomes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535988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6-13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03588" y="5510213"/>
            <a:ext cx="1562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 i="1"/>
              <a:t>trans</a:t>
            </a:r>
            <a:r>
              <a:rPr lang="en-US" sz="1300" b="1"/>
              <a:t> face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/>
              <a:t>(“shipping” side of</a:t>
            </a:r>
          </a:p>
          <a:p>
            <a:pPr eaLnBrk="0" hangingPunct="0">
              <a:lnSpc>
                <a:spcPct val="80000"/>
              </a:lnSpc>
            </a:pPr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18325" y="5789613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TEM of Golgi apparatus</a:t>
            </a:r>
            <a:endParaRPr lang="en-US" sz="13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189913" y="2733675"/>
            <a:ext cx="628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0.1 µm</a:t>
            </a:r>
            <a:endParaRPr lang="en-US" sz="130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62075" y="1268413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Golgi </a:t>
            </a:r>
          </a:p>
          <a:p>
            <a:pPr eaLnBrk="0" hangingPunct="0"/>
            <a:r>
              <a:rPr lang="en-US" sz="1300" b="1"/>
              <a:t>apparatus</a:t>
            </a:r>
            <a:endParaRPr lang="en-US" sz="13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68325" y="1643063"/>
            <a:ext cx="1562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 i="1"/>
              <a:t>cis</a:t>
            </a:r>
            <a:r>
              <a:rPr lang="en-US" sz="1300" b="1"/>
              <a:t> face</a:t>
            </a:r>
          </a:p>
          <a:p>
            <a:pPr eaLnBrk="0" hangingPunct="0"/>
            <a:r>
              <a:rPr lang="en-US" sz="1300" b="1"/>
              <a:t>(“receiving” side of</a:t>
            </a:r>
          </a:p>
          <a:p>
            <a:pPr eaLnBrk="0" hangingPunct="0"/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152775" y="2663825"/>
            <a:ext cx="1830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coalesce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form new cis 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04825" y="2862263"/>
            <a:ext cx="1220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also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transport certain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proteins back to ER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841500" y="2724150"/>
            <a:ext cx="11572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move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from ER to Golgi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74675" y="5475288"/>
            <a:ext cx="1830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transport specific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proteins backward to newer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997325" y="3397250"/>
            <a:ext cx="1106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Cisternal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maturation: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Golgi cisternae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move in a </a:t>
            </a:r>
            <a:r>
              <a:rPr lang="en-US" sz="1000" b="1" i="1">
                <a:solidFill>
                  <a:srgbClr val="0099B3"/>
                </a:solidFill>
              </a:rPr>
              <a:t>cis</a:t>
            </a:r>
            <a:r>
              <a:rPr lang="en-US" sz="1000" b="1">
                <a:solidFill>
                  <a:srgbClr val="0099B3"/>
                </a:solidFill>
              </a:rPr>
              <a:t>-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to-</a:t>
            </a:r>
            <a:r>
              <a:rPr lang="en-US" sz="1000" b="1" i="1">
                <a:solidFill>
                  <a:srgbClr val="0099B3"/>
                </a:solidFill>
              </a:rPr>
              <a:t>trans</a:t>
            </a:r>
            <a:endParaRPr lang="en-US" sz="1000" b="1">
              <a:solidFill>
                <a:srgbClr val="0099B3"/>
              </a:solidFill>
            </a:endParaRP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direction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013200" y="4532313"/>
            <a:ext cx="13160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      Vesicles form and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leave Golgi, carrying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specific proteins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other locations or to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the plasma mem-</a:t>
            </a:r>
          </a:p>
          <a:p>
            <a:pPr eaLnBrk="0" hangingPunct="0"/>
            <a:r>
              <a:rPr lang="en-US" sz="1000" b="1">
                <a:solidFill>
                  <a:srgbClr val="0099B3"/>
                </a:solidFill>
              </a:rPr>
              <a:t>brane for secretion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08400" y="3141663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300" b="1"/>
              <a:t>Cisternae</a:t>
            </a:r>
            <a:endParaRPr lang="en-US" sz="1300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835150" y="1371600"/>
            <a:ext cx="1069975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543050" y="2254250"/>
            <a:ext cx="35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3187700" y="3260725"/>
            <a:ext cx="51752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3371850" y="3267075"/>
            <a:ext cx="3365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85775" y="3346450"/>
            <a:ext cx="12446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844550" y="3349625"/>
            <a:ext cx="539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838325" y="3057525"/>
            <a:ext cx="11271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171700" y="3060700"/>
            <a:ext cx="9525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143250" y="3006725"/>
            <a:ext cx="18097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2794000" y="3009900"/>
            <a:ext cx="1247775" cy="4159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041775" y="3003550"/>
            <a:ext cx="2060575" cy="7842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5416550" y="4648200"/>
            <a:ext cx="787400" cy="920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410200" y="455930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H="1" flipV="1">
            <a:off x="3651250" y="4067175"/>
            <a:ext cx="295275" cy="6032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952875" y="45529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H="1">
            <a:off x="2178050" y="3724275"/>
            <a:ext cx="17557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3933825" y="34226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844800" y="4527550"/>
            <a:ext cx="463550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 flipV="1">
            <a:off x="806450" y="4337050"/>
            <a:ext cx="57150" cy="11049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68325" y="5438775"/>
            <a:ext cx="18764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4" name="Text Box 38"/>
          <p:cNvSpPr txBox="1">
            <a:spLocks noChangeArrowheads="1"/>
          </p:cNvSpPr>
          <p:nvPr/>
        </p:nvSpPr>
        <p:spPr bwMode="auto">
          <a:xfrm>
            <a:off x="4572000" y="765175"/>
            <a:ext cx="3887788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Sistema de Golgi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452438"/>
            <a:ext cx="8535987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6-16-3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52588" y="30622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Nuclear envelope</a:t>
            </a:r>
            <a:endParaRPr lang="en-US" sz="15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732588" y="69373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67513" y="17637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9125" y="284797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986588" y="3917950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24250" y="315277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 i="1"/>
              <a:t>cis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948113" y="58785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 i="1"/>
              <a:t>trans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697788" y="5440363"/>
            <a:ext cx="11652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Plasma </a:t>
            </a:r>
          </a:p>
          <a:p>
            <a:pPr eaLnBrk="0" hangingPunct="0"/>
            <a:r>
              <a:rPr lang="en-US" sz="1500" b="1"/>
              <a:t>membrane</a:t>
            </a:r>
            <a:endParaRPr lang="en-US" sz="150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362575" y="822325"/>
            <a:ext cx="133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254750" y="1631950"/>
            <a:ext cx="441325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784225" y="1927225"/>
            <a:ext cx="0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981075" y="2022475"/>
            <a:ext cx="1047750" cy="9937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2027238" y="1412875"/>
            <a:ext cx="431800" cy="16065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6756400" y="4197350"/>
            <a:ext cx="346075" cy="3048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V="1">
            <a:off x="4794250" y="4879975"/>
            <a:ext cx="46990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4362450" y="3267075"/>
            <a:ext cx="4762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35988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6-17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97200" y="7635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Mitochondrion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6413" y="1252538"/>
            <a:ext cx="24844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Intermembrane space</a:t>
            </a:r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57713" y="1698625"/>
            <a:ext cx="12906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Outer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124325" y="4025900"/>
            <a:ext cx="12906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Inner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16400" y="4754563"/>
            <a:ext cx="8747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Cristae</a:t>
            </a: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4988" y="5210175"/>
            <a:ext cx="8747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53338" y="5878513"/>
            <a:ext cx="874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100 nm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906463" y="5688013"/>
            <a:ext cx="17065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DNA</a:t>
            </a:r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88950" y="3105150"/>
            <a:ext cx="15970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</a:t>
            </a:r>
          </a:p>
          <a:p>
            <a:pPr eaLnBrk="0" hangingPunct="0"/>
            <a:r>
              <a:rPr lang="en-US" b="1"/>
              <a:t>ribosomes </a:t>
            </a:r>
          </a:p>
          <a:p>
            <a:pPr eaLnBrk="0" hangingPunct="0"/>
            <a:r>
              <a:rPr lang="en-US" b="1"/>
              <a:t>in the</a:t>
            </a:r>
          </a:p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1422400" y="1050925"/>
            <a:ext cx="164782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2867025" y="1539875"/>
            <a:ext cx="53340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016375" y="1841500"/>
            <a:ext cx="4984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232400" y="1857375"/>
            <a:ext cx="125730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470275" y="4171950"/>
            <a:ext cx="6318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743450" y="4187825"/>
            <a:ext cx="6572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5048250" y="4606925"/>
            <a:ext cx="927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045075" y="4911725"/>
            <a:ext cx="1184275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5054600" y="5133975"/>
            <a:ext cx="1082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194050" y="4902200"/>
            <a:ext cx="11080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40050" y="4635500"/>
            <a:ext cx="12414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994025" y="4438650"/>
            <a:ext cx="11906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3467100" y="4171950"/>
            <a:ext cx="63182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1546225" y="3692525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543050" y="3689350"/>
            <a:ext cx="1082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1701800" y="4568825"/>
            <a:ext cx="56515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70825" y="57816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86765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822960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39687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Mitocondris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499</Words>
  <Application>Microsoft Office PowerPoint</Application>
  <PresentationFormat>Presentación en pantalla (4:3)</PresentationFormat>
  <Paragraphs>184</Paragraphs>
  <Slides>18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LE 7-7</vt:lpstr>
      <vt:lpstr>Presentación de PowerPoint</vt:lpstr>
      <vt:lpstr>Presentación de PowerPoint</vt:lpstr>
      <vt:lpstr>LE 6-12</vt:lpstr>
      <vt:lpstr>LE 6-11</vt:lpstr>
      <vt:lpstr>LE 6-13</vt:lpstr>
      <vt:lpstr>LE 6-16-3</vt:lpstr>
      <vt:lpstr>LE 6-17</vt:lpstr>
      <vt:lpstr>Presentación de PowerPoint</vt:lpstr>
      <vt:lpstr>Presentación de PowerPoint</vt:lpstr>
      <vt:lpstr>Presentación de PowerPoint</vt:lpstr>
      <vt:lpstr>LE 6-10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7-7</dc:title>
  <dc:creator>Windows7</dc:creator>
  <cp:lastModifiedBy>uib</cp:lastModifiedBy>
  <cp:revision>4</cp:revision>
  <dcterms:created xsi:type="dcterms:W3CDTF">2011-11-16T05:30:47Z</dcterms:created>
  <dcterms:modified xsi:type="dcterms:W3CDTF">2013-11-19T12:15:12Z</dcterms:modified>
</cp:coreProperties>
</file>