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58" r:id="rId5"/>
    <p:sldId id="257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39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40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26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585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35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8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17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95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20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6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72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DBD47-CE41-4BD1-BACE-6F6A83C01842}" type="datetimeFigureOut">
              <a:rPr lang="es-ES" smtClean="0"/>
              <a:t>03/12/2012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0479-FD3E-45A3-81BD-40F0F41235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045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4213" y="1196975"/>
            <a:ext cx="7991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2000" b="1" i="1"/>
              <a:t> </a:t>
            </a:r>
            <a:endParaRPr lang="es-ES" sz="2000" b="1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34963" y="103188"/>
            <a:ext cx="9380537" cy="5286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/>
              <a:t> </a:t>
            </a:r>
          </a:p>
        </p:txBody>
      </p:sp>
      <p:pic>
        <p:nvPicPr>
          <p:cNvPr id="6" name="Picture 6" descr="08_09_middle_lamella-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7"/>
          <a:stretch>
            <a:fillRect/>
          </a:stretch>
        </p:blipFill>
        <p:spPr bwMode="auto">
          <a:xfrm>
            <a:off x="1709738" y="1752600"/>
            <a:ext cx="6621462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399213" y="4005263"/>
            <a:ext cx="15303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900" b="1">
                <a:solidFill>
                  <a:schemeClr val="bg1"/>
                </a:solidFill>
                <a:latin typeface="Arial" charset="0"/>
              </a:rPr>
              <a:t>Primary cell</a:t>
            </a:r>
          </a:p>
          <a:p>
            <a:pPr>
              <a:lnSpc>
                <a:spcPct val="80000"/>
              </a:lnSpc>
            </a:pPr>
            <a:r>
              <a:rPr lang="en-US" sz="1900" b="1">
                <a:solidFill>
                  <a:schemeClr val="bg1"/>
                </a:solidFill>
                <a:latin typeface="Arial" charset="0"/>
              </a:rPr>
              <a:t>walls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665788" y="4859338"/>
            <a:ext cx="175895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900" b="1">
                <a:solidFill>
                  <a:schemeClr val="bg1"/>
                </a:solidFill>
                <a:latin typeface="Arial" charset="0"/>
              </a:rPr>
              <a:t>Middle lamella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637088" y="4119563"/>
            <a:ext cx="952500" cy="7937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635500" y="4119563"/>
            <a:ext cx="9525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360988" y="3255963"/>
            <a:ext cx="962025" cy="80645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303838" y="3608388"/>
            <a:ext cx="1009650" cy="4445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5360988" y="3255963"/>
            <a:ext cx="962025" cy="803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5307013" y="3606800"/>
            <a:ext cx="1009650" cy="447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1619672" y="631825"/>
            <a:ext cx="580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Paret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cel·lular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7896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1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36613"/>
            <a:ext cx="7499350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689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4963" y="103188"/>
            <a:ext cx="9380537" cy="5286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smtClean="0"/>
              <a:t>Primary Cell Walls of Plants Are Fiber Composites</a:t>
            </a:r>
          </a:p>
        </p:txBody>
      </p:sp>
      <p:pic>
        <p:nvPicPr>
          <p:cNvPr id="3" name="Picture 6" descr="08_03_primary_fiber-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3"/>
          <a:stretch>
            <a:fillRect/>
          </a:stretch>
        </p:blipFill>
        <p:spPr bwMode="auto">
          <a:xfrm>
            <a:off x="352059" y="2408237"/>
            <a:ext cx="8548687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356224" y="3147159"/>
            <a:ext cx="11398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700" b="1" dirty="0">
                <a:latin typeface="Arial" charset="0"/>
              </a:rPr>
              <a:t>Cellulose</a:t>
            </a:r>
          </a:p>
          <a:p>
            <a:pPr>
              <a:lnSpc>
                <a:spcPct val="90000"/>
              </a:lnSpc>
            </a:pPr>
            <a:r>
              <a:rPr lang="en-US" sz="1700" b="1" dirty="0" err="1">
                <a:latin typeface="Arial" charset="0"/>
              </a:rPr>
              <a:t>microfibril</a:t>
            </a:r>
            <a:endParaRPr lang="en-US" sz="1700" b="1" dirty="0">
              <a:latin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604125" y="2360613"/>
            <a:ext cx="10001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</a:rPr>
              <a:t>Top view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943225" y="2360613"/>
            <a:ext cx="11525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b="1" dirty="0">
                <a:latin typeface="Arial" charset="0"/>
              </a:rPr>
              <a:t>Side view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546725" y="3922713"/>
            <a:ext cx="7588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</a:rPr>
              <a:t>Pectin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676650" y="5056188"/>
            <a:ext cx="127952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b="1">
                <a:latin typeface="Arial" charset="0"/>
              </a:rPr>
              <a:t>Cross-links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4963" y="3560763"/>
            <a:ext cx="9207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800" b="1" dirty="0">
                <a:latin typeface="Arial" charset="0"/>
              </a:rPr>
              <a:t>Primary</a:t>
            </a:r>
          </a:p>
          <a:p>
            <a:pPr algn="ctr">
              <a:lnSpc>
                <a:spcPct val="90000"/>
              </a:lnSpc>
            </a:pPr>
            <a:r>
              <a:rPr lang="en-US" sz="1800" b="1" dirty="0">
                <a:latin typeface="Arial" charset="0"/>
              </a:rPr>
              <a:t>cell wall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577975" y="4891088"/>
            <a:ext cx="12985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1pPr>
            <a:lvl2pPr marL="742950" indent="-28575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2pPr>
            <a:lvl3pPr marL="11430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3pPr>
            <a:lvl4pPr marL="16002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4pPr>
            <a:lvl5pPr marL="2057400" indent="-228600" eaLnBrk="0" hangingPunct="0">
              <a:defRPr sz="2700">
                <a:solidFill>
                  <a:schemeClr val="tx1"/>
                </a:solidFill>
                <a:latin typeface="Times New Roman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imes New Roman" pitchFamily="4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800" b="1">
                <a:latin typeface="Arial" charset="0"/>
              </a:rPr>
              <a:t>Plasma</a:t>
            </a:r>
          </a:p>
          <a:p>
            <a:pPr>
              <a:lnSpc>
                <a:spcPct val="80000"/>
              </a:lnSpc>
            </a:pPr>
            <a:r>
              <a:rPr lang="en-US" sz="1800" b="1">
                <a:latin typeface="Arial" charset="0"/>
              </a:rPr>
              <a:t>membrane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990725" y="4592638"/>
            <a:ext cx="3175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H="1">
            <a:off x="4295775" y="3624263"/>
            <a:ext cx="9525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4997450" y="3846513"/>
            <a:ext cx="492125" cy="17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5080000" y="3205163"/>
            <a:ext cx="41910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6581775" y="3225800"/>
            <a:ext cx="71120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6" name="AutoShape 19"/>
          <p:cNvSpPr>
            <a:spLocks/>
          </p:cNvSpPr>
          <p:nvPr/>
        </p:nvSpPr>
        <p:spPr bwMode="auto">
          <a:xfrm>
            <a:off x="1704975" y="2887663"/>
            <a:ext cx="85725" cy="1454150"/>
          </a:xfrm>
          <a:prstGeom prst="leftBrace">
            <a:avLst>
              <a:gd name="adj1" fmla="val 7036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55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3" y="227013"/>
            <a:ext cx="6975475" cy="640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/>
              <a:t>LE 6-15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7178675" y="6235700"/>
            <a:ext cx="6286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1500" b="1"/>
              <a:t>5 µm</a:t>
            </a:r>
            <a:endParaRPr lang="en-US" sz="150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171950" y="1433513"/>
            <a:ext cx="1695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Central vacuole</a:t>
            </a:r>
            <a:endParaRPr lang="en-US" sz="1500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948363" y="2503488"/>
            <a:ext cx="1695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Cytosol</a:t>
            </a:r>
            <a:endParaRPr lang="en-US" sz="1500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6270625" y="3476625"/>
            <a:ext cx="1695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Tonoplast</a:t>
            </a:r>
            <a:endParaRPr lang="en-US" sz="1500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6115050" y="4225925"/>
            <a:ext cx="9001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Central </a:t>
            </a:r>
          </a:p>
          <a:p>
            <a:r>
              <a:rPr lang="en-US" sz="1500" b="1"/>
              <a:t>vacuole</a:t>
            </a:r>
            <a:endParaRPr lang="en-US" sz="1500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073400" y="4230688"/>
            <a:ext cx="1695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Nucleus</a:t>
            </a:r>
            <a:endParaRPr lang="en-US" sz="1500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117850" y="5097463"/>
            <a:ext cx="1695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Cell wall</a:t>
            </a:r>
            <a:endParaRPr lang="en-US" sz="150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105150" y="5664200"/>
            <a:ext cx="1695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500" b="1"/>
              <a:t>Chloroplast</a:t>
            </a:r>
            <a:endParaRPr lang="en-US" sz="1500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V="1">
            <a:off x="3295650" y="1552575"/>
            <a:ext cx="847725" cy="24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848100" y="4337050"/>
            <a:ext cx="124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895725" y="5216525"/>
            <a:ext cx="492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V="1">
            <a:off x="4191000" y="5565775"/>
            <a:ext cx="758825" cy="206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6854825" y="6165850"/>
            <a:ext cx="1082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6858000" y="6080125"/>
            <a:ext cx="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7937500" y="6080125"/>
            <a:ext cx="0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6292850" y="2762250"/>
            <a:ext cx="0" cy="35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>
            <a:off x="6537325" y="3165475"/>
            <a:ext cx="0" cy="320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6885" name="Text Box 32"/>
          <p:cNvSpPr txBox="1">
            <a:spLocks noChangeArrowheads="1"/>
          </p:cNvSpPr>
          <p:nvPr/>
        </p:nvSpPr>
        <p:spPr bwMode="auto">
          <a:xfrm>
            <a:off x="5867400" y="333375"/>
            <a:ext cx="1512888" cy="708025"/>
          </a:xfrm>
          <a:prstGeom prst="rect">
            <a:avLst/>
          </a:prstGeom>
          <a:solidFill>
            <a:srgbClr val="CDFB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000"/>
              <a:t>Vacuola vegetal</a:t>
            </a:r>
          </a:p>
        </p:txBody>
      </p:sp>
    </p:spTree>
    <p:extLst>
      <p:ext uri="{BB962C8B-B14F-4D97-AF65-F5344CB8AC3E}">
        <p14:creationId xmlns:p14="http://schemas.microsoft.com/office/powerpoint/2010/main" val="14554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8535988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1981200" cy="304800"/>
          </a:xfrm>
          <a:noFill/>
        </p:spPr>
        <p:txBody>
          <a:bodyPr/>
          <a:lstStyle/>
          <a:p>
            <a:pPr algn="l" eaLnBrk="1" hangingPunct="1"/>
            <a:r>
              <a:rPr lang="en-US" sz="1200" smtClean="0"/>
              <a:t>LE 6-18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68638" y="2135188"/>
            <a:ext cx="16954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Chloroplast</a:t>
            </a:r>
            <a:endParaRPr lang="en-US" sz="13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74663" y="3986213"/>
            <a:ext cx="119697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Chloroplast</a:t>
            </a:r>
          </a:p>
          <a:p>
            <a:r>
              <a:rPr lang="en-US" sz="1300" b="1"/>
              <a:t>DNA</a:t>
            </a:r>
            <a:endParaRPr lang="en-US" sz="1300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963738" y="3621088"/>
            <a:ext cx="971550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Ribosomes</a:t>
            </a:r>
            <a:endParaRPr lang="en-US" sz="1300"/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275138" y="3825875"/>
            <a:ext cx="971550" cy="22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Stroma</a:t>
            </a:r>
            <a:endParaRPr lang="en-US" sz="1300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283075" y="4179888"/>
            <a:ext cx="13081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Inner and outer</a:t>
            </a:r>
          </a:p>
          <a:p>
            <a:r>
              <a:rPr lang="en-US" sz="1300" b="1"/>
              <a:t>membranes</a:t>
            </a:r>
            <a:endParaRPr lang="en-US" sz="1300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281488" y="4894263"/>
            <a:ext cx="971550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Granum</a:t>
            </a:r>
            <a:endParaRPr lang="en-US" sz="1300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463675" y="5541963"/>
            <a:ext cx="971550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300" b="1"/>
              <a:t>Thylakoid</a:t>
            </a:r>
            <a:endParaRPr lang="en-US" sz="1300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013325" y="47974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lang="es-ES" sz="2400">
              <a:latin typeface="Times" pitchFamily="1" charset="0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7000875" y="5394325"/>
            <a:ext cx="5318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200" b="1"/>
              <a:t>1 µm</a:t>
            </a:r>
            <a:endParaRPr lang="en-US" sz="1200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2806700" y="2228850"/>
            <a:ext cx="222250" cy="17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806450" y="4387850"/>
            <a:ext cx="349250" cy="771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V="1">
            <a:off x="1822450" y="5251450"/>
            <a:ext cx="114300" cy="276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2124075" y="3829050"/>
            <a:ext cx="298450" cy="32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2422525" y="3825875"/>
            <a:ext cx="295275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3298825" y="3940175"/>
            <a:ext cx="946150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3635375" y="4295775"/>
            <a:ext cx="6127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>
            <a:off x="3851275" y="4298950"/>
            <a:ext cx="40005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3" name="AutoShape 21"/>
          <p:cNvSpPr>
            <a:spLocks/>
          </p:cNvSpPr>
          <p:nvPr/>
        </p:nvSpPr>
        <p:spPr bwMode="auto">
          <a:xfrm>
            <a:off x="3692525" y="4708525"/>
            <a:ext cx="152400" cy="574675"/>
          </a:xfrm>
          <a:prstGeom prst="rightBrace">
            <a:avLst>
              <a:gd name="adj1" fmla="val 3142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3844925" y="4997450"/>
            <a:ext cx="400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>
            <a:off x="4959350" y="5016500"/>
            <a:ext cx="74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>
            <a:off x="5549900" y="4324350"/>
            <a:ext cx="365125" cy="165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>
            <a:off x="4899025" y="3940175"/>
            <a:ext cx="1336675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>
            <a:off x="6877050" y="5375275"/>
            <a:ext cx="615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39" name="Line 27"/>
          <p:cNvSpPr>
            <a:spLocks noChangeShapeType="1"/>
          </p:cNvSpPr>
          <p:nvPr/>
        </p:nvSpPr>
        <p:spPr bwMode="auto">
          <a:xfrm>
            <a:off x="6880225" y="5321300"/>
            <a:ext cx="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7489825" y="5321300"/>
            <a:ext cx="0" cy="98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4787900" y="765175"/>
            <a:ext cx="1368425" cy="366713"/>
          </a:xfrm>
          <a:prstGeom prst="rect">
            <a:avLst/>
          </a:prstGeom>
          <a:solidFill>
            <a:srgbClr val="CDFBA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/>
              <a:t>Cloroplasts</a:t>
            </a:r>
          </a:p>
        </p:txBody>
      </p:sp>
    </p:spTree>
    <p:extLst>
      <p:ext uri="{BB962C8B-B14F-4D97-AF65-F5344CB8AC3E}">
        <p14:creationId xmlns:p14="http://schemas.microsoft.com/office/powerpoint/2010/main" val="23177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Presentación en pantalla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LE 6-15</vt:lpstr>
      <vt:lpstr>LE 6-18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2012-12-03T11:07:22Z</dcterms:created>
  <dcterms:modified xsi:type="dcterms:W3CDTF">2012-12-03T11:11:45Z</dcterms:modified>
</cp:coreProperties>
</file>