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1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03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2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8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17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24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35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40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14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23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3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FB73-3069-47BD-88CB-AF10D8CFC932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D591-C4E1-4D9D-9E01-93256E0B16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34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7788"/>
            <a:ext cx="54006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41596" y="332656"/>
            <a:ext cx="583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Citoesquelet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8114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535988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6-17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97200" y="763588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Mitochondrion</a:t>
            </a:r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6413" y="1252538"/>
            <a:ext cx="24844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Intermembrane space</a:t>
            </a:r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57713" y="1698625"/>
            <a:ext cx="129063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Outer </a:t>
            </a:r>
          </a:p>
          <a:p>
            <a:r>
              <a:rPr lang="en-US" b="1"/>
              <a:t>membrane</a:t>
            </a:r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124325" y="4025900"/>
            <a:ext cx="12906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Inner </a:t>
            </a:r>
          </a:p>
          <a:p>
            <a:r>
              <a:rPr lang="en-US" b="1"/>
              <a:t>membrane</a:t>
            </a:r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16400" y="4754563"/>
            <a:ext cx="8747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Cristae</a:t>
            </a:r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344988" y="5210175"/>
            <a:ext cx="8747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Matrix</a:t>
            </a:r>
            <a:endParaRPr lang="en-US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653338" y="5878513"/>
            <a:ext cx="8747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100 nm</a:t>
            </a:r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906463" y="5688013"/>
            <a:ext cx="17065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Mitochondrial</a:t>
            </a:r>
          </a:p>
          <a:p>
            <a:r>
              <a:rPr lang="en-US" b="1"/>
              <a:t>DNA</a:t>
            </a:r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88950" y="3105150"/>
            <a:ext cx="15970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Free</a:t>
            </a:r>
          </a:p>
          <a:p>
            <a:r>
              <a:rPr lang="en-US" b="1"/>
              <a:t>ribosomes </a:t>
            </a:r>
          </a:p>
          <a:p>
            <a:r>
              <a:rPr lang="en-US" b="1"/>
              <a:t>in the</a:t>
            </a:r>
          </a:p>
          <a:p>
            <a:r>
              <a:rPr lang="en-US" b="1"/>
              <a:t>mitochondrial</a:t>
            </a:r>
          </a:p>
          <a:p>
            <a:r>
              <a:rPr lang="en-US" b="1"/>
              <a:t>matrix</a:t>
            </a:r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1422400" y="1050925"/>
            <a:ext cx="1647825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2867025" y="1539875"/>
            <a:ext cx="533400" cy="993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4016375" y="1841500"/>
            <a:ext cx="498475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232400" y="1857375"/>
            <a:ext cx="125730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3470275" y="4171950"/>
            <a:ext cx="63182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4743450" y="4187825"/>
            <a:ext cx="6572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5048250" y="4606925"/>
            <a:ext cx="9271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5045075" y="4911725"/>
            <a:ext cx="1184275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V="1">
            <a:off x="5054600" y="5133975"/>
            <a:ext cx="10826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194050" y="4902200"/>
            <a:ext cx="11080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2940050" y="4635500"/>
            <a:ext cx="12414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2994025" y="4438650"/>
            <a:ext cx="11906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V="1">
            <a:off x="3467100" y="4171950"/>
            <a:ext cx="63182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H="1" flipV="1">
            <a:off x="1546225" y="3692525"/>
            <a:ext cx="13462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1543050" y="3689350"/>
            <a:ext cx="1082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V="1">
            <a:off x="1701800" y="4568825"/>
            <a:ext cx="56515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7870825" y="5781675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786765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822960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396875"/>
          </a:xfrm>
          <a:prstGeom prst="rect">
            <a:avLst/>
          </a:prstGeom>
          <a:solidFill>
            <a:srgbClr val="CD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Mitocondris</a:t>
            </a:r>
          </a:p>
        </p:txBody>
      </p:sp>
    </p:spTree>
    <p:extLst>
      <p:ext uri="{BB962C8B-B14F-4D97-AF65-F5344CB8AC3E}">
        <p14:creationId xmlns:p14="http://schemas.microsoft.com/office/powerpoint/2010/main" val="3547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52438"/>
            <a:ext cx="8535987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6-16-2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52588" y="3062288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Nuclear envelope</a:t>
            </a:r>
            <a:endParaRPr lang="en-US" sz="150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732588" y="693738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767513" y="1763713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9125" y="2847975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986588" y="3917950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Transport vesicle</a:t>
            </a:r>
            <a:endParaRPr lang="en-US" sz="150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524250" y="3152775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 i="1"/>
              <a:t>cis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948113" y="5878513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 i="1"/>
              <a:t>trans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5362575" y="822325"/>
            <a:ext cx="133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6254750" y="1631950"/>
            <a:ext cx="441325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784225" y="1927225"/>
            <a:ext cx="0" cy="917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 flipV="1">
            <a:off x="981075" y="2022475"/>
            <a:ext cx="1047750" cy="9937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V="1">
            <a:off x="2027238" y="1412875"/>
            <a:ext cx="431800" cy="16065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6756400" y="4197350"/>
            <a:ext cx="346075" cy="3048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4794250" y="4879975"/>
            <a:ext cx="469900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4362450" y="3267075"/>
            <a:ext cx="47625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4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52438"/>
            <a:ext cx="8535987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6-16-3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52588" y="3062288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Nuclear envelope</a:t>
            </a:r>
            <a:endParaRPr lang="en-US" sz="15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732588" y="693738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767513" y="1763713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9125" y="2847975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986588" y="3917950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Transport vesicle</a:t>
            </a:r>
            <a:endParaRPr lang="en-US" sz="150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24250" y="3152775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 i="1"/>
              <a:t>cis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948113" y="5878513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 i="1"/>
              <a:t>trans</a:t>
            </a:r>
            <a:r>
              <a:rPr lang="en-US" sz="1500" b="1"/>
              <a:t> Golgi</a:t>
            </a:r>
            <a:endParaRPr lang="en-US" sz="150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697788" y="5440363"/>
            <a:ext cx="11652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Plasma </a:t>
            </a:r>
          </a:p>
          <a:p>
            <a:r>
              <a:rPr lang="en-US" sz="1500" b="1"/>
              <a:t>membrane</a:t>
            </a:r>
            <a:endParaRPr lang="en-US" sz="150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5362575" y="822325"/>
            <a:ext cx="133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254750" y="1631950"/>
            <a:ext cx="441325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784225" y="1927225"/>
            <a:ext cx="0" cy="917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 flipV="1">
            <a:off x="981075" y="2022475"/>
            <a:ext cx="1047750" cy="9937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2027238" y="1412875"/>
            <a:ext cx="431800" cy="16065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6756400" y="4197350"/>
            <a:ext cx="346075" cy="3048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V="1">
            <a:off x="4794250" y="4879975"/>
            <a:ext cx="469900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4362450" y="3267075"/>
            <a:ext cx="47625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7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50292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6-14a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9363" y="6223000"/>
            <a:ext cx="36179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/>
              <a:t>Phagocytosis: lysosome digesting food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567488" y="266700"/>
            <a:ext cx="628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/>
              <a:t>1 µm</a:t>
            </a:r>
            <a:endParaRPr lang="en-US" sz="150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49488" y="4267200"/>
            <a:ext cx="97948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Plasma</a:t>
            </a:r>
          </a:p>
          <a:p>
            <a:r>
              <a:rPr lang="en-US" sz="1400" b="1"/>
              <a:t>membrane</a:t>
            </a:r>
            <a:endParaRPr lang="en-US" sz="140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748088" y="5543550"/>
            <a:ext cx="1960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/>
              <a:t>Food vacuole</a:t>
            </a:r>
            <a:endParaRPr lang="en-US" sz="150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671763" y="2765425"/>
            <a:ext cx="1098550" cy="3063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/>
              <a:t>Lysosome</a:t>
            </a:r>
            <a:endParaRPr lang="en-US" sz="1500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859338" y="314325"/>
            <a:ext cx="749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941763" y="4130675"/>
            <a:ext cx="941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Digestive</a:t>
            </a:r>
          </a:p>
          <a:p>
            <a:r>
              <a:rPr lang="en-US" sz="1400" b="1"/>
              <a:t>enzymes</a:t>
            </a:r>
            <a:endParaRPr lang="en-US" sz="140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021388" y="5178425"/>
            <a:ext cx="9731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/>
              <a:t>Digestion</a:t>
            </a:r>
            <a:endParaRPr lang="en-US" sz="1500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938463" y="4749800"/>
            <a:ext cx="9985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Lysosome</a:t>
            </a:r>
            <a:endParaRPr lang="en-US" sz="1400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286000" y="3311525"/>
            <a:ext cx="17732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Lysosome contains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active hydrolytic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enzymes</a:t>
            </a:r>
            <a:endParaRPr lang="en-US" sz="1500">
              <a:solidFill>
                <a:srgbClr val="0099B3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210050" y="3314700"/>
            <a:ext cx="12811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Food vacuole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fuses with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lysosome</a:t>
            </a:r>
            <a:endParaRPr lang="en-US" sz="1500">
              <a:solidFill>
                <a:srgbClr val="0099B3"/>
              </a:solidFill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568950" y="3311525"/>
            <a:ext cx="1538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Hydrolytic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enzymes digest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food particles</a:t>
            </a:r>
            <a:endParaRPr lang="en-US" sz="1500">
              <a:solidFill>
                <a:srgbClr val="0099B3"/>
              </a:solidFill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584950" y="482600"/>
            <a:ext cx="425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6588125" y="431800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7007225" y="431800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524500" y="501650"/>
            <a:ext cx="317500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2701925" y="1647825"/>
            <a:ext cx="434975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3140075" y="2409825"/>
            <a:ext cx="161925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3606800" y="4302125"/>
            <a:ext cx="301625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3543300" y="4302125"/>
            <a:ext cx="371475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298700" y="4000500"/>
            <a:ext cx="17240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2962275" y="4000500"/>
            <a:ext cx="441325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4229100" y="4003675"/>
            <a:ext cx="11493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4667250" y="4003675"/>
            <a:ext cx="501650" cy="5461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5591175" y="4000500"/>
            <a:ext cx="13652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6207125" y="4000500"/>
            <a:ext cx="187325" cy="479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2638425" y="4692650"/>
            <a:ext cx="0" cy="73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0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27013"/>
            <a:ext cx="504825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6-14b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22538" y="6005513"/>
            <a:ext cx="36306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Autophagy: lysosome breaking down </a:t>
            </a:r>
          </a:p>
          <a:p>
            <a:pPr>
              <a:lnSpc>
                <a:spcPct val="90000"/>
              </a:lnSpc>
            </a:pPr>
            <a:r>
              <a:rPr lang="en-US" sz="1500" b="1"/>
              <a:t>damaged organelle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075363" y="388938"/>
            <a:ext cx="628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/>
              <a:t>1 µm</a:t>
            </a:r>
            <a:endParaRPr lang="en-US" sz="15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275138" y="5448300"/>
            <a:ext cx="22494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Vesicle containing</a:t>
            </a:r>
          </a:p>
          <a:p>
            <a:pPr>
              <a:lnSpc>
                <a:spcPct val="90000"/>
              </a:lnSpc>
            </a:pPr>
            <a:r>
              <a:rPr lang="en-US" sz="1500" b="1"/>
              <a:t>damaged mitochondrion</a:t>
            </a:r>
            <a:endParaRPr lang="en-US" sz="150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303463" y="1550988"/>
            <a:ext cx="13652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Mitochondrion</a:t>
            </a:r>
          </a:p>
          <a:p>
            <a:pPr>
              <a:lnSpc>
                <a:spcPct val="90000"/>
              </a:lnSpc>
            </a:pPr>
            <a:r>
              <a:rPr lang="en-US" sz="1500" b="1"/>
              <a:t>fragment</a:t>
            </a:r>
            <a:endParaRPr lang="en-US" sz="150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376613" y="244475"/>
            <a:ext cx="22796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Lysosome containing</a:t>
            </a:r>
          </a:p>
          <a:p>
            <a:pPr>
              <a:lnSpc>
                <a:spcPct val="90000"/>
              </a:lnSpc>
            </a:pPr>
            <a:r>
              <a:rPr lang="en-US" sz="1500" b="1"/>
              <a:t>two damaged organelles</a:t>
            </a:r>
            <a:endParaRPr lang="en-US" sz="150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911850" y="5259388"/>
            <a:ext cx="9731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/>
              <a:t>Digestion</a:t>
            </a:r>
            <a:endParaRPr lang="en-US" sz="1500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651125" y="4548188"/>
            <a:ext cx="9985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Lysosome</a:t>
            </a:r>
            <a:endParaRPr lang="en-US" sz="1400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921000" y="3151188"/>
            <a:ext cx="2000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Lysosome fuses with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vesicle containing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damaged organelle</a:t>
            </a:r>
            <a:endParaRPr lang="en-US" sz="1500">
              <a:solidFill>
                <a:srgbClr val="0099B3"/>
              </a:solidFill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287588" y="2122488"/>
            <a:ext cx="13652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Peroxisome</a:t>
            </a:r>
          </a:p>
          <a:p>
            <a:pPr>
              <a:lnSpc>
                <a:spcPct val="90000"/>
              </a:lnSpc>
            </a:pPr>
            <a:r>
              <a:rPr lang="en-US" sz="1500" b="1"/>
              <a:t>fragment</a:t>
            </a:r>
            <a:endParaRPr lang="en-US" sz="1500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068888" y="3144838"/>
            <a:ext cx="2000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Hydrolytic enzymes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digest organelle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9B3"/>
                </a:solidFill>
              </a:rPr>
              <a:t>components</a:t>
            </a:r>
            <a:endParaRPr lang="en-US" sz="1500">
              <a:solidFill>
                <a:srgbClr val="0099B3"/>
              </a:solidFill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5721350" y="590550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5721350" y="5429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835775" y="53657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4772025" y="698500"/>
            <a:ext cx="746125" cy="885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670300" y="1679575"/>
            <a:ext cx="2054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457575" y="2238375"/>
            <a:ext cx="141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940050" y="3816350"/>
            <a:ext cx="174307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3816350" y="3813175"/>
            <a:ext cx="831850" cy="5969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5076825" y="3819525"/>
            <a:ext cx="176847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5911850" y="3819525"/>
            <a:ext cx="495300" cy="733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810000" y="5381625"/>
            <a:ext cx="42227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4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http://edu.jccm.es/ies/alonsoquijano/PaginaVieja/websdelosdepartamentos/webdebiologiaygeologia/imagenes/imagenes_biologia/5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9135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6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20713"/>
            <a:ext cx="4619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076825" y="908050"/>
            <a:ext cx="1655763" cy="366713"/>
          </a:xfrm>
          <a:prstGeom prst="rect">
            <a:avLst/>
          </a:prstGeom>
          <a:solidFill>
            <a:srgbClr val="CD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Citoesquelet</a:t>
            </a:r>
          </a:p>
        </p:txBody>
      </p:sp>
    </p:spTree>
    <p:extLst>
      <p:ext uri="{BB962C8B-B14F-4D97-AF65-F5344CB8AC3E}">
        <p14:creationId xmlns:p14="http://schemas.microsoft.com/office/powerpoint/2010/main" val="26986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53598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6-20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895975" y="1244600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Microtubule</a:t>
            </a:r>
            <a:endParaRPr lang="en-US" sz="150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086600" y="4953000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Microfilaments</a:t>
            </a:r>
            <a:endParaRPr lang="en-US" sz="150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894263" y="5186363"/>
            <a:ext cx="7651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0.25 µm</a:t>
            </a:r>
            <a:endParaRPr lang="en-US" sz="1500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556125" y="5076825"/>
            <a:ext cx="139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559300" y="4987925"/>
            <a:ext cx="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953125" y="4991100"/>
            <a:ext cx="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7731125" y="4406900"/>
            <a:ext cx="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7731125" y="4137025"/>
            <a:ext cx="219075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6" name="AutoShape 12"/>
          <p:cNvSpPr>
            <a:spLocks/>
          </p:cNvSpPr>
          <p:nvPr/>
        </p:nvSpPr>
        <p:spPr bwMode="auto">
          <a:xfrm rot="-5356759">
            <a:off x="6365876" y="2524125"/>
            <a:ext cx="165100" cy="301625"/>
          </a:xfrm>
          <a:prstGeom prst="rightBrace">
            <a:avLst>
              <a:gd name="adj1" fmla="val 1522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V="1">
            <a:off x="6451600" y="1495425"/>
            <a:ext cx="0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187450" y="404813"/>
            <a:ext cx="2016125" cy="396875"/>
          </a:xfrm>
          <a:prstGeom prst="rect">
            <a:avLst/>
          </a:prstGeom>
          <a:solidFill>
            <a:srgbClr val="CD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 </a:t>
            </a:r>
            <a:r>
              <a:rPr lang="es-ES" sz="2000"/>
              <a:t>Citoesquelet</a:t>
            </a:r>
          </a:p>
        </p:txBody>
      </p:sp>
    </p:spTree>
    <p:extLst>
      <p:ext uri="{BB962C8B-B14F-4D97-AF65-F5344CB8AC3E}">
        <p14:creationId xmlns:p14="http://schemas.microsoft.com/office/powerpoint/2010/main" val="27822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47775"/>
            <a:ext cx="5715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99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6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6700"/>
            <a:ext cx="6634162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6-12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778250" y="3089275"/>
            <a:ext cx="1450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Ribosomes</a:t>
            </a:r>
            <a:endParaRPr lang="en-US" sz="150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144838" y="242888"/>
            <a:ext cx="1450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94063" y="676275"/>
            <a:ext cx="1450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176588" y="2419350"/>
            <a:ext cx="939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ER lumen</a:t>
            </a:r>
            <a:endParaRPr lang="en-US" sz="150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176588" y="2705100"/>
            <a:ext cx="936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Cisternae</a:t>
            </a:r>
            <a:endParaRPr lang="en-US" sz="150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057650" y="3313113"/>
            <a:ext cx="16319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Transport vesicle</a:t>
            </a:r>
            <a:endParaRPr lang="en-US" sz="150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619500" y="3625850"/>
            <a:ext cx="1450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897563" y="3624263"/>
            <a:ext cx="1450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462713" y="3124200"/>
            <a:ext cx="1450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Transitional ER</a:t>
            </a:r>
            <a:endParaRPr lang="en-US" sz="1500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089775" y="3519488"/>
            <a:ext cx="7715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200 nm</a:t>
            </a:r>
            <a:endParaRPr lang="en-US" sz="1500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497638" y="576263"/>
            <a:ext cx="946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Nuclear</a:t>
            </a:r>
          </a:p>
          <a:p>
            <a:r>
              <a:rPr lang="en-US" sz="1500" b="1"/>
              <a:t>envelope</a:t>
            </a:r>
            <a:endParaRPr lang="en-US" sz="1500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229100" y="352425"/>
            <a:ext cx="24130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3787775" y="927100"/>
            <a:ext cx="9429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V="1">
            <a:off x="4098925" y="2540000"/>
            <a:ext cx="72707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4108450" y="2574925"/>
            <a:ext cx="91757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4108450" y="2844800"/>
            <a:ext cx="9652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4873625" y="2990850"/>
            <a:ext cx="2286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873625" y="2921000"/>
            <a:ext cx="428625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4194175" y="3838575"/>
            <a:ext cx="396875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V="1">
            <a:off x="5695950" y="3333750"/>
            <a:ext cx="282575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6356350" y="3870325"/>
            <a:ext cx="479425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7213600" y="3787775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7213600" y="37401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7623175" y="37401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6846888" y="1050925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6500813" y="2667000"/>
            <a:ext cx="403225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23850" y="549275"/>
            <a:ext cx="2232025" cy="641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Reticle endoplasmàtic</a:t>
            </a:r>
          </a:p>
        </p:txBody>
      </p:sp>
    </p:spTree>
    <p:extLst>
      <p:ext uri="{BB962C8B-B14F-4D97-AF65-F5344CB8AC3E}">
        <p14:creationId xmlns:p14="http://schemas.microsoft.com/office/powerpoint/2010/main" val="37341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535988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6-11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81013" y="1052513"/>
            <a:ext cx="1450975" cy="411162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</a:pPr>
            <a:endParaRPr lang="en-US" b="1"/>
          </a:p>
          <a:p>
            <a:pPr>
              <a:lnSpc>
                <a:spcPct val="70000"/>
              </a:lnSpc>
            </a:pPr>
            <a:r>
              <a:rPr lang="en-US" b="1"/>
              <a:t>Ribosomes</a:t>
            </a:r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17913" y="4437063"/>
            <a:ext cx="9969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/>
              <a:t>0.5 µm</a:t>
            </a:r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430463" y="1196975"/>
            <a:ext cx="1450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1"/>
              <a:t>ER</a:t>
            </a:r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075363" y="1247775"/>
            <a:ext cx="1450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Cytosol</a:t>
            </a:r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069013" y="1597025"/>
            <a:ext cx="1733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Endoplasmic</a:t>
            </a:r>
          </a:p>
          <a:p>
            <a:r>
              <a:rPr lang="en-US" b="1"/>
              <a:t>reticulum (ER)</a:t>
            </a:r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069013" y="2222500"/>
            <a:ext cx="1733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Free ribosomes</a:t>
            </a:r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072188" y="2730500"/>
            <a:ext cx="2025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Bound ribosomes</a:t>
            </a:r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926388" y="3624263"/>
            <a:ext cx="94138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Large</a:t>
            </a:r>
          </a:p>
          <a:p>
            <a:r>
              <a:rPr lang="en-US" b="1"/>
              <a:t>subunit</a:t>
            </a:r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932738" y="4406900"/>
            <a:ext cx="9413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Small</a:t>
            </a:r>
          </a:p>
          <a:p>
            <a:r>
              <a:rPr lang="en-US" b="1"/>
              <a:t>subunit</a:t>
            </a:r>
            <a:endParaRPr 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470650" y="5075238"/>
            <a:ext cx="22717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Diagram of</a:t>
            </a:r>
          </a:p>
          <a:p>
            <a:r>
              <a:rPr lang="en-US" b="1"/>
              <a:t>a ribosome</a:t>
            </a:r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941638" y="5065713"/>
            <a:ext cx="227171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 flipV="1">
            <a:off x="857250" y="1400175"/>
            <a:ext cx="130175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860425" y="1397000"/>
            <a:ext cx="457200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2441575" y="1400175"/>
            <a:ext cx="98425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5445125" y="1346200"/>
            <a:ext cx="561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5553075" y="1689100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5553075" y="1790700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5657850" y="168592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5661025" y="1746250"/>
            <a:ext cx="34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5143500" y="2133600"/>
            <a:ext cx="866775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 flipV="1">
            <a:off x="4927600" y="2276475"/>
            <a:ext cx="108585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5210175" y="2667000"/>
            <a:ext cx="79692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010150" y="2892425"/>
            <a:ext cx="99695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2949575" y="4454525"/>
            <a:ext cx="201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952750" y="4391025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965700" y="4394200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V="1">
            <a:off x="7502525" y="3771900"/>
            <a:ext cx="38735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7556500" y="4556125"/>
            <a:ext cx="33655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1908175" y="4797425"/>
            <a:ext cx="456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TEM showing ER</a:t>
            </a:r>
          </a:p>
          <a:p>
            <a:r>
              <a:rPr lang="en-US" b="1"/>
              <a:t>and ribosomes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25233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535988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6-13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303588" y="5510213"/>
            <a:ext cx="1562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300" b="1" i="1"/>
              <a:t>trans</a:t>
            </a:r>
            <a:r>
              <a:rPr lang="en-US" sz="1300" b="1"/>
              <a:t> face</a:t>
            </a:r>
          </a:p>
          <a:p>
            <a:pPr>
              <a:lnSpc>
                <a:spcPct val="80000"/>
              </a:lnSpc>
            </a:pPr>
            <a:r>
              <a:rPr lang="en-US" sz="1300" b="1"/>
              <a:t>(“shipping” side of</a:t>
            </a:r>
          </a:p>
          <a:p>
            <a:pPr>
              <a:lnSpc>
                <a:spcPct val="80000"/>
              </a:lnSpc>
            </a:pPr>
            <a:r>
              <a:rPr lang="en-US" sz="1300" b="1"/>
              <a:t>Golgi apparatus)</a:t>
            </a:r>
            <a:endParaRPr lang="en-US" sz="130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918325" y="5789613"/>
            <a:ext cx="1960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300" b="1"/>
              <a:t>TEM of Golgi apparatus</a:t>
            </a:r>
            <a:endParaRPr lang="en-US" sz="130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189913" y="2733675"/>
            <a:ext cx="628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300" b="1"/>
              <a:t>0.1 µm</a:t>
            </a:r>
            <a:endParaRPr lang="en-US" sz="130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362075" y="1268413"/>
            <a:ext cx="116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300" b="1"/>
              <a:t>Golgi </a:t>
            </a:r>
          </a:p>
          <a:p>
            <a:r>
              <a:rPr lang="en-US" sz="1300" b="1"/>
              <a:t>apparatus</a:t>
            </a:r>
            <a:endParaRPr lang="en-US" sz="130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68325" y="1643063"/>
            <a:ext cx="1562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300" b="1" i="1"/>
              <a:t>cis</a:t>
            </a:r>
            <a:r>
              <a:rPr lang="en-US" sz="1300" b="1"/>
              <a:t> face</a:t>
            </a:r>
          </a:p>
          <a:p>
            <a:r>
              <a:rPr lang="en-US" sz="1300" b="1"/>
              <a:t>(“receiving” side of</a:t>
            </a:r>
          </a:p>
          <a:p>
            <a:r>
              <a:rPr lang="en-US" sz="1300" b="1"/>
              <a:t>Golgi apparatus)</a:t>
            </a:r>
            <a:endParaRPr lang="en-US" sz="130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152775" y="2663825"/>
            <a:ext cx="18303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0099B3"/>
                </a:solidFill>
              </a:rPr>
              <a:t>      Vesicles coalesce to</a:t>
            </a:r>
          </a:p>
          <a:p>
            <a:r>
              <a:rPr lang="en-US" sz="1000" b="1">
                <a:solidFill>
                  <a:srgbClr val="0099B3"/>
                </a:solidFill>
              </a:rPr>
              <a:t>form new cis Golgi cisternae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04825" y="2862263"/>
            <a:ext cx="12207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0099B3"/>
                </a:solidFill>
              </a:rPr>
              <a:t>      Vesicles also</a:t>
            </a:r>
          </a:p>
          <a:p>
            <a:r>
              <a:rPr lang="en-US" sz="1000" b="1">
                <a:solidFill>
                  <a:srgbClr val="0099B3"/>
                </a:solidFill>
              </a:rPr>
              <a:t>transport certain</a:t>
            </a:r>
          </a:p>
          <a:p>
            <a:r>
              <a:rPr lang="en-US" sz="1000" b="1">
                <a:solidFill>
                  <a:srgbClr val="0099B3"/>
                </a:solidFill>
              </a:rPr>
              <a:t>proteins back to ER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841500" y="2724150"/>
            <a:ext cx="1157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0099B3"/>
                </a:solidFill>
              </a:rPr>
              <a:t>      Vesicles move</a:t>
            </a:r>
          </a:p>
          <a:p>
            <a:r>
              <a:rPr lang="en-US" sz="1000" b="1">
                <a:solidFill>
                  <a:srgbClr val="0099B3"/>
                </a:solidFill>
              </a:rPr>
              <a:t>from ER to Golgi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74675" y="5475288"/>
            <a:ext cx="18303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0099B3"/>
                </a:solidFill>
              </a:rPr>
              <a:t>      Vesicles transport specific</a:t>
            </a:r>
          </a:p>
          <a:p>
            <a:r>
              <a:rPr lang="en-US" sz="1000" b="1">
                <a:solidFill>
                  <a:srgbClr val="0099B3"/>
                </a:solidFill>
              </a:rPr>
              <a:t>proteins backward to newer</a:t>
            </a:r>
          </a:p>
          <a:p>
            <a:r>
              <a:rPr lang="en-US" sz="1000" b="1">
                <a:solidFill>
                  <a:srgbClr val="0099B3"/>
                </a:solidFill>
              </a:rPr>
              <a:t>Golgi cisternae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997325" y="3397250"/>
            <a:ext cx="1106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0099B3"/>
                </a:solidFill>
              </a:rPr>
              <a:t>      Cisternal</a:t>
            </a:r>
          </a:p>
          <a:p>
            <a:r>
              <a:rPr lang="en-US" sz="1000" b="1">
                <a:solidFill>
                  <a:srgbClr val="0099B3"/>
                </a:solidFill>
              </a:rPr>
              <a:t>maturation:</a:t>
            </a:r>
          </a:p>
          <a:p>
            <a:r>
              <a:rPr lang="en-US" sz="1000" b="1">
                <a:solidFill>
                  <a:srgbClr val="0099B3"/>
                </a:solidFill>
              </a:rPr>
              <a:t>Golgi cisternae</a:t>
            </a:r>
          </a:p>
          <a:p>
            <a:r>
              <a:rPr lang="en-US" sz="1000" b="1">
                <a:solidFill>
                  <a:srgbClr val="0099B3"/>
                </a:solidFill>
              </a:rPr>
              <a:t>move in a </a:t>
            </a:r>
            <a:r>
              <a:rPr lang="en-US" sz="1000" b="1" i="1">
                <a:solidFill>
                  <a:srgbClr val="0099B3"/>
                </a:solidFill>
              </a:rPr>
              <a:t>cis</a:t>
            </a:r>
            <a:r>
              <a:rPr lang="en-US" sz="1000" b="1">
                <a:solidFill>
                  <a:srgbClr val="0099B3"/>
                </a:solidFill>
              </a:rPr>
              <a:t>-</a:t>
            </a:r>
          </a:p>
          <a:p>
            <a:r>
              <a:rPr lang="en-US" sz="1000" b="1">
                <a:solidFill>
                  <a:srgbClr val="0099B3"/>
                </a:solidFill>
              </a:rPr>
              <a:t>to-</a:t>
            </a:r>
            <a:r>
              <a:rPr lang="en-US" sz="1000" b="1" i="1">
                <a:solidFill>
                  <a:srgbClr val="0099B3"/>
                </a:solidFill>
              </a:rPr>
              <a:t>trans</a:t>
            </a:r>
            <a:endParaRPr lang="en-US" sz="1000" b="1">
              <a:solidFill>
                <a:srgbClr val="0099B3"/>
              </a:solidFill>
            </a:endParaRPr>
          </a:p>
          <a:p>
            <a:r>
              <a:rPr lang="en-US" sz="1000" b="1">
                <a:solidFill>
                  <a:srgbClr val="0099B3"/>
                </a:solidFill>
              </a:rPr>
              <a:t>direction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013200" y="4532313"/>
            <a:ext cx="13160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0099B3"/>
                </a:solidFill>
              </a:rPr>
              <a:t>      Vesicles form and</a:t>
            </a:r>
          </a:p>
          <a:p>
            <a:r>
              <a:rPr lang="en-US" sz="1000" b="1">
                <a:solidFill>
                  <a:srgbClr val="0099B3"/>
                </a:solidFill>
              </a:rPr>
              <a:t>leave Golgi, carrying</a:t>
            </a:r>
          </a:p>
          <a:p>
            <a:r>
              <a:rPr lang="en-US" sz="1000" b="1">
                <a:solidFill>
                  <a:srgbClr val="0099B3"/>
                </a:solidFill>
              </a:rPr>
              <a:t>specific proteins to</a:t>
            </a:r>
          </a:p>
          <a:p>
            <a:r>
              <a:rPr lang="en-US" sz="1000" b="1">
                <a:solidFill>
                  <a:srgbClr val="0099B3"/>
                </a:solidFill>
              </a:rPr>
              <a:t>other locations or to</a:t>
            </a:r>
          </a:p>
          <a:p>
            <a:r>
              <a:rPr lang="en-US" sz="1000" b="1">
                <a:solidFill>
                  <a:srgbClr val="0099B3"/>
                </a:solidFill>
              </a:rPr>
              <a:t>the plasma mem-</a:t>
            </a:r>
          </a:p>
          <a:p>
            <a:r>
              <a:rPr lang="en-US" sz="1000" b="1">
                <a:solidFill>
                  <a:srgbClr val="0099B3"/>
                </a:solidFill>
              </a:rPr>
              <a:t>brane for secretion</a:t>
            </a:r>
            <a:endParaRPr lang="en-US" sz="1000">
              <a:solidFill>
                <a:srgbClr val="0099B3"/>
              </a:solidFill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708400" y="3141663"/>
            <a:ext cx="1960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300" b="1"/>
              <a:t>Cisternae</a:t>
            </a:r>
            <a:endParaRPr lang="en-US" sz="1300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1835150" y="1371600"/>
            <a:ext cx="1069975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543050" y="2254250"/>
            <a:ext cx="35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3187700" y="3260725"/>
            <a:ext cx="51752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3371850" y="3267075"/>
            <a:ext cx="3365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85775" y="3346450"/>
            <a:ext cx="124460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844550" y="3349625"/>
            <a:ext cx="53975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838325" y="3057525"/>
            <a:ext cx="11271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2171700" y="3060700"/>
            <a:ext cx="9525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143250" y="3006725"/>
            <a:ext cx="18097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2794000" y="3009900"/>
            <a:ext cx="1247775" cy="4159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4041775" y="3003550"/>
            <a:ext cx="2060575" cy="7842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V="1">
            <a:off x="5416550" y="4648200"/>
            <a:ext cx="787400" cy="920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5410200" y="455930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H="1" flipV="1">
            <a:off x="3651250" y="4067175"/>
            <a:ext cx="295275" cy="6032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3952875" y="455295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H="1">
            <a:off x="2178050" y="3724275"/>
            <a:ext cx="1755775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3933825" y="3422650"/>
            <a:ext cx="0" cy="8604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2844800" y="4527550"/>
            <a:ext cx="463550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H="1" flipV="1">
            <a:off x="806450" y="4337050"/>
            <a:ext cx="57150" cy="11049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568325" y="5438775"/>
            <a:ext cx="18764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8" name="Text Box 38"/>
          <p:cNvSpPr txBox="1">
            <a:spLocks noChangeArrowheads="1"/>
          </p:cNvSpPr>
          <p:nvPr/>
        </p:nvSpPr>
        <p:spPr bwMode="auto">
          <a:xfrm>
            <a:off x="4572000" y="765175"/>
            <a:ext cx="3887788" cy="36671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Sistema de Golgi</a:t>
            </a:r>
          </a:p>
        </p:txBody>
      </p:sp>
    </p:spTree>
    <p:extLst>
      <p:ext uri="{BB962C8B-B14F-4D97-AF65-F5344CB8AC3E}">
        <p14:creationId xmlns:p14="http://schemas.microsoft.com/office/powerpoint/2010/main" val="9933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52438"/>
            <a:ext cx="8535987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6-16-1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52588" y="3062288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Nuclear envelope</a:t>
            </a:r>
            <a:endParaRPr lang="en-US" sz="150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732588" y="693738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767513" y="1763713"/>
            <a:ext cx="1695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Rough ER</a:t>
            </a:r>
            <a:endParaRPr lang="en-US" sz="150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9125" y="2847975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/>
              <a:t>Smooth ER</a:t>
            </a:r>
            <a:endParaRPr lang="en-US" sz="1500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362575" y="822325"/>
            <a:ext cx="133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6254750" y="1631950"/>
            <a:ext cx="441325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84225" y="1927225"/>
            <a:ext cx="0" cy="917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981075" y="2022475"/>
            <a:ext cx="1047750" cy="9937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2027238" y="1412875"/>
            <a:ext cx="431800" cy="16065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302</Words>
  <Application>Microsoft Office PowerPoint</Application>
  <PresentationFormat>Presentación en pantalla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LE 6-20</vt:lpstr>
      <vt:lpstr>Presentación de PowerPoint</vt:lpstr>
      <vt:lpstr>Presentación de PowerPoint</vt:lpstr>
      <vt:lpstr>LE 6-12</vt:lpstr>
      <vt:lpstr>LE 6-11</vt:lpstr>
      <vt:lpstr>LE 6-13</vt:lpstr>
      <vt:lpstr>LE 6-16-1</vt:lpstr>
      <vt:lpstr>LE 6-17</vt:lpstr>
      <vt:lpstr>LE 6-16-2</vt:lpstr>
      <vt:lpstr>LE 6-16-3</vt:lpstr>
      <vt:lpstr>LE 6-14a</vt:lpstr>
      <vt:lpstr>LE 6-14b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1</cp:revision>
  <dcterms:created xsi:type="dcterms:W3CDTF">2012-12-03T11:02:12Z</dcterms:created>
  <dcterms:modified xsi:type="dcterms:W3CDTF">2012-12-03T11:06:34Z</dcterms:modified>
</cp:coreProperties>
</file>