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8" r:id="rId3"/>
    <p:sldId id="259" r:id="rId4"/>
    <p:sldId id="257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74B3A-9D7E-4BEC-BBED-9A2FDD2AB207}" type="datetimeFigureOut">
              <a:rPr lang="es-ES" smtClean="0"/>
              <a:pPr/>
              <a:t>16/10/2018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EE584-FA8F-43E8-B129-60F04F7EA48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74B3A-9D7E-4BEC-BBED-9A2FDD2AB207}" type="datetimeFigureOut">
              <a:rPr lang="es-ES" smtClean="0"/>
              <a:pPr/>
              <a:t>16/10/2018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EE584-FA8F-43E8-B129-60F04F7EA48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74B3A-9D7E-4BEC-BBED-9A2FDD2AB207}" type="datetimeFigureOut">
              <a:rPr lang="es-ES" smtClean="0"/>
              <a:pPr/>
              <a:t>16/10/2018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EE584-FA8F-43E8-B129-60F04F7EA48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74B3A-9D7E-4BEC-BBED-9A2FDD2AB207}" type="datetimeFigureOut">
              <a:rPr lang="es-ES" smtClean="0"/>
              <a:pPr/>
              <a:t>16/10/2018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EE584-FA8F-43E8-B129-60F04F7EA48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74B3A-9D7E-4BEC-BBED-9A2FDD2AB207}" type="datetimeFigureOut">
              <a:rPr lang="es-ES" smtClean="0"/>
              <a:pPr/>
              <a:t>16/10/2018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EE584-FA8F-43E8-B129-60F04F7EA48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74B3A-9D7E-4BEC-BBED-9A2FDD2AB207}" type="datetimeFigureOut">
              <a:rPr lang="es-ES" smtClean="0"/>
              <a:pPr/>
              <a:t>16/10/2018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EE584-FA8F-43E8-B129-60F04F7EA48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74B3A-9D7E-4BEC-BBED-9A2FDD2AB207}" type="datetimeFigureOut">
              <a:rPr lang="es-ES" smtClean="0"/>
              <a:pPr/>
              <a:t>16/10/2018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EE584-FA8F-43E8-B129-60F04F7EA48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74B3A-9D7E-4BEC-BBED-9A2FDD2AB207}" type="datetimeFigureOut">
              <a:rPr lang="es-ES" smtClean="0"/>
              <a:pPr/>
              <a:t>16/10/2018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EE584-FA8F-43E8-B129-60F04F7EA48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74B3A-9D7E-4BEC-BBED-9A2FDD2AB207}" type="datetimeFigureOut">
              <a:rPr lang="es-ES" smtClean="0"/>
              <a:pPr/>
              <a:t>16/10/2018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EE584-FA8F-43E8-B129-60F04F7EA48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74B3A-9D7E-4BEC-BBED-9A2FDD2AB207}" type="datetimeFigureOut">
              <a:rPr lang="es-ES" smtClean="0"/>
              <a:pPr/>
              <a:t>16/10/2018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EE584-FA8F-43E8-B129-60F04F7EA48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74B3A-9D7E-4BEC-BBED-9A2FDD2AB207}" type="datetimeFigureOut">
              <a:rPr lang="es-ES" smtClean="0"/>
              <a:pPr/>
              <a:t>16/10/2018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EE584-FA8F-43E8-B129-60F04F7EA48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74B3A-9D7E-4BEC-BBED-9A2FDD2AB207}" type="datetimeFigureOut">
              <a:rPr lang="es-ES" smtClean="0"/>
              <a:pPr/>
              <a:t>16/10/2018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EE584-FA8F-43E8-B129-60F04F7EA48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3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468313" y="620713"/>
            <a:ext cx="51831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 i="1" dirty="0" err="1" smtClean="0">
                <a:solidFill>
                  <a:srgbClr val="003399"/>
                </a:solidFill>
              </a:rPr>
              <a:t>Concepte</a:t>
            </a:r>
            <a:r>
              <a:rPr lang="es-ES" sz="2400" b="1" i="1" dirty="0" smtClean="0">
                <a:solidFill>
                  <a:srgbClr val="003399"/>
                </a:solidFill>
              </a:rPr>
              <a:t> </a:t>
            </a:r>
            <a:r>
              <a:rPr lang="es-ES" sz="2400" b="1" i="1" dirty="0">
                <a:solidFill>
                  <a:srgbClr val="003399"/>
                </a:solidFill>
              </a:rPr>
              <a:t>de </a:t>
            </a:r>
            <a:r>
              <a:rPr lang="es-ES" sz="2400" b="1" i="1" dirty="0" err="1">
                <a:solidFill>
                  <a:srgbClr val="003399"/>
                </a:solidFill>
              </a:rPr>
              <a:t>biologia</a:t>
            </a:r>
            <a:endParaRPr lang="es-ES" sz="2400" b="1" i="1" dirty="0">
              <a:solidFill>
                <a:srgbClr val="003399"/>
              </a:solidFill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935831" y="6003925"/>
            <a:ext cx="72723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827088" y="1773238"/>
            <a:ext cx="38893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/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971550" y="1700213"/>
            <a:ext cx="360045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4572000" y="1844675"/>
            <a:ext cx="3240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611188" y="1412875"/>
            <a:ext cx="7705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s-ES" sz="2000" b="1"/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6372225" y="3716338"/>
            <a:ext cx="3816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4643438" y="1700213"/>
            <a:ext cx="2665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12" name="Text Box 16"/>
          <p:cNvSpPr txBox="1">
            <a:spLocks noChangeArrowheads="1"/>
          </p:cNvSpPr>
          <p:nvPr/>
        </p:nvSpPr>
        <p:spPr bwMode="auto">
          <a:xfrm>
            <a:off x="512763" y="1668463"/>
            <a:ext cx="6533327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 dirty="0"/>
              <a:t>La </a:t>
            </a:r>
            <a:r>
              <a:rPr lang="es-ES" sz="2800" b="1" dirty="0" err="1"/>
              <a:t>biologia</a:t>
            </a:r>
            <a:r>
              <a:rPr lang="es-ES" sz="2800" b="1" dirty="0"/>
              <a:t> </a:t>
            </a:r>
            <a:r>
              <a:rPr lang="es-ES" sz="2800" b="1" dirty="0" err="1"/>
              <a:t>és</a:t>
            </a:r>
            <a:r>
              <a:rPr lang="es-ES" sz="2800" b="1" dirty="0"/>
              <a:t> la </a:t>
            </a:r>
            <a:r>
              <a:rPr lang="es-ES" sz="2800" b="1" dirty="0" err="1">
                <a:solidFill>
                  <a:srgbClr val="CC0000"/>
                </a:solidFill>
              </a:rPr>
              <a:t>ciència</a:t>
            </a:r>
            <a:r>
              <a:rPr lang="es-ES" sz="2800" b="1" dirty="0"/>
              <a:t> que estudia la </a:t>
            </a:r>
            <a:r>
              <a:rPr lang="es-ES" sz="2800" b="1" dirty="0" smtClean="0">
                <a:solidFill>
                  <a:srgbClr val="CC0000"/>
                </a:solidFill>
              </a:rPr>
              <a:t>vida</a:t>
            </a:r>
          </a:p>
          <a:p>
            <a:endParaRPr lang="es-ES" sz="2800" b="1" dirty="0">
              <a:solidFill>
                <a:srgbClr val="CC0000"/>
              </a:solidFill>
            </a:endParaRPr>
          </a:p>
          <a:p>
            <a:r>
              <a:rPr lang="es-ES" sz="2800" b="1" dirty="0" smtClean="0"/>
              <a:t>El </a:t>
            </a:r>
            <a:r>
              <a:rPr lang="es-ES" sz="2800" b="1" dirty="0" err="1" smtClean="0"/>
              <a:t>concepte</a:t>
            </a:r>
            <a:r>
              <a:rPr lang="es-ES" sz="2800" b="1" dirty="0" smtClean="0"/>
              <a:t> de </a:t>
            </a:r>
            <a:r>
              <a:rPr lang="es-ES" sz="2800" b="1" dirty="0" smtClean="0">
                <a:solidFill>
                  <a:srgbClr val="CC0000"/>
                </a:solidFill>
              </a:rPr>
              <a:t>vida </a:t>
            </a:r>
            <a:r>
              <a:rPr lang="es-ES" sz="2800" b="1" dirty="0" err="1" smtClean="0"/>
              <a:t>és</a:t>
            </a:r>
            <a:r>
              <a:rPr lang="es-ES" sz="2800" b="1" dirty="0" smtClean="0">
                <a:solidFill>
                  <a:srgbClr val="CC0000"/>
                </a:solidFill>
              </a:rPr>
              <a:t> difícil de definir</a:t>
            </a:r>
          </a:p>
          <a:p>
            <a:endParaRPr lang="es-ES" sz="2800" b="1" dirty="0">
              <a:solidFill>
                <a:srgbClr val="CC0000"/>
              </a:solidFill>
            </a:endParaRPr>
          </a:p>
          <a:p>
            <a:endParaRPr lang="es-ES" sz="2800" b="1" dirty="0" smtClean="0">
              <a:solidFill>
                <a:srgbClr val="CC0000"/>
              </a:solidFill>
            </a:endParaRPr>
          </a:p>
          <a:p>
            <a:r>
              <a:rPr lang="es-ES" sz="2800" b="1" dirty="0" smtClean="0"/>
              <a:t>El que sí </a:t>
            </a:r>
            <a:r>
              <a:rPr lang="es-ES" sz="2800" b="1" dirty="0" err="1" smtClean="0"/>
              <a:t>sabem</a:t>
            </a:r>
            <a:r>
              <a:rPr lang="es-ES" sz="2800" b="1" dirty="0" smtClean="0"/>
              <a:t> </a:t>
            </a:r>
            <a:r>
              <a:rPr lang="es-ES" sz="2800" b="1" dirty="0" err="1" smtClean="0"/>
              <a:t>és</a:t>
            </a:r>
            <a:r>
              <a:rPr lang="es-ES" sz="2800" b="1" dirty="0" smtClean="0"/>
              <a:t> que </a:t>
            </a:r>
            <a:r>
              <a:rPr lang="es-ES" sz="2800" b="1" dirty="0" err="1" smtClean="0"/>
              <a:t>els</a:t>
            </a:r>
            <a:r>
              <a:rPr lang="es-ES" sz="2800" b="1" dirty="0" smtClean="0"/>
              <a:t> </a:t>
            </a:r>
            <a:r>
              <a:rPr lang="es-ES" sz="2800" b="1" dirty="0" err="1" smtClean="0"/>
              <a:t>objectes</a:t>
            </a:r>
            <a:r>
              <a:rPr lang="es-ES" sz="2800" b="1" dirty="0" smtClean="0"/>
              <a:t> que</a:t>
            </a:r>
          </a:p>
          <a:p>
            <a:r>
              <a:rPr lang="es-ES" sz="2800" b="1" dirty="0" smtClean="0"/>
              <a:t> </a:t>
            </a:r>
            <a:r>
              <a:rPr lang="es-ES" sz="2800" b="1" dirty="0" err="1" smtClean="0"/>
              <a:t>tenen</a:t>
            </a:r>
            <a:r>
              <a:rPr lang="es-ES" sz="2800" b="1" dirty="0" smtClean="0"/>
              <a:t> vida </a:t>
            </a:r>
            <a:r>
              <a:rPr lang="es-ES" sz="2800" b="1" dirty="0" err="1" smtClean="0"/>
              <a:t>realitzen</a:t>
            </a:r>
            <a:r>
              <a:rPr lang="es-ES" sz="2800" b="1" dirty="0" smtClean="0"/>
              <a:t> una </a:t>
            </a:r>
            <a:r>
              <a:rPr lang="es-ES" sz="2800" b="1" dirty="0" err="1" smtClean="0"/>
              <a:t>sèrie</a:t>
            </a:r>
            <a:r>
              <a:rPr lang="es-ES" sz="2800" b="1" dirty="0" smtClean="0"/>
              <a:t> de </a:t>
            </a:r>
            <a:r>
              <a:rPr lang="es-ES" sz="2800" b="1" dirty="0" err="1" smtClean="0">
                <a:solidFill>
                  <a:srgbClr val="FF0000"/>
                </a:solidFill>
              </a:rPr>
              <a:t>funcions</a:t>
            </a:r>
            <a:endParaRPr lang="es-E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9065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6628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468313" y="620713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 i="1" dirty="0" err="1" smtClean="0">
                <a:solidFill>
                  <a:srgbClr val="003399"/>
                </a:solidFill>
              </a:rPr>
              <a:t>Concepte</a:t>
            </a:r>
            <a:r>
              <a:rPr lang="es-ES" sz="2400" b="1" i="1" dirty="0" smtClean="0">
                <a:solidFill>
                  <a:srgbClr val="003399"/>
                </a:solidFill>
              </a:rPr>
              <a:t> </a:t>
            </a:r>
            <a:r>
              <a:rPr lang="es-ES" sz="2400" b="1" i="1" dirty="0">
                <a:solidFill>
                  <a:srgbClr val="003399"/>
                </a:solidFill>
              </a:rPr>
              <a:t>de vida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894185" y="5967413"/>
            <a:ext cx="72723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827088" y="1773238"/>
            <a:ext cx="38893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/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971550" y="1700213"/>
            <a:ext cx="360045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4572000" y="1844675"/>
            <a:ext cx="3240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611188" y="1412875"/>
            <a:ext cx="7705725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2400" b="1" dirty="0" err="1"/>
              <a:t>Els</a:t>
            </a:r>
            <a:r>
              <a:rPr lang="es-ES" sz="2400" b="1" dirty="0"/>
              <a:t> </a:t>
            </a:r>
            <a:r>
              <a:rPr lang="es-ES" sz="2400" b="1" dirty="0" err="1"/>
              <a:t>objectes</a:t>
            </a:r>
            <a:r>
              <a:rPr lang="es-ES" sz="2400" b="1" dirty="0"/>
              <a:t> que </a:t>
            </a:r>
            <a:r>
              <a:rPr lang="es-ES" sz="2400" b="1" dirty="0" err="1"/>
              <a:t>tenen</a:t>
            </a:r>
            <a:r>
              <a:rPr lang="es-ES" sz="2400" b="1" dirty="0"/>
              <a:t> </a:t>
            </a:r>
            <a:r>
              <a:rPr lang="es-ES" sz="2400" b="1" dirty="0">
                <a:solidFill>
                  <a:srgbClr val="CC0000"/>
                </a:solidFill>
              </a:rPr>
              <a:t>vida</a:t>
            </a:r>
            <a:r>
              <a:rPr lang="es-ES" sz="2400" b="1" dirty="0"/>
              <a:t>, presenten</a:t>
            </a:r>
          </a:p>
          <a:p>
            <a:pPr algn="ctr"/>
            <a:endParaRPr lang="es-ES" sz="2400" b="1" dirty="0"/>
          </a:p>
          <a:p>
            <a:pPr algn="ctr"/>
            <a:r>
              <a:rPr lang="es-ES" sz="2400" b="1" dirty="0">
                <a:solidFill>
                  <a:srgbClr val="CC0000"/>
                </a:solidFill>
              </a:rPr>
              <a:t>Estructura</a:t>
            </a:r>
            <a:r>
              <a:rPr lang="es-ES" sz="2400" b="1" dirty="0"/>
              <a:t> </a:t>
            </a:r>
            <a:r>
              <a:rPr lang="es-ES" sz="2400" b="1" dirty="0" smtClean="0"/>
              <a:t>complexa</a:t>
            </a:r>
          </a:p>
          <a:p>
            <a:pPr algn="ctr"/>
            <a:r>
              <a:rPr lang="es-ES" sz="2400" b="1" dirty="0" err="1"/>
              <a:t>Realitzen</a:t>
            </a:r>
            <a:r>
              <a:rPr lang="es-ES" sz="2400" b="1" dirty="0"/>
              <a:t> diversos </a:t>
            </a:r>
            <a:r>
              <a:rPr lang="es-ES" sz="2400" b="1" dirty="0" err="1">
                <a:solidFill>
                  <a:srgbClr val="CC0000"/>
                </a:solidFill>
              </a:rPr>
              <a:t>processos</a:t>
            </a:r>
            <a:endParaRPr lang="es-ES" sz="2400" b="1" dirty="0">
              <a:solidFill>
                <a:srgbClr val="CC0000"/>
              </a:solidFill>
            </a:endParaRPr>
          </a:p>
          <a:p>
            <a:pPr algn="ctr"/>
            <a:r>
              <a:rPr lang="es-ES" sz="2400" b="1" dirty="0" smtClean="0"/>
              <a:t>Precisen </a:t>
            </a:r>
            <a:r>
              <a:rPr lang="es-ES" sz="2400" b="1" dirty="0" err="1"/>
              <a:t>d’un</a:t>
            </a:r>
            <a:r>
              <a:rPr lang="es-ES" sz="2400" b="1" dirty="0"/>
              <a:t> </a:t>
            </a:r>
            <a:r>
              <a:rPr lang="es-ES" sz="2400" b="1" dirty="0">
                <a:solidFill>
                  <a:srgbClr val="CC0000"/>
                </a:solidFill>
              </a:rPr>
              <a:t>flux </a:t>
            </a:r>
            <a:r>
              <a:rPr lang="es-ES" sz="2400" b="1" dirty="0" err="1" smtClean="0">
                <a:solidFill>
                  <a:srgbClr val="CC0000"/>
                </a:solidFill>
              </a:rPr>
              <a:t>d’energa</a:t>
            </a:r>
            <a:endParaRPr lang="es-ES" sz="2400" b="1" dirty="0" smtClean="0">
              <a:solidFill>
                <a:srgbClr val="CC0000"/>
              </a:solidFill>
            </a:endParaRPr>
          </a:p>
          <a:p>
            <a:pPr algn="ctr"/>
            <a:r>
              <a:rPr lang="es-ES" sz="2400" b="1" dirty="0" smtClean="0"/>
              <a:t> </a:t>
            </a:r>
            <a:r>
              <a:rPr lang="es-ES" sz="2400" b="1" dirty="0" err="1" smtClean="0"/>
              <a:t>Necessitat</a:t>
            </a:r>
            <a:r>
              <a:rPr lang="es-ES" sz="2400" b="1" dirty="0" smtClean="0"/>
              <a:t> </a:t>
            </a:r>
            <a:r>
              <a:rPr lang="es-ES" sz="2400" b="1" dirty="0"/>
              <a:t>de </a:t>
            </a:r>
            <a:r>
              <a:rPr lang="es-ES" sz="2400" b="1" dirty="0">
                <a:solidFill>
                  <a:srgbClr val="CC0000"/>
                </a:solidFill>
              </a:rPr>
              <a:t>relacionar-se</a:t>
            </a:r>
            <a:r>
              <a:rPr lang="es-ES" sz="2400" b="1" dirty="0"/>
              <a:t> </a:t>
            </a:r>
            <a:r>
              <a:rPr lang="es-ES" sz="2400" b="1" dirty="0" err="1"/>
              <a:t>amb</a:t>
            </a:r>
            <a:r>
              <a:rPr lang="es-ES" sz="2400" b="1" dirty="0"/>
              <a:t> el </a:t>
            </a:r>
            <a:r>
              <a:rPr lang="es-ES" sz="2400" b="1" dirty="0" err="1"/>
              <a:t>medi</a:t>
            </a:r>
            <a:endParaRPr lang="es-ES" sz="2400" b="1" dirty="0"/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6372225" y="3716338"/>
            <a:ext cx="3816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4643438" y="1700213"/>
            <a:ext cx="2665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4143375" y="1668463"/>
            <a:ext cx="282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/>
              <a:t> </a:t>
            </a:r>
            <a:endParaRPr lang="es-ES" sz="2800" b="1">
              <a:solidFill>
                <a:srgbClr val="CC0000"/>
              </a:solidFill>
            </a:endParaRP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1060748" y="2617788"/>
            <a:ext cx="67691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 b="1" dirty="0"/>
          </a:p>
          <a:p>
            <a:pPr>
              <a:spcBef>
                <a:spcPct val="50000"/>
              </a:spcBef>
            </a:pPr>
            <a:r>
              <a:rPr lang="es-ES" sz="2800" b="1" dirty="0"/>
              <a:t> </a:t>
            </a:r>
          </a:p>
        </p:txBody>
      </p:sp>
      <p:sp>
        <p:nvSpPr>
          <p:cNvPr id="26640" name="AutoShape 16"/>
          <p:cNvSpPr>
            <a:spLocks noChangeArrowheads="1"/>
          </p:cNvSpPr>
          <p:nvPr/>
        </p:nvSpPr>
        <p:spPr bwMode="auto">
          <a:xfrm>
            <a:off x="4422404" y="4057651"/>
            <a:ext cx="215900" cy="503237"/>
          </a:xfrm>
          <a:prstGeom prst="downArrow">
            <a:avLst>
              <a:gd name="adj1" fmla="val 50000"/>
              <a:gd name="adj2" fmla="val 5827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26641" name="Text Box 18"/>
          <p:cNvSpPr txBox="1">
            <a:spLocks noChangeArrowheads="1"/>
          </p:cNvSpPr>
          <p:nvPr/>
        </p:nvSpPr>
        <p:spPr bwMode="auto">
          <a:xfrm>
            <a:off x="3203575" y="4868863"/>
            <a:ext cx="2447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 b="1" dirty="0" smtClean="0">
                <a:solidFill>
                  <a:srgbClr val="CC0000"/>
                </a:solidFill>
              </a:rPr>
              <a:t>        </a:t>
            </a:r>
            <a:r>
              <a:rPr lang="es-ES" sz="2800" b="1" dirty="0" err="1" smtClean="0">
                <a:solidFill>
                  <a:srgbClr val="CC0000"/>
                </a:solidFill>
              </a:rPr>
              <a:t>Funcions</a:t>
            </a:r>
            <a:endParaRPr lang="es-ES" sz="2800" b="1" dirty="0">
              <a:solidFill>
                <a:srgbClr val="CC0000"/>
              </a:solidFill>
            </a:endParaRPr>
          </a:p>
        </p:txBody>
      </p:sp>
      <p:sp>
        <p:nvSpPr>
          <p:cNvPr id="26642" name="Rectangle 19"/>
          <p:cNvSpPr>
            <a:spLocks noChangeArrowheads="1"/>
          </p:cNvSpPr>
          <p:nvPr/>
        </p:nvSpPr>
        <p:spPr bwMode="auto">
          <a:xfrm>
            <a:off x="10179050" y="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7652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468313" y="620713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 i="1" dirty="0" err="1" smtClean="0">
                <a:solidFill>
                  <a:srgbClr val="003399"/>
                </a:solidFill>
              </a:rPr>
              <a:t>Concepte</a:t>
            </a:r>
            <a:r>
              <a:rPr lang="es-ES" sz="2400" b="1" i="1" dirty="0" smtClean="0">
                <a:solidFill>
                  <a:srgbClr val="003399"/>
                </a:solidFill>
              </a:rPr>
              <a:t> </a:t>
            </a:r>
            <a:r>
              <a:rPr lang="es-ES" sz="2400" b="1" i="1" dirty="0">
                <a:solidFill>
                  <a:srgbClr val="003399"/>
                </a:solidFill>
              </a:rPr>
              <a:t>de vida</a:t>
            </a:r>
          </a:p>
        </p:txBody>
      </p: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900113" y="6003925"/>
            <a:ext cx="72723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827088" y="1773238"/>
            <a:ext cx="38893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/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4572000" y="1844675"/>
            <a:ext cx="3240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27658" name="Text Box 10"/>
          <p:cNvSpPr txBox="1">
            <a:spLocks noChangeArrowheads="1"/>
          </p:cNvSpPr>
          <p:nvPr/>
        </p:nvSpPr>
        <p:spPr bwMode="auto">
          <a:xfrm>
            <a:off x="611188" y="1412875"/>
            <a:ext cx="7705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/>
              <a:t> </a:t>
            </a:r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6372225" y="3716338"/>
            <a:ext cx="3816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27660" name="Text Box 12"/>
          <p:cNvSpPr txBox="1">
            <a:spLocks noChangeArrowheads="1"/>
          </p:cNvSpPr>
          <p:nvPr/>
        </p:nvSpPr>
        <p:spPr bwMode="auto">
          <a:xfrm>
            <a:off x="4643438" y="1700213"/>
            <a:ext cx="2665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27661" name="Text Box 13"/>
          <p:cNvSpPr txBox="1">
            <a:spLocks noChangeArrowheads="1"/>
          </p:cNvSpPr>
          <p:nvPr/>
        </p:nvSpPr>
        <p:spPr bwMode="auto">
          <a:xfrm>
            <a:off x="4143375" y="1668463"/>
            <a:ext cx="282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/>
              <a:t> </a:t>
            </a:r>
            <a:endParaRPr lang="es-ES" sz="2800" b="1">
              <a:solidFill>
                <a:srgbClr val="CC0000"/>
              </a:solidFill>
            </a:endParaRPr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1042988" y="2565400"/>
            <a:ext cx="67691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800" b="1"/>
              <a:t> </a:t>
            </a:r>
          </a:p>
        </p:txBody>
      </p:sp>
      <p:sp>
        <p:nvSpPr>
          <p:cNvPr id="27663" name="Text Box 15"/>
          <p:cNvSpPr txBox="1">
            <a:spLocks noChangeArrowheads="1"/>
          </p:cNvSpPr>
          <p:nvPr/>
        </p:nvSpPr>
        <p:spPr bwMode="auto">
          <a:xfrm>
            <a:off x="611188" y="1341438"/>
            <a:ext cx="7777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27664" name="Text Box 17"/>
          <p:cNvSpPr txBox="1">
            <a:spLocks noChangeArrowheads="1"/>
          </p:cNvSpPr>
          <p:nvPr/>
        </p:nvSpPr>
        <p:spPr bwMode="auto">
          <a:xfrm>
            <a:off x="3203575" y="4868863"/>
            <a:ext cx="2447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 b="1">
                <a:solidFill>
                  <a:srgbClr val="CC0000"/>
                </a:solidFill>
              </a:rPr>
              <a:t> </a:t>
            </a:r>
          </a:p>
        </p:txBody>
      </p:sp>
      <p:sp>
        <p:nvSpPr>
          <p:cNvPr id="27665" name="Rectangle 18"/>
          <p:cNvSpPr>
            <a:spLocks noChangeArrowheads="1"/>
          </p:cNvSpPr>
          <p:nvPr/>
        </p:nvSpPr>
        <p:spPr bwMode="auto">
          <a:xfrm>
            <a:off x="10179050" y="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/>
              <a:t> </a:t>
            </a:r>
          </a:p>
        </p:txBody>
      </p:sp>
      <p:sp>
        <p:nvSpPr>
          <p:cNvPr id="27666" name="Text Box 19"/>
          <p:cNvSpPr txBox="1">
            <a:spLocks noChangeArrowheads="1"/>
          </p:cNvSpPr>
          <p:nvPr/>
        </p:nvSpPr>
        <p:spPr bwMode="auto">
          <a:xfrm>
            <a:off x="611188" y="1557338"/>
            <a:ext cx="7993062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2400" b="1" i="1" dirty="0" err="1" smtClean="0"/>
              <a:t>Funcions</a:t>
            </a:r>
            <a:endParaRPr lang="es-ES" sz="2400" b="1" i="1" dirty="0" smtClean="0"/>
          </a:p>
          <a:p>
            <a:pPr algn="ctr">
              <a:spcBef>
                <a:spcPct val="50000"/>
              </a:spcBef>
            </a:pPr>
            <a:endParaRPr lang="es-ES" sz="2400" b="1" i="1" dirty="0">
              <a:solidFill>
                <a:srgbClr val="CC0000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s-ES" sz="2400" b="1" dirty="0" smtClean="0"/>
              <a:t> </a:t>
            </a:r>
            <a:r>
              <a:rPr lang="es-ES" sz="2400" b="1" dirty="0" err="1" smtClean="0">
                <a:solidFill>
                  <a:srgbClr val="C00000"/>
                </a:solidFill>
              </a:rPr>
              <a:t>metabolisme</a:t>
            </a:r>
            <a:r>
              <a:rPr lang="es-ES" sz="2400" b="1" dirty="0"/>
              <a:t>, </a:t>
            </a:r>
            <a:r>
              <a:rPr lang="es-ES" sz="2400" b="1" dirty="0" err="1" smtClean="0"/>
              <a:t>nutrició</a:t>
            </a:r>
            <a:r>
              <a:rPr lang="es-ES" sz="2400" b="1" dirty="0" smtClean="0"/>
              <a:t>, </a:t>
            </a:r>
            <a:r>
              <a:rPr lang="es-ES" sz="2400" b="1" dirty="0" err="1" smtClean="0"/>
              <a:t>moviment</a:t>
            </a:r>
            <a:endParaRPr lang="es-ES" sz="2400" b="1" dirty="0" smtClean="0"/>
          </a:p>
          <a:p>
            <a:pPr algn="ctr">
              <a:spcBef>
                <a:spcPct val="50000"/>
              </a:spcBef>
            </a:pPr>
            <a:r>
              <a:rPr lang="es-ES" sz="2400" b="1" dirty="0" err="1" smtClean="0"/>
              <a:t>reproducció</a:t>
            </a:r>
            <a:r>
              <a:rPr lang="es-ES" sz="2400" b="1" dirty="0"/>
              <a:t>, </a:t>
            </a:r>
            <a:r>
              <a:rPr lang="es-ES" sz="2400" b="1" dirty="0" err="1" smtClean="0"/>
              <a:t>rejoveniment</a:t>
            </a:r>
            <a:r>
              <a:rPr lang="es-ES" sz="2400" b="1" dirty="0" smtClean="0"/>
              <a:t>, </a:t>
            </a:r>
            <a:r>
              <a:rPr lang="es-ES" sz="2400" b="1" dirty="0" err="1" smtClean="0"/>
              <a:t>creixement</a:t>
            </a:r>
            <a:endParaRPr lang="es-ES" sz="2400" b="1" dirty="0"/>
          </a:p>
          <a:p>
            <a:pPr algn="ctr">
              <a:spcBef>
                <a:spcPct val="50000"/>
              </a:spcBef>
            </a:pPr>
            <a:r>
              <a:rPr lang="es-ES" sz="2400" b="1" dirty="0" smtClean="0"/>
              <a:t> </a:t>
            </a:r>
            <a:r>
              <a:rPr lang="es-ES" sz="2400" b="1" dirty="0" err="1"/>
              <a:t>excitabilitat</a:t>
            </a:r>
            <a:r>
              <a:rPr lang="es-ES" sz="2400" b="1" dirty="0" smtClean="0"/>
              <a:t>, </a:t>
            </a:r>
            <a:r>
              <a:rPr lang="es-ES" sz="2400" b="1" dirty="0" err="1"/>
              <a:t>evolució</a:t>
            </a:r>
            <a:endParaRPr lang="es-ES" sz="2400" b="1" dirty="0"/>
          </a:p>
          <a:p>
            <a:pPr algn="ctr">
              <a:spcBef>
                <a:spcPct val="50000"/>
              </a:spcBef>
            </a:pPr>
            <a:endParaRPr lang="es-ES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5604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468313" y="620713"/>
            <a:ext cx="51831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 i="1" dirty="0" err="1" smtClean="0">
                <a:solidFill>
                  <a:srgbClr val="003399"/>
                </a:solidFill>
              </a:rPr>
              <a:t>Concepte</a:t>
            </a:r>
            <a:r>
              <a:rPr lang="es-ES" sz="2400" b="1" i="1" dirty="0" smtClean="0">
                <a:solidFill>
                  <a:srgbClr val="003399"/>
                </a:solidFill>
              </a:rPr>
              <a:t> </a:t>
            </a:r>
            <a:r>
              <a:rPr lang="es-ES" sz="2400" b="1" i="1" dirty="0">
                <a:solidFill>
                  <a:srgbClr val="003399"/>
                </a:solidFill>
              </a:rPr>
              <a:t>de </a:t>
            </a:r>
            <a:r>
              <a:rPr lang="es-ES" sz="2400" b="1" i="1" dirty="0" err="1">
                <a:solidFill>
                  <a:srgbClr val="003399"/>
                </a:solidFill>
              </a:rPr>
              <a:t>biologia</a:t>
            </a:r>
            <a:endParaRPr lang="es-ES" sz="2400" b="1" i="1" dirty="0">
              <a:solidFill>
                <a:srgbClr val="003399"/>
              </a:solidFill>
            </a:endParaRP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900113" y="6003925"/>
            <a:ext cx="72723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827088" y="1773238"/>
            <a:ext cx="38893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/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971550" y="1700213"/>
            <a:ext cx="360045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4572000" y="1844675"/>
            <a:ext cx="3240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25610" name="Text Box 11"/>
          <p:cNvSpPr txBox="1">
            <a:spLocks noChangeArrowheads="1"/>
          </p:cNvSpPr>
          <p:nvPr/>
        </p:nvSpPr>
        <p:spPr bwMode="auto">
          <a:xfrm>
            <a:off x="611188" y="1412875"/>
            <a:ext cx="7705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s-ES" sz="2000" b="1"/>
          </a:p>
        </p:txBody>
      </p:sp>
      <p:sp>
        <p:nvSpPr>
          <p:cNvPr id="25611" name="Text Box 12"/>
          <p:cNvSpPr txBox="1">
            <a:spLocks noChangeArrowheads="1"/>
          </p:cNvSpPr>
          <p:nvPr/>
        </p:nvSpPr>
        <p:spPr bwMode="auto">
          <a:xfrm>
            <a:off x="6372225" y="3716338"/>
            <a:ext cx="3816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25612" name="Text Box 13"/>
          <p:cNvSpPr txBox="1">
            <a:spLocks noChangeArrowheads="1"/>
          </p:cNvSpPr>
          <p:nvPr/>
        </p:nvSpPr>
        <p:spPr bwMode="auto">
          <a:xfrm>
            <a:off x="4643438" y="1700213"/>
            <a:ext cx="2665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25614" name="Text Box 17"/>
          <p:cNvSpPr txBox="1">
            <a:spLocks noChangeArrowheads="1"/>
          </p:cNvSpPr>
          <p:nvPr/>
        </p:nvSpPr>
        <p:spPr bwMode="auto">
          <a:xfrm>
            <a:off x="963540" y="1766166"/>
            <a:ext cx="6769100" cy="302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 b="1" dirty="0"/>
          </a:p>
          <a:p>
            <a:pPr>
              <a:spcBef>
                <a:spcPct val="50000"/>
              </a:spcBef>
            </a:pPr>
            <a:r>
              <a:rPr lang="es-ES" sz="2800" b="1" dirty="0"/>
              <a:t>El </a:t>
            </a:r>
            <a:r>
              <a:rPr lang="es-ES" sz="2800" b="1" dirty="0" err="1"/>
              <a:t>seus</a:t>
            </a:r>
            <a:r>
              <a:rPr lang="es-ES" sz="2800" b="1" dirty="0"/>
              <a:t> </a:t>
            </a:r>
            <a:r>
              <a:rPr lang="es-ES" sz="2800" b="1" dirty="0" err="1"/>
              <a:t>objectius</a:t>
            </a:r>
            <a:r>
              <a:rPr lang="es-ES" sz="2800" b="1" dirty="0"/>
              <a:t> </a:t>
            </a:r>
            <a:r>
              <a:rPr lang="es-ES" sz="2800" b="1" dirty="0" err="1"/>
              <a:t>són</a:t>
            </a:r>
            <a:r>
              <a:rPr lang="es-ES" sz="2800" b="1" dirty="0"/>
              <a:t> estudiar:</a:t>
            </a:r>
          </a:p>
          <a:p>
            <a:pPr>
              <a:spcBef>
                <a:spcPct val="50000"/>
              </a:spcBef>
            </a:pPr>
            <a:r>
              <a:rPr lang="es-ES" sz="2800" b="1" dirty="0" err="1">
                <a:solidFill>
                  <a:srgbClr val="CC0000"/>
                </a:solidFill>
              </a:rPr>
              <a:t>l’estructura</a:t>
            </a:r>
            <a:r>
              <a:rPr lang="es-ES" sz="2800" b="1" dirty="0">
                <a:solidFill>
                  <a:srgbClr val="CC0000"/>
                </a:solidFill>
              </a:rPr>
              <a:t> i </a:t>
            </a:r>
            <a:r>
              <a:rPr lang="es-ES" sz="2800" b="1" dirty="0" err="1">
                <a:solidFill>
                  <a:srgbClr val="CC0000"/>
                </a:solidFill>
              </a:rPr>
              <a:t>funció</a:t>
            </a:r>
            <a:r>
              <a:rPr lang="es-ES" sz="2800" b="1" dirty="0"/>
              <a:t> </a:t>
            </a:r>
            <a:r>
              <a:rPr lang="es-ES" sz="2800" b="1" dirty="0" err="1"/>
              <a:t>dels</a:t>
            </a:r>
            <a:r>
              <a:rPr lang="es-ES" sz="2800" b="1" dirty="0"/>
              <a:t> </a:t>
            </a:r>
            <a:r>
              <a:rPr lang="es-ES" sz="2800" b="1" dirty="0" err="1"/>
              <a:t>organismes</a:t>
            </a:r>
            <a:endParaRPr lang="es-ES" sz="2800" b="1" dirty="0"/>
          </a:p>
          <a:p>
            <a:pPr>
              <a:spcBef>
                <a:spcPct val="50000"/>
              </a:spcBef>
            </a:pPr>
            <a:r>
              <a:rPr lang="es-ES" sz="2800" b="1" dirty="0"/>
              <a:t>Les </a:t>
            </a:r>
            <a:r>
              <a:rPr lang="es-ES" sz="2800" b="1" dirty="0" err="1">
                <a:solidFill>
                  <a:srgbClr val="CC0000"/>
                </a:solidFill>
              </a:rPr>
              <a:t>interrelacions</a:t>
            </a:r>
            <a:r>
              <a:rPr lang="es-ES" sz="2800" b="1" dirty="0"/>
              <a:t> </a:t>
            </a:r>
          </a:p>
          <a:p>
            <a:pPr>
              <a:spcBef>
                <a:spcPct val="50000"/>
              </a:spcBef>
            </a:pPr>
            <a:r>
              <a:rPr lang="es-ES" sz="2800" b="1" dirty="0"/>
              <a:t>entre </a:t>
            </a:r>
            <a:r>
              <a:rPr lang="es-ES" sz="2800" b="1" dirty="0" err="1"/>
              <a:t>organismes</a:t>
            </a:r>
            <a:r>
              <a:rPr lang="es-ES" sz="2800" b="1" dirty="0"/>
              <a:t> i </a:t>
            </a:r>
            <a:r>
              <a:rPr lang="es-ES" sz="2800" b="1" dirty="0" err="1"/>
              <a:t>medi</a:t>
            </a:r>
            <a:endParaRPr lang="es-E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124</Words>
  <Application>Microsoft Office PowerPoint</Application>
  <PresentationFormat>Presentación en pantalla (4:3)</PresentationFormat>
  <Paragraphs>50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7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Windows7</dc:creator>
  <cp:lastModifiedBy>Usuario de Windows</cp:lastModifiedBy>
  <cp:revision>7</cp:revision>
  <dcterms:created xsi:type="dcterms:W3CDTF">2011-10-09T20:06:33Z</dcterms:created>
  <dcterms:modified xsi:type="dcterms:W3CDTF">2018-10-16T08:50:47Z</dcterms:modified>
</cp:coreProperties>
</file>