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0" r:id="rId3"/>
    <p:sldId id="281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83" r:id="rId16"/>
    <p:sldId id="273" r:id="rId17"/>
    <p:sldId id="274" r:id="rId18"/>
    <p:sldId id="28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30/09/2016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97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30/09/2016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76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30/09/2016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69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30/09/2016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81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30/09/2016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43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30/09/2016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547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30/09/2016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34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30/09/2016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88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30/09/2016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11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30/09/2016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37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30/09/2016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11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40E78-0D2D-4EC5-B282-9FE4FA32408A}" type="datetimeFigureOut">
              <a:rPr lang="es-ES" smtClean="0"/>
              <a:t>30/09/2016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65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6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pe.fotolog.com/photo/30/17/60/bakuryu8/1228074350508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47529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3568" y="26064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De la </a:t>
            </a:r>
            <a:r>
              <a:rPr lang="es-ES" sz="2800" b="1" dirty="0" err="1" smtClean="0"/>
              <a:t>cèl·lula</a:t>
            </a:r>
            <a:r>
              <a:rPr lang="es-ES" sz="2800" b="1" dirty="0" smtClean="0"/>
              <a:t> procariota a la </a:t>
            </a:r>
            <a:r>
              <a:rPr lang="es-ES" sz="2800" b="1" dirty="0" err="1" smtClean="0"/>
              <a:t>cèl·lula</a:t>
            </a:r>
            <a:r>
              <a:rPr lang="es-ES" sz="2800" b="1" dirty="0" smtClean="0"/>
              <a:t> eucariota</a:t>
            </a:r>
            <a:endParaRPr lang="es-ES" sz="2800" b="1" dirty="0"/>
          </a:p>
        </p:txBody>
      </p:sp>
      <p:pic>
        <p:nvPicPr>
          <p:cNvPr id="3076" name="Picture 4" descr="http://2.bp.blogspot.com/_bXiAT6MOo8E/S10LDIGSBYI/AAAAAAAACGE/Xht2p6Bb-RA/s640/nucleoid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99" y="1340768"/>
            <a:ext cx="42386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76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fcps.edu/islandcreekes/ecology/Miscellaneous/Paramecium/Meiofau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31" y="1052736"/>
            <a:ext cx="332059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33265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Eucariotes</a:t>
            </a:r>
            <a:r>
              <a:rPr lang="es-ES" sz="2400" b="1" dirty="0"/>
              <a:t> </a:t>
            </a:r>
            <a:r>
              <a:rPr lang="es-ES" sz="2400" b="1" dirty="0" err="1" smtClean="0"/>
              <a:t>unicel·lulars</a:t>
            </a:r>
            <a:r>
              <a:rPr lang="es-ES" sz="2400" b="1" dirty="0" smtClean="0"/>
              <a:t> </a:t>
            </a:r>
          </a:p>
          <a:p>
            <a:pPr algn="ctr"/>
            <a:r>
              <a:rPr lang="es-ES" sz="2400" b="1" dirty="0" smtClean="0"/>
              <a:t> </a:t>
            </a:r>
            <a:endParaRPr lang="es-ES" sz="2400" b="1" dirty="0"/>
          </a:p>
        </p:txBody>
      </p:sp>
      <p:pic>
        <p:nvPicPr>
          <p:cNvPr id="7174" name="Picture 6" descr="TORTITAENIA OBSCURA, UN CLOROPLASTO EN ESPI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rotist.i.hosei.ac.jp/taxonomy/phytomastigophora/genus/euglena/viridis/virid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456384" cy="25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572000" y="4221088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err="1"/>
              <a:t>Euglena</a:t>
            </a:r>
            <a:r>
              <a:rPr lang="es-ES" sz="2400" b="1" i="1" dirty="0"/>
              <a:t> </a:t>
            </a:r>
            <a:r>
              <a:rPr lang="es-ES" sz="2400" b="1" i="1" dirty="0" err="1"/>
              <a:t>viridis</a:t>
            </a:r>
            <a:r>
              <a:rPr lang="es-ES" sz="2400" b="1" dirty="0"/>
              <a:t>, eucariota </a:t>
            </a:r>
            <a:r>
              <a:rPr lang="es-ES" sz="2400" b="1" dirty="0" err="1"/>
              <a:t>unicel·lular</a:t>
            </a:r>
            <a:r>
              <a:rPr lang="es-ES" sz="2400" b="1" dirty="0"/>
              <a:t>.</a:t>
            </a:r>
          </a:p>
          <a:p>
            <a:pPr algn="ctr"/>
            <a:r>
              <a:rPr lang="es-ES" sz="2400" b="1" dirty="0" err="1"/>
              <a:t>Pot</a:t>
            </a:r>
            <a:r>
              <a:rPr lang="es-ES" sz="2400" b="1" dirty="0"/>
              <a:t> actuar </a:t>
            </a:r>
            <a:r>
              <a:rPr lang="es-ES" sz="2400" b="1" dirty="0" err="1"/>
              <a:t>com</a:t>
            </a:r>
            <a:r>
              <a:rPr lang="es-ES" sz="2400" b="1" dirty="0"/>
              <a:t> a animal (</a:t>
            </a:r>
            <a:r>
              <a:rPr lang="es-ES" sz="2400" b="1" dirty="0" err="1"/>
              <a:t>metabolisme</a:t>
            </a:r>
            <a:r>
              <a:rPr lang="es-ES" sz="2400" b="1" dirty="0"/>
              <a:t> </a:t>
            </a:r>
            <a:r>
              <a:rPr lang="es-ES" sz="2400" b="1" dirty="0" err="1"/>
              <a:t>heterotròfic</a:t>
            </a:r>
            <a:r>
              <a:rPr lang="es-ES" sz="2400" b="1" dirty="0"/>
              <a:t>)</a:t>
            </a:r>
          </a:p>
          <a:p>
            <a:pPr algn="ctr"/>
            <a:r>
              <a:rPr lang="es-ES" sz="2400" b="1" dirty="0"/>
              <a:t>O </a:t>
            </a:r>
            <a:r>
              <a:rPr lang="es-ES" sz="2400" b="1" dirty="0" err="1"/>
              <a:t>com</a:t>
            </a:r>
            <a:r>
              <a:rPr lang="es-ES" sz="2400" b="1" dirty="0"/>
              <a:t> vegetal (</a:t>
            </a:r>
            <a:r>
              <a:rPr lang="es-ES" sz="2400" b="1" dirty="0" err="1"/>
              <a:t>metabolisme</a:t>
            </a:r>
            <a:r>
              <a:rPr lang="es-ES" sz="2400" b="1" dirty="0"/>
              <a:t> </a:t>
            </a:r>
            <a:r>
              <a:rPr lang="es-ES" sz="2400" b="1" dirty="0" err="1"/>
              <a:t>autotròfic</a:t>
            </a:r>
            <a:r>
              <a:rPr lang="es-ES" sz="2400" b="1" dirty="0"/>
              <a:t>) 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03331" y="3356992"/>
            <a:ext cx="332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Parameci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148064" y="335188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Alga </a:t>
            </a:r>
            <a:r>
              <a:rPr lang="es-ES" sz="2400" b="1" dirty="0" err="1" smtClean="0"/>
              <a:t>verda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86268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rotist.i.hosei.ac.jp/taxonomy/phytomastigophora/genus/euglena/viridis/virid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456384" cy="25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03648" y="3933056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err="1" smtClean="0"/>
              <a:t>Euglena</a:t>
            </a:r>
            <a:r>
              <a:rPr lang="es-ES" sz="2400" b="1" i="1" dirty="0" smtClean="0"/>
              <a:t> </a:t>
            </a:r>
            <a:r>
              <a:rPr lang="es-ES" sz="2400" b="1" i="1" dirty="0" err="1" smtClean="0"/>
              <a:t>viridis</a:t>
            </a:r>
            <a:r>
              <a:rPr lang="es-ES" sz="2400" b="1" dirty="0" smtClean="0"/>
              <a:t>, eucariota </a:t>
            </a:r>
            <a:r>
              <a:rPr lang="es-ES" sz="2400" b="1" dirty="0" err="1" smtClean="0"/>
              <a:t>unicel·lular</a:t>
            </a:r>
            <a:r>
              <a:rPr lang="es-ES" sz="2400" b="1" dirty="0" smtClean="0"/>
              <a:t>.</a:t>
            </a:r>
          </a:p>
          <a:p>
            <a:pPr algn="ctr"/>
            <a:r>
              <a:rPr lang="es-ES" sz="2400" b="1" dirty="0" err="1" smtClean="0"/>
              <a:t>Pot</a:t>
            </a:r>
            <a:r>
              <a:rPr lang="es-ES" sz="2400" b="1" dirty="0" smtClean="0"/>
              <a:t> actuar </a:t>
            </a:r>
            <a:r>
              <a:rPr lang="es-ES" sz="2400" b="1" dirty="0" err="1" smtClean="0"/>
              <a:t>com</a:t>
            </a:r>
            <a:r>
              <a:rPr lang="es-ES" sz="2400" b="1" dirty="0" smtClean="0"/>
              <a:t> a animal (</a:t>
            </a:r>
            <a:r>
              <a:rPr lang="es-ES" sz="2400" b="1" dirty="0" err="1" smtClean="0"/>
              <a:t>metabolisme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heterotròfic</a:t>
            </a:r>
            <a:r>
              <a:rPr lang="es-ES" sz="2400" b="1" dirty="0" smtClean="0"/>
              <a:t>)</a:t>
            </a:r>
          </a:p>
          <a:p>
            <a:pPr algn="ctr"/>
            <a:r>
              <a:rPr lang="es-ES" sz="2400" b="1" dirty="0" smtClean="0"/>
              <a:t>O </a:t>
            </a:r>
            <a:r>
              <a:rPr lang="es-ES" sz="2400" b="1" dirty="0" err="1" smtClean="0"/>
              <a:t>com</a:t>
            </a:r>
            <a:r>
              <a:rPr lang="es-ES" sz="2400" b="1" dirty="0" smtClean="0"/>
              <a:t> vegetal (</a:t>
            </a:r>
            <a:r>
              <a:rPr lang="es-ES" sz="2400" b="1" dirty="0" err="1" smtClean="0"/>
              <a:t>metabolisme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autotròfic</a:t>
            </a:r>
            <a:r>
              <a:rPr lang="es-ES" sz="2400" b="1" dirty="0" smtClean="0"/>
              <a:t>)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24366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9640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11560" y="47667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</a:t>
            </a:r>
            <a:r>
              <a:rPr lang="es-ES" sz="2000" b="1" dirty="0" err="1" smtClean="0"/>
              <a:t>Unicel·lular</a:t>
            </a:r>
            <a:r>
              <a:rPr lang="es-ES" sz="2000" b="1" dirty="0" smtClean="0"/>
              <a:t>                         </a:t>
            </a:r>
            <a:r>
              <a:rPr lang="es-ES" sz="2000" b="1" dirty="0" err="1" smtClean="0"/>
              <a:t>Pluricel·lular</a:t>
            </a:r>
            <a:r>
              <a:rPr lang="es-ES" sz="2000" b="1" dirty="0" smtClean="0"/>
              <a:t>                                Terra                                                    </a:t>
            </a:r>
            <a:endParaRPr lang="es-ES" sz="2000" b="1" dirty="0"/>
          </a:p>
        </p:txBody>
      </p:sp>
      <p:pic>
        <p:nvPicPr>
          <p:cNvPr id="1026" name="Picture 2" descr="Chlamydomonas peterf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8" y="1238580"/>
            <a:ext cx="2692254" cy="223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dr-ralf-wagner.de/Bilder/Volvox_aureus-stack-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32" y="1238580"/>
            <a:ext cx="2397133" cy="172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cfb.unh.edu/phycokey/Choices/Chlorophyceae/colonies/colonies_not_flagellated/SCENEDESMUS/Scenedesmus_01_600x453_quadricauda_nies.go.jp0060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32" y="2977044"/>
            <a:ext cx="2381293" cy="179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0768" y="4774920"/>
            <a:ext cx="219959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2633" y="1266436"/>
            <a:ext cx="2863783" cy="286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echa curvada hacia la derecha 2"/>
          <p:cNvSpPr/>
          <p:nvPr/>
        </p:nvSpPr>
        <p:spPr>
          <a:xfrm>
            <a:off x="1634913" y="3492197"/>
            <a:ext cx="936104" cy="6212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Flecha curvada hacia la derecha 8"/>
          <p:cNvSpPr/>
          <p:nvPr/>
        </p:nvSpPr>
        <p:spPr>
          <a:xfrm>
            <a:off x="5948420" y="4209253"/>
            <a:ext cx="936104" cy="6212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3045312" y="676727"/>
            <a:ext cx="51857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>
            <a:off x="5997640" y="687501"/>
            <a:ext cx="51857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611560" y="41302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err="1" smtClean="0"/>
              <a:t>Chlamydomonas</a:t>
            </a:r>
            <a:endParaRPr lang="es-ES" b="1" i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563888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</a:t>
            </a:r>
            <a:r>
              <a:rPr lang="es-ES" b="1" i="1" dirty="0" smtClean="0"/>
              <a:t>Volvox</a:t>
            </a:r>
            <a:endParaRPr lang="es-ES" b="1" i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630616" y="4293096"/>
            <a:ext cx="158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err="1" smtClean="0"/>
              <a:t>Scenedesmus</a:t>
            </a:r>
            <a:endParaRPr lang="es-ES" b="1" i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563888" y="49411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Lletuga</a:t>
            </a:r>
            <a:r>
              <a:rPr lang="es-ES" dirty="0" smtClean="0"/>
              <a:t> de mar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804248" y="4220741"/>
            <a:ext cx="181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          </a:t>
            </a:r>
            <a:r>
              <a:rPr lang="es-ES" b="1" dirty="0" err="1" smtClean="0"/>
              <a:t>Alzina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92155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332656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 </a:t>
            </a:r>
            <a:r>
              <a:rPr lang="es-ES" dirty="0" smtClean="0"/>
              <a:t>    </a:t>
            </a:r>
            <a:r>
              <a:rPr lang="es-ES" sz="2000" b="1" dirty="0" err="1" smtClean="0"/>
              <a:t>Unicel·lular</a:t>
            </a:r>
            <a:r>
              <a:rPr lang="es-ES" sz="2000" b="1" dirty="0" smtClean="0"/>
              <a:t>                                  </a:t>
            </a:r>
            <a:r>
              <a:rPr lang="es-ES" sz="2000" b="1" dirty="0" err="1" smtClean="0"/>
              <a:t>Pluricel·lular</a:t>
            </a:r>
            <a:r>
              <a:rPr lang="es-ES" sz="2000" b="1" dirty="0" smtClean="0"/>
              <a:t>                                </a:t>
            </a:r>
            <a:r>
              <a:rPr lang="es-ES" sz="2000" b="1" dirty="0"/>
              <a:t>Terra </a:t>
            </a:r>
            <a:endParaRPr lang="es-ES" dirty="0"/>
          </a:p>
        </p:txBody>
      </p:sp>
      <p:sp>
        <p:nvSpPr>
          <p:cNvPr id="3" name="Flecha derecha 2"/>
          <p:cNvSpPr/>
          <p:nvPr/>
        </p:nvSpPr>
        <p:spPr>
          <a:xfrm flipV="1">
            <a:off x="2771800" y="404663"/>
            <a:ext cx="518576" cy="168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lecha derecha 3"/>
          <p:cNvSpPr/>
          <p:nvPr/>
        </p:nvSpPr>
        <p:spPr>
          <a:xfrm flipV="1">
            <a:off x="5940152" y="432973"/>
            <a:ext cx="518576" cy="168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37884"/>
            <a:ext cx="183533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728" y="4734436"/>
            <a:ext cx="3961496" cy="120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Where do paramecia live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30487"/>
            <a:ext cx="2424142" cy="136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gambadelacosta.com/webroot/img/producte/detall/ora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96" y="2959417"/>
            <a:ext cx="2643567" cy="12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aderner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33968"/>
            <a:ext cx="1388498" cy="159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67544" y="26274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Parameci</a:t>
            </a:r>
            <a:endParaRPr lang="es-E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860032" y="2204864"/>
            <a:ext cx="133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Dàfnia</a:t>
            </a:r>
            <a:endParaRPr lang="es-ES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3923928" y="4365104"/>
            <a:ext cx="160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Orada</a:t>
            </a:r>
            <a:endParaRPr lang="es-E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934882" y="575802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err="1" smtClean="0"/>
              <a:t>Tiktaalik</a:t>
            </a:r>
            <a:endParaRPr lang="es-ES" b="1" i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948264" y="2910092"/>
            <a:ext cx="1512168" cy="374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Cadernera</a:t>
            </a:r>
            <a:endParaRPr lang="es-ES" b="1" dirty="0"/>
          </a:p>
        </p:txBody>
      </p:sp>
      <p:sp>
        <p:nvSpPr>
          <p:cNvPr id="14" name="Conector 13"/>
          <p:cNvSpPr/>
          <p:nvPr/>
        </p:nvSpPr>
        <p:spPr>
          <a:xfrm>
            <a:off x="1691680" y="2792364"/>
            <a:ext cx="45719" cy="6057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onector 19"/>
          <p:cNvSpPr/>
          <p:nvPr/>
        </p:nvSpPr>
        <p:spPr>
          <a:xfrm>
            <a:off x="3011763" y="1501159"/>
            <a:ext cx="144016" cy="17707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onector 20"/>
          <p:cNvSpPr/>
          <p:nvPr/>
        </p:nvSpPr>
        <p:spPr>
          <a:xfrm>
            <a:off x="2827042" y="3331957"/>
            <a:ext cx="530334" cy="5174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onector 21"/>
          <p:cNvSpPr/>
          <p:nvPr/>
        </p:nvSpPr>
        <p:spPr>
          <a:xfrm>
            <a:off x="7547645" y="3464319"/>
            <a:ext cx="336723" cy="32472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onector 22"/>
          <p:cNvSpPr/>
          <p:nvPr/>
        </p:nvSpPr>
        <p:spPr>
          <a:xfrm>
            <a:off x="2507179" y="5774416"/>
            <a:ext cx="1153184" cy="9762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curvada hacia la derecha 23"/>
          <p:cNvSpPr/>
          <p:nvPr/>
        </p:nvSpPr>
        <p:spPr>
          <a:xfrm>
            <a:off x="824381" y="3928528"/>
            <a:ext cx="936104" cy="6212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Flecha curvada hacia la derecha 24"/>
          <p:cNvSpPr/>
          <p:nvPr/>
        </p:nvSpPr>
        <p:spPr>
          <a:xfrm>
            <a:off x="6458728" y="3981294"/>
            <a:ext cx="936104" cy="6212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0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Del big bang a la vida</a:t>
            </a:r>
          </a:p>
        </p:txBody>
      </p:sp>
      <p:pic>
        <p:nvPicPr>
          <p:cNvPr id="9222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590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Del big bang a la vida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611188" y="1557338"/>
            <a:ext cx="792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pic>
        <p:nvPicPr>
          <p:cNvPr id="1024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44675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4787900" y="2060575"/>
            <a:ext cx="35290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/>
              <a:t>Dinosaures,</a:t>
            </a:r>
          </a:p>
          <a:p>
            <a:pPr algn="l">
              <a:spcBef>
                <a:spcPct val="50000"/>
              </a:spcBef>
            </a:pPr>
            <a:endParaRPr lang="es-ES" sz="2400" b="1"/>
          </a:p>
          <a:p>
            <a:pPr algn="l">
              <a:spcBef>
                <a:spcPct val="50000"/>
              </a:spcBef>
            </a:pPr>
            <a:r>
              <a:rPr lang="es-ES" sz="2400" b="1"/>
              <a:t>Grup animal dominador de la Terra, fa entre 235 i 65 milions d’anys</a:t>
            </a:r>
          </a:p>
        </p:txBody>
      </p:sp>
    </p:spTree>
    <p:extLst>
      <p:ext uri="{BB962C8B-B14F-4D97-AF65-F5344CB8AC3E}">
        <p14:creationId xmlns:p14="http://schemas.microsoft.com/office/powerpoint/2010/main" val="36015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lenio.com/cultura/Extinciones-masivas_MILIMA20140730_001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819286" cy="37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005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1.2. Del big bang a la vida</a:t>
            </a:r>
          </a:p>
        </p:txBody>
      </p:sp>
      <p:pic>
        <p:nvPicPr>
          <p:cNvPr id="11270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12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i.cl/gepe/01-0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3672408" cy="423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46598" y="1050433"/>
            <a:ext cx="6655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/>
              <a:t>Experiments</a:t>
            </a:r>
            <a:r>
              <a:rPr lang="es-ES" b="1" dirty="0"/>
              <a:t> </a:t>
            </a:r>
            <a:r>
              <a:rPr lang="es-ES" b="1" dirty="0" err="1"/>
              <a:t>d’Urey</a:t>
            </a:r>
            <a:r>
              <a:rPr lang="es-ES" b="1" dirty="0"/>
              <a:t> - Miller sobre </a:t>
            </a:r>
            <a:r>
              <a:rPr lang="es-ES" b="1" dirty="0" err="1"/>
              <a:t>l’origen</a:t>
            </a:r>
            <a:r>
              <a:rPr lang="es-ES" b="1" dirty="0"/>
              <a:t> de la vida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 err="1"/>
              <a:t>Aquest</a:t>
            </a:r>
            <a:r>
              <a:rPr lang="es-ES" b="1" dirty="0"/>
              <a:t> </a:t>
            </a:r>
            <a:r>
              <a:rPr lang="es-ES" b="1" dirty="0" err="1"/>
              <a:t>experiments</a:t>
            </a:r>
            <a:r>
              <a:rPr lang="es-ES" b="1" dirty="0"/>
              <a:t> </a:t>
            </a:r>
            <a:r>
              <a:rPr lang="es-ES" b="1" dirty="0" err="1"/>
              <a:t>és</a:t>
            </a:r>
            <a:r>
              <a:rPr lang="es-ES" b="1" dirty="0"/>
              <a:t> una </a:t>
            </a:r>
            <a:r>
              <a:rPr lang="es-ES" b="1" dirty="0" err="1"/>
              <a:t>evidència</a:t>
            </a:r>
            <a:r>
              <a:rPr lang="es-ES" b="1" dirty="0"/>
              <a:t> de </a:t>
            </a:r>
            <a:r>
              <a:rPr lang="es-ES" b="1" dirty="0" err="1"/>
              <a:t>l’origen</a:t>
            </a:r>
            <a:r>
              <a:rPr lang="es-ES" b="1" dirty="0"/>
              <a:t> de la </a:t>
            </a:r>
            <a:r>
              <a:rPr lang="es-ES" b="1" dirty="0" smtClean="0"/>
              <a:t>vida?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309618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1.2. Del big bang a la vida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pic>
        <p:nvPicPr>
          <p:cNvPr id="1229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76475"/>
            <a:ext cx="388778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276475"/>
            <a:ext cx="3333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611188" y="1190625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2000" b="1"/>
              <a:t>Evolució del gènere: </a:t>
            </a:r>
            <a:r>
              <a:rPr lang="es-ES" sz="2000" b="1" i="1"/>
              <a:t>Homo</a:t>
            </a: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5219700" y="1125538"/>
            <a:ext cx="3168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 i="1"/>
              <a:t>Homo erectus</a:t>
            </a:r>
            <a:r>
              <a:rPr lang="es-ES" sz="2000" b="1"/>
              <a:t>, </a:t>
            </a:r>
          </a:p>
          <a:p>
            <a:pPr algn="l">
              <a:spcBef>
                <a:spcPct val="50000"/>
              </a:spcBef>
            </a:pPr>
            <a:r>
              <a:rPr lang="es-ES" sz="2000" b="1"/>
              <a:t>el primer emigrant</a:t>
            </a:r>
          </a:p>
        </p:txBody>
      </p:sp>
    </p:spTree>
    <p:extLst>
      <p:ext uri="{BB962C8B-B14F-4D97-AF65-F5344CB8AC3E}">
        <p14:creationId xmlns:p14="http://schemas.microsoft.com/office/powerpoint/2010/main" val="26367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es.rayuela.mostoles.educa.madrid.org/deptos/dbiogeo/recursos/Apuntes/BioGeoBach1/imagenes/Vida/EscalaV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090577" cy="55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154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1.2. Del big bang a la vida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827088" y="6165850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  <a:r>
              <a:rPr lang="es-ES" b="1"/>
              <a:t>Passes més importants de la formació de la vida</a:t>
            </a:r>
            <a:endParaRPr lang="es-ES" b="1" i="1"/>
          </a:p>
        </p:txBody>
      </p:sp>
      <p:pic>
        <p:nvPicPr>
          <p:cNvPr id="13321" name="Picture 10" descr="20070417klpcnavid_2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484313"/>
            <a:ext cx="72009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04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1.2. Del big bang a la vida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27088" y="6165850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  <a:endParaRPr lang="es-ES" b="1" i="1"/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1042988" y="1628775"/>
            <a:ext cx="727392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r>
              <a:rPr lang="es-ES" sz="2400" b="1"/>
              <a:t>Idees bàsiques a extreure </a:t>
            </a:r>
          </a:p>
          <a:p>
            <a:pPr>
              <a:spcBef>
                <a:spcPct val="50000"/>
              </a:spcBef>
            </a:pPr>
            <a:r>
              <a:rPr lang="es-ES" sz="2400" b="1"/>
              <a:t>d’aquesta visió de la formació de la vida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Continuïtat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Unitat 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Intercanvi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Diversitat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Complexitat</a:t>
            </a:r>
          </a:p>
        </p:txBody>
      </p:sp>
    </p:spTree>
    <p:extLst>
      <p:ext uri="{BB962C8B-B14F-4D97-AF65-F5344CB8AC3E}">
        <p14:creationId xmlns:p14="http://schemas.microsoft.com/office/powerpoint/2010/main" val="41948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space.com/images/i/11427/i02/dna-building-blocks.jpg?13128365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070" y="2195042"/>
            <a:ext cx="3393281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79550" y="1060093"/>
            <a:ext cx="7302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Panspèrmia</a:t>
            </a:r>
            <a:endParaRPr lang="es-ES" b="1" dirty="0"/>
          </a:p>
          <a:p>
            <a:r>
              <a:rPr lang="es-ES" b="1" dirty="0"/>
              <a:t>La materia </a:t>
            </a:r>
            <a:r>
              <a:rPr lang="es-ES" b="1" dirty="0" err="1"/>
              <a:t>orgànica</a:t>
            </a:r>
            <a:r>
              <a:rPr lang="es-ES" b="1" dirty="0"/>
              <a:t> </a:t>
            </a:r>
            <a:r>
              <a:rPr lang="es-ES" b="1" dirty="0" err="1"/>
              <a:t>fou</a:t>
            </a:r>
            <a:r>
              <a:rPr lang="es-ES" b="1" dirty="0"/>
              <a:t> transportada per </a:t>
            </a:r>
            <a:r>
              <a:rPr lang="es-ES" b="1" dirty="0" err="1"/>
              <a:t>meteorits</a:t>
            </a:r>
            <a:endParaRPr lang="es-ES" b="1" dirty="0"/>
          </a:p>
          <a:p>
            <a:r>
              <a:rPr lang="es-ES" b="1" dirty="0" err="1"/>
              <a:t>És</a:t>
            </a:r>
            <a:r>
              <a:rPr lang="es-ES" b="1" dirty="0"/>
              <a:t> una </a:t>
            </a:r>
            <a:r>
              <a:rPr lang="es-ES" b="1" dirty="0" err="1"/>
              <a:t>evidència</a:t>
            </a:r>
            <a:r>
              <a:rPr lang="es-ES" b="1" dirty="0"/>
              <a:t> de </a:t>
            </a:r>
            <a:r>
              <a:rPr lang="es-ES" b="1" dirty="0" err="1"/>
              <a:t>l’origen</a:t>
            </a:r>
            <a:r>
              <a:rPr lang="es-ES" b="1" dirty="0"/>
              <a:t> de la vida?</a:t>
            </a:r>
          </a:p>
          <a:p>
            <a:r>
              <a:rPr lang="es-E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67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476672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Les roques </a:t>
            </a:r>
            <a:r>
              <a:rPr lang="es-ES" sz="2400" b="1" dirty="0" err="1" smtClean="0"/>
              <a:t>conegudes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més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antigues</a:t>
            </a:r>
            <a:r>
              <a:rPr lang="es-ES" sz="2400" b="1" dirty="0" smtClean="0"/>
              <a:t> de la Terra.</a:t>
            </a:r>
          </a:p>
          <a:p>
            <a:r>
              <a:rPr lang="es-ES" sz="2400" b="1" dirty="0" err="1" smtClean="0"/>
              <a:t>Canadà</a:t>
            </a:r>
            <a:r>
              <a:rPr lang="es-ES" sz="2400" b="1" dirty="0" smtClean="0"/>
              <a:t>. </a:t>
            </a:r>
            <a:r>
              <a:rPr lang="es-ES" sz="2400" b="1" dirty="0"/>
              <a:t>El cinturón de </a:t>
            </a:r>
            <a:r>
              <a:rPr lang="es-ES" sz="2400" b="1" dirty="0" err="1"/>
              <a:t>Nuvvuagittuq</a:t>
            </a:r>
            <a:r>
              <a:rPr lang="es-ES" sz="2400" b="1" dirty="0"/>
              <a:t>. </a:t>
            </a:r>
            <a:r>
              <a:rPr lang="es-ES" sz="2400" b="1" dirty="0" err="1"/>
              <a:t>Badia</a:t>
            </a:r>
            <a:r>
              <a:rPr lang="es-ES" sz="2400" b="1" dirty="0"/>
              <a:t> de Hudson (</a:t>
            </a:r>
            <a:r>
              <a:rPr lang="es-ES" sz="2400" b="1" dirty="0" err="1"/>
              <a:t>Quèbec</a:t>
            </a:r>
            <a:r>
              <a:rPr lang="es-ES" sz="2400" b="1" dirty="0"/>
              <a:t>)</a:t>
            </a:r>
            <a:endParaRPr lang="es-ES" sz="2400" dirty="0"/>
          </a:p>
          <a:p>
            <a:endParaRPr lang="es-ES" sz="2400" b="1" dirty="0" smtClean="0"/>
          </a:p>
          <a:p>
            <a:r>
              <a:rPr lang="es-ES" sz="2400" b="1" dirty="0" smtClean="0"/>
              <a:t>Fa 4.200.000.000 </a:t>
            </a:r>
            <a:r>
              <a:rPr lang="es-ES" sz="2400" b="1" dirty="0" err="1" smtClean="0"/>
              <a:t>d’anys</a:t>
            </a:r>
            <a:endParaRPr lang="es-ES" sz="2400" b="1" dirty="0"/>
          </a:p>
        </p:txBody>
      </p:sp>
      <p:pic>
        <p:nvPicPr>
          <p:cNvPr id="3" name="2 Imagen" descr="El cinturón de Nuvvuagittuq, en Canadá. SCIENCE/AAA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73" y="2492896"/>
            <a:ext cx="496855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3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29808"/>
            <a:ext cx="5904656" cy="451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2390668" y="896566"/>
            <a:ext cx="46085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 dirty="0"/>
              <a:t>Roques </a:t>
            </a:r>
            <a:r>
              <a:rPr lang="es-ES" sz="2400" b="1" dirty="0" err="1"/>
              <a:t>amb</a:t>
            </a:r>
            <a:r>
              <a:rPr lang="es-ES" sz="2400" b="1" dirty="0"/>
              <a:t> </a:t>
            </a:r>
            <a:r>
              <a:rPr lang="es-ES" sz="2400" b="1" dirty="0" err="1"/>
              <a:t>els</a:t>
            </a:r>
            <a:r>
              <a:rPr lang="es-ES" sz="2400" b="1" dirty="0"/>
              <a:t> </a:t>
            </a:r>
            <a:r>
              <a:rPr lang="es-ES" sz="2400" b="1" dirty="0" err="1"/>
              <a:t>primers</a:t>
            </a:r>
            <a:r>
              <a:rPr lang="es-ES" sz="2400" b="1" dirty="0"/>
              <a:t> </a:t>
            </a:r>
            <a:r>
              <a:rPr lang="es-ES" sz="2400" b="1" dirty="0" err="1"/>
              <a:t>fòssils</a:t>
            </a:r>
            <a:r>
              <a:rPr lang="es-ES" sz="2400" b="1" dirty="0"/>
              <a:t>: </a:t>
            </a:r>
            <a:r>
              <a:rPr lang="es-ES" sz="2400" b="1" dirty="0" err="1" smtClean="0">
                <a:solidFill>
                  <a:srgbClr val="FF0000"/>
                </a:solidFill>
              </a:rPr>
              <a:t>estromatolits</a:t>
            </a:r>
            <a:r>
              <a:rPr lang="es-ES" sz="2400" b="1" dirty="0" smtClean="0"/>
              <a:t>. </a:t>
            </a:r>
            <a:r>
              <a:rPr lang="es-ES" sz="2400" b="1" dirty="0" err="1" smtClean="0"/>
              <a:t>Austràlia</a:t>
            </a:r>
            <a:r>
              <a:rPr lang="es-ES" sz="2400" b="1" dirty="0" smtClean="0"/>
              <a:t>.</a:t>
            </a:r>
            <a:endParaRPr lang="es-ES" sz="2400" b="1" dirty="0"/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2628106" y="332656"/>
            <a:ext cx="403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dirty="0"/>
              <a:t>         </a:t>
            </a:r>
            <a:r>
              <a:rPr lang="es-ES" sz="2400" b="1" dirty="0"/>
              <a:t>Fa 3500 </a:t>
            </a:r>
            <a:r>
              <a:rPr lang="es-ES" sz="2400" b="1" dirty="0" err="1"/>
              <a:t>milions</a:t>
            </a:r>
            <a:r>
              <a:rPr lang="es-ES" sz="2400" b="1" dirty="0"/>
              <a:t> </a:t>
            </a:r>
            <a:r>
              <a:rPr lang="es-ES" sz="2400" b="1" dirty="0" err="1"/>
              <a:t>d’anys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7280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548680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/>
              <a:t>Fòssils</a:t>
            </a:r>
            <a:r>
              <a:rPr lang="es-ES" sz="2800" b="1" dirty="0" smtClean="0"/>
              <a:t> de </a:t>
            </a:r>
            <a:r>
              <a:rPr lang="es-ES" sz="2800" b="1" dirty="0" err="1" smtClean="0"/>
              <a:t>bacteris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més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antics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coneguts</a:t>
            </a:r>
            <a:r>
              <a:rPr lang="es-ES" sz="2800" b="1" dirty="0" smtClean="0"/>
              <a:t> sobre la Terra. </a:t>
            </a:r>
            <a:r>
              <a:rPr lang="es-ES" sz="2800" b="1" dirty="0" err="1" smtClean="0"/>
              <a:t>Austràlia</a:t>
            </a:r>
            <a:r>
              <a:rPr lang="es-ES" sz="2800" b="1" dirty="0" smtClean="0"/>
              <a:t>.</a:t>
            </a:r>
          </a:p>
          <a:p>
            <a:pPr algn="ctr"/>
            <a:r>
              <a:rPr lang="es-ES" sz="2800" b="1" dirty="0" smtClean="0"/>
              <a:t>3,4 </a:t>
            </a:r>
            <a:r>
              <a:rPr lang="es-ES" sz="2800" b="1" dirty="0" err="1" smtClean="0"/>
              <a:t>milions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d’anys</a:t>
            </a:r>
            <a:r>
              <a:rPr lang="es-ES" sz="2800" b="1" dirty="0" smtClean="0"/>
              <a:t>.</a:t>
            </a:r>
          </a:p>
          <a:p>
            <a:pPr algn="ctr"/>
            <a:r>
              <a:rPr lang="es-ES" sz="2800" b="1" dirty="0" err="1" smtClean="0"/>
              <a:t>Bacteris</a:t>
            </a:r>
            <a:r>
              <a:rPr lang="es-ES" sz="2800" b="1" dirty="0" smtClean="0"/>
              <a:t> que </a:t>
            </a:r>
            <a:r>
              <a:rPr lang="es-ES" sz="2800" b="1" dirty="0" err="1" smtClean="0"/>
              <a:t>vivien</a:t>
            </a:r>
            <a:r>
              <a:rPr lang="es-ES" sz="2800" b="1" dirty="0" smtClean="0"/>
              <a:t> sobre </a:t>
            </a:r>
            <a:r>
              <a:rPr lang="es-ES" sz="2800" b="1" dirty="0" err="1" smtClean="0"/>
              <a:t>sofre</a:t>
            </a:r>
            <a:r>
              <a:rPr lang="es-ES" sz="2800" b="1" dirty="0" smtClean="0"/>
              <a:t> (S).</a:t>
            </a:r>
            <a:endParaRPr lang="es-ES" sz="2800" b="1" dirty="0"/>
          </a:p>
        </p:txBody>
      </p:sp>
      <p:pic>
        <p:nvPicPr>
          <p:cNvPr id="3" name="2 Imagen" descr="Evidencias de microfósiles de bacterias en la Formación Strelley Pool.|'Nature Geoscience'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4536504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373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ianobacterias, o algas verdeazul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27854"/>
            <a:ext cx="5760640" cy="43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576" y="385129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/>
              <a:t>Bacteris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fotosintètics</a:t>
            </a:r>
            <a:r>
              <a:rPr lang="es-ES" sz="2800" b="1" dirty="0" smtClean="0"/>
              <a:t>: </a:t>
            </a:r>
          </a:p>
          <a:p>
            <a:pPr algn="ctr"/>
            <a:r>
              <a:rPr lang="es-ES" sz="2800" b="1" dirty="0" err="1" smtClean="0"/>
              <a:t>Els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parents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actuals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dels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bacteris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fotosintètiques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49095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 1.2. Del big bang a la vida</a:t>
            </a:r>
          </a:p>
        </p:txBody>
      </p:sp>
      <p:pic>
        <p:nvPicPr>
          <p:cNvPr id="6150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5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70580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71600" y="47667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De la </a:t>
            </a:r>
            <a:r>
              <a:rPr lang="es-ES" sz="2800" b="1" dirty="0" err="1"/>
              <a:t>cèl·lula</a:t>
            </a:r>
            <a:r>
              <a:rPr lang="es-ES" sz="2800" b="1" dirty="0"/>
              <a:t> procariota a la </a:t>
            </a:r>
            <a:r>
              <a:rPr lang="es-ES" sz="2800" b="1" dirty="0" err="1"/>
              <a:t>cèl·lula</a:t>
            </a:r>
            <a:r>
              <a:rPr lang="es-ES" sz="2800" b="1" dirty="0"/>
              <a:t> eucariota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1193253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412</Words>
  <Application>Microsoft Office PowerPoint</Application>
  <PresentationFormat>Presentación en pantalla (4:3)</PresentationFormat>
  <Paragraphs>73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uib</cp:lastModifiedBy>
  <cp:revision>14</cp:revision>
  <dcterms:created xsi:type="dcterms:W3CDTF">2014-10-07T10:51:20Z</dcterms:created>
  <dcterms:modified xsi:type="dcterms:W3CDTF">2016-09-30T10:06:09Z</dcterms:modified>
</cp:coreProperties>
</file>