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11/10/2016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11/10/2016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11/10/2016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11/10/2016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11/10/2016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11/10/2016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11/10/2016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11/10/2016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11/10/2016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11/10/2016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11/10/2016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74B3A-9D7E-4BEC-BBED-9A2FDD2AB207}" type="datetimeFigureOut">
              <a:rPr lang="es-ES" smtClean="0"/>
              <a:pPr/>
              <a:t>11/10/2016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5183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i="1" dirty="0" err="1" smtClean="0">
                <a:solidFill>
                  <a:srgbClr val="003399"/>
                </a:solidFill>
              </a:rPr>
              <a:t>Concepte</a:t>
            </a: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>
                <a:solidFill>
                  <a:srgbClr val="003399"/>
                </a:solidFill>
              </a:rPr>
              <a:t>de </a:t>
            </a:r>
            <a:r>
              <a:rPr lang="es-ES" sz="2400" b="1" i="1" dirty="0" err="1">
                <a:solidFill>
                  <a:srgbClr val="003399"/>
                </a:solidFill>
              </a:rPr>
              <a:t>biologia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971550" y="1700213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611188" y="1412875"/>
            <a:ext cx="770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sz="2000" b="1"/>
          </a:p>
        </p:txBody>
      </p:sp>
      <p:sp>
        <p:nvSpPr>
          <p:cNvPr id="25611" name="Text Box 12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5612" name="Text Box 13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5613" name="Text Box 16"/>
          <p:cNvSpPr txBox="1">
            <a:spLocks noChangeArrowheads="1"/>
          </p:cNvSpPr>
          <p:nvPr/>
        </p:nvSpPr>
        <p:spPr bwMode="auto">
          <a:xfrm>
            <a:off x="512763" y="1668463"/>
            <a:ext cx="7543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La biologia és la </a:t>
            </a:r>
            <a:r>
              <a:rPr lang="es-ES" sz="2800" b="1">
                <a:solidFill>
                  <a:srgbClr val="CC0000"/>
                </a:solidFill>
              </a:rPr>
              <a:t>ciència</a:t>
            </a:r>
            <a:r>
              <a:rPr lang="es-ES" sz="2800" b="1"/>
              <a:t> que estudia la </a:t>
            </a:r>
            <a:r>
              <a:rPr lang="es-ES" sz="2800" b="1">
                <a:solidFill>
                  <a:srgbClr val="CC0000"/>
                </a:solidFill>
              </a:rPr>
              <a:t>vida</a:t>
            </a:r>
          </a:p>
        </p:txBody>
      </p:sp>
      <p:sp>
        <p:nvSpPr>
          <p:cNvPr id="25614" name="Text Box 17"/>
          <p:cNvSpPr txBox="1">
            <a:spLocks noChangeArrowheads="1"/>
          </p:cNvSpPr>
          <p:nvPr/>
        </p:nvSpPr>
        <p:spPr bwMode="auto">
          <a:xfrm>
            <a:off x="1042988" y="2565400"/>
            <a:ext cx="6769100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El seus objectius són estudiar:</a:t>
            </a:r>
          </a:p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l’estructura i funció</a:t>
            </a:r>
            <a:r>
              <a:rPr lang="es-ES" sz="2800" b="1"/>
              <a:t> dels organismes</a:t>
            </a:r>
          </a:p>
          <a:p>
            <a:pPr>
              <a:spcBef>
                <a:spcPct val="50000"/>
              </a:spcBef>
            </a:pPr>
            <a:r>
              <a:rPr lang="es-ES" sz="2800" b="1"/>
              <a:t>Les </a:t>
            </a:r>
            <a:r>
              <a:rPr lang="es-ES" sz="2800" b="1">
                <a:solidFill>
                  <a:srgbClr val="CC0000"/>
                </a:solidFill>
              </a:rPr>
              <a:t>interrelacions</a:t>
            </a:r>
            <a:r>
              <a:rPr lang="es-ES" sz="2800" b="1"/>
              <a:t> </a:t>
            </a:r>
          </a:p>
          <a:p>
            <a:pPr>
              <a:spcBef>
                <a:spcPct val="50000"/>
              </a:spcBef>
            </a:pPr>
            <a:r>
              <a:rPr lang="es-ES" sz="2800" b="1"/>
              <a:t>entre organismes i medi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i="1" dirty="0" err="1" smtClean="0">
                <a:solidFill>
                  <a:srgbClr val="003399"/>
                </a:solidFill>
              </a:rPr>
              <a:t>Concepte</a:t>
            </a: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>
                <a:solidFill>
                  <a:srgbClr val="003399"/>
                </a:solidFill>
              </a:rPr>
              <a:t>de vida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894185" y="5967413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971550" y="1700213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400" b="1" dirty="0" err="1"/>
              <a:t>Els</a:t>
            </a:r>
            <a:r>
              <a:rPr lang="es-ES" sz="2400" b="1" dirty="0"/>
              <a:t> </a:t>
            </a:r>
            <a:r>
              <a:rPr lang="es-ES" sz="2400" b="1" dirty="0" err="1"/>
              <a:t>objectes</a:t>
            </a:r>
            <a:r>
              <a:rPr lang="es-ES" sz="2400" b="1" dirty="0"/>
              <a:t> que </a:t>
            </a:r>
            <a:r>
              <a:rPr lang="es-ES" sz="2400" b="1" dirty="0" err="1"/>
              <a:t>tenen</a:t>
            </a:r>
            <a:r>
              <a:rPr lang="es-ES" sz="2400" b="1" dirty="0"/>
              <a:t> </a:t>
            </a:r>
            <a:r>
              <a:rPr lang="es-ES" sz="2400" b="1" dirty="0">
                <a:solidFill>
                  <a:srgbClr val="CC0000"/>
                </a:solidFill>
              </a:rPr>
              <a:t>vida</a:t>
            </a:r>
            <a:r>
              <a:rPr lang="es-ES" sz="2400" b="1" dirty="0"/>
              <a:t>, presenten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dirty="0">
                <a:solidFill>
                  <a:srgbClr val="CC0000"/>
                </a:solidFill>
              </a:rPr>
              <a:t>Estructura</a:t>
            </a:r>
            <a:r>
              <a:rPr lang="es-ES" sz="2400" b="1" dirty="0"/>
              <a:t> </a:t>
            </a:r>
            <a:r>
              <a:rPr lang="es-ES" sz="2400" b="1" dirty="0" smtClean="0"/>
              <a:t>complexa</a:t>
            </a:r>
          </a:p>
          <a:p>
            <a:pPr algn="ctr"/>
            <a:r>
              <a:rPr lang="es-ES" sz="2400" b="1" dirty="0" err="1"/>
              <a:t>Realitzen</a:t>
            </a:r>
            <a:r>
              <a:rPr lang="es-ES" sz="2400" b="1" dirty="0"/>
              <a:t> diversos </a:t>
            </a:r>
            <a:r>
              <a:rPr lang="es-ES" sz="2400" b="1" dirty="0" err="1">
                <a:solidFill>
                  <a:srgbClr val="CC0000"/>
                </a:solidFill>
              </a:rPr>
              <a:t>processos</a:t>
            </a:r>
            <a:endParaRPr lang="es-ES" sz="2400" b="1" dirty="0">
              <a:solidFill>
                <a:srgbClr val="CC0000"/>
              </a:solidFill>
            </a:endParaRPr>
          </a:p>
          <a:p>
            <a:pPr algn="ctr"/>
            <a:r>
              <a:rPr lang="es-ES" sz="2400" b="1" dirty="0" smtClean="0"/>
              <a:t>Precisen </a:t>
            </a:r>
            <a:r>
              <a:rPr lang="es-ES" sz="2400" b="1" dirty="0" err="1"/>
              <a:t>d’un</a:t>
            </a:r>
            <a:r>
              <a:rPr lang="es-ES" sz="2400" b="1" dirty="0"/>
              <a:t> </a:t>
            </a:r>
            <a:r>
              <a:rPr lang="es-ES" sz="2400" b="1" dirty="0">
                <a:solidFill>
                  <a:srgbClr val="CC0000"/>
                </a:solidFill>
              </a:rPr>
              <a:t>flux </a:t>
            </a:r>
            <a:r>
              <a:rPr lang="es-ES" sz="2400" b="1" dirty="0" err="1" smtClean="0">
                <a:solidFill>
                  <a:srgbClr val="CC0000"/>
                </a:solidFill>
              </a:rPr>
              <a:t>d’energa</a:t>
            </a:r>
            <a:endParaRPr lang="es-ES" sz="2400" b="1" dirty="0" smtClean="0">
              <a:solidFill>
                <a:srgbClr val="CC0000"/>
              </a:solidFill>
            </a:endParaRPr>
          </a:p>
          <a:p>
            <a:pPr algn="ctr"/>
            <a:r>
              <a:rPr lang="es-ES" sz="2400" b="1" dirty="0" smtClean="0"/>
              <a:t> </a:t>
            </a:r>
            <a:r>
              <a:rPr lang="es-ES" sz="2400" b="1" dirty="0" err="1" smtClean="0"/>
              <a:t>Necessitat</a:t>
            </a:r>
            <a:r>
              <a:rPr lang="es-ES" sz="2400" b="1" dirty="0" smtClean="0"/>
              <a:t> </a:t>
            </a:r>
            <a:r>
              <a:rPr lang="es-ES" sz="2400" b="1" dirty="0"/>
              <a:t>de </a:t>
            </a:r>
            <a:r>
              <a:rPr lang="es-ES" sz="2400" b="1" dirty="0">
                <a:solidFill>
                  <a:srgbClr val="CC0000"/>
                </a:solidFill>
              </a:rPr>
              <a:t>relacionar-se</a:t>
            </a:r>
            <a:r>
              <a:rPr lang="es-ES" sz="2400" b="1" dirty="0"/>
              <a:t> </a:t>
            </a:r>
            <a:r>
              <a:rPr lang="es-ES" sz="2400" b="1" dirty="0" err="1"/>
              <a:t>amb</a:t>
            </a:r>
            <a:r>
              <a:rPr lang="es-ES" sz="2400" b="1" dirty="0"/>
              <a:t> el </a:t>
            </a:r>
            <a:r>
              <a:rPr lang="es-ES" sz="2400" b="1" dirty="0" err="1"/>
              <a:t>medi</a:t>
            </a:r>
            <a:endParaRPr lang="es-ES" sz="2400" b="1" dirty="0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26640" name="AutoShape 16"/>
          <p:cNvSpPr>
            <a:spLocks noChangeArrowheads="1"/>
          </p:cNvSpPr>
          <p:nvPr/>
        </p:nvSpPr>
        <p:spPr bwMode="auto">
          <a:xfrm>
            <a:off x="4422404" y="4057651"/>
            <a:ext cx="215900" cy="503237"/>
          </a:xfrm>
          <a:prstGeom prst="downArrow">
            <a:avLst>
              <a:gd name="adj1" fmla="val 50000"/>
              <a:gd name="adj2" fmla="val 58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6641" name="Text Box 18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 dirty="0" smtClean="0">
                <a:solidFill>
                  <a:srgbClr val="CC0000"/>
                </a:solidFill>
              </a:rPr>
              <a:t>        </a:t>
            </a:r>
            <a:r>
              <a:rPr lang="es-ES" sz="2800" b="1" dirty="0" err="1" smtClean="0">
                <a:solidFill>
                  <a:srgbClr val="CC0000"/>
                </a:solidFill>
              </a:rPr>
              <a:t>Funcions</a:t>
            </a:r>
            <a:endParaRPr lang="es-ES" sz="2800" b="1" dirty="0">
              <a:solidFill>
                <a:srgbClr val="CC0000"/>
              </a:solidFill>
            </a:endParaRPr>
          </a:p>
        </p:txBody>
      </p:sp>
      <p:sp>
        <p:nvSpPr>
          <p:cNvPr id="26642" name="Rectangle 19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i="1" dirty="0" err="1" smtClean="0">
                <a:solidFill>
                  <a:srgbClr val="003399"/>
                </a:solidFill>
              </a:rPr>
              <a:t>Concepte</a:t>
            </a: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>
                <a:solidFill>
                  <a:srgbClr val="003399"/>
                </a:solidFill>
              </a:rPr>
              <a:t>de vida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7664" name="Text Box 17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27665" name="Rectangle 18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27666" name="Text Box 19"/>
          <p:cNvSpPr txBox="1">
            <a:spLocks noChangeArrowheads="1"/>
          </p:cNvSpPr>
          <p:nvPr/>
        </p:nvSpPr>
        <p:spPr bwMode="auto">
          <a:xfrm>
            <a:off x="611188" y="1557338"/>
            <a:ext cx="7993062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 i="1" dirty="0" err="1" smtClean="0"/>
              <a:t>Funcions</a:t>
            </a:r>
            <a:endParaRPr lang="es-ES" sz="2400" b="1" i="1" dirty="0" smtClean="0"/>
          </a:p>
          <a:p>
            <a:pPr algn="ctr">
              <a:spcBef>
                <a:spcPct val="50000"/>
              </a:spcBef>
            </a:pPr>
            <a:endParaRPr lang="es-ES" sz="2400" b="1" i="1" dirty="0">
              <a:solidFill>
                <a:srgbClr val="CC00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s-ES" sz="2400" b="1" dirty="0" smtClean="0"/>
              <a:t> </a:t>
            </a:r>
            <a:r>
              <a:rPr lang="es-ES" sz="2400" b="1" dirty="0" err="1" smtClean="0">
                <a:solidFill>
                  <a:srgbClr val="C00000"/>
                </a:solidFill>
              </a:rPr>
              <a:t>metabolisme</a:t>
            </a:r>
            <a:r>
              <a:rPr lang="es-ES" sz="2400" b="1" dirty="0"/>
              <a:t>, </a:t>
            </a:r>
            <a:r>
              <a:rPr lang="es-ES" sz="2400" b="1" dirty="0" err="1" smtClean="0"/>
              <a:t>nutrició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moviment</a:t>
            </a:r>
            <a:endParaRPr lang="es-ES" sz="2400" b="1" dirty="0" smtClean="0"/>
          </a:p>
          <a:p>
            <a:pPr algn="ctr">
              <a:spcBef>
                <a:spcPct val="50000"/>
              </a:spcBef>
            </a:pPr>
            <a:r>
              <a:rPr lang="es-ES" sz="2400" b="1" dirty="0" err="1" smtClean="0"/>
              <a:t>reproducció</a:t>
            </a:r>
            <a:r>
              <a:rPr lang="es-ES" sz="2400" b="1" dirty="0"/>
              <a:t>, </a:t>
            </a:r>
            <a:r>
              <a:rPr lang="es-ES" sz="2400" b="1" dirty="0" err="1" smtClean="0"/>
              <a:t>rejoveniment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creixement</a:t>
            </a:r>
            <a:endParaRPr lang="es-ES" sz="2400" b="1" dirty="0"/>
          </a:p>
          <a:p>
            <a:pPr algn="ctr">
              <a:spcBef>
                <a:spcPct val="50000"/>
              </a:spcBef>
            </a:pPr>
            <a:r>
              <a:rPr lang="es-ES" sz="2400" b="1" dirty="0" smtClean="0"/>
              <a:t> </a:t>
            </a:r>
            <a:r>
              <a:rPr lang="es-ES" sz="2400" b="1" dirty="0" err="1"/>
              <a:t>excitabilitat</a:t>
            </a:r>
            <a:r>
              <a:rPr lang="es-ES" sz="2400" b="1" dirty="0" smtClean="0"/>
              <a:t>, </a:t>
            </a:r>
            <a:r>
              <a:rPr lang="es-ES" sz="2400" b="1" dirty="0" err="1"/>
              <a:t>evolució</a:t>
            </a:r>
            <a:endParaRPr lang="es-ES" sz="2400" b="1" dirty="0"/>
          </a:p>
          <a:p>
            <a:pPr algn="ctr">
              <a:spcBef>
                <a:spcPct val="50000"/>
              </a:spcBef>
            </a:pPr>
            <a:endParaRPr lang="es-E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 err="1" smtClean="0">
                <a:solidFill>
                  <a:srgbClr val="003399"/>
                </a:solidFill>
              </a:rPr>
              <a:t>Concepte</a:t>
            </a: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>
                <a:solidFill>
                  <a:srgbClr val="003399"/>
                </a:solidFill>
              </a:rPr>
              <a:t>de vida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971550" y="1700213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611188" y="1557338"/>
            <a:ext cx="7993062" cy="429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 </a:t>
            </a:r>
            <a:r>
              <a:rPr lang="es-ES" sz="2400" b="1">
                <a:solidFill>
                  <a:srgbClr val="CC0000"/>
                </a:solidFill>
              </a:rPr>
              <a:t>Funcions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Excitabilitat</a:t>
            </a:r>
          </a:p>
          <a:p>
            <a:pPr>
              <a:spcBef>
                <a:spcPct val="50000"/>
              </a:spcBef>
            </a:pPr>
            <a:r>
              <a:rPr lang="es-ES" sz="2400" b="1" i="1"/>
              <a:t>Externa</a:t>
            </a:r>
          </a:p>
          <a:p>
            <a:pPr>
              <a:spcBef>
                <a:spcPct val="50000"/>
              </a:spcBef>
            </a:pPr>
            <a:r>
              <a:rPr lang="es-ES" sz="2400" b="1" i="1"/>
              <a:t>Interna: homeostasi</a:t>
            </a:r>
          </a:p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400" b="1"/>
              <a:t>Metabolisme</a:t>
            </a:r>
          </a:p>
          <a:p>
            <a:pPr>
              <a:spcBef>
                <a:spcPct val="50000"/>
              </a:spcBef>
            </a:pPr>
            <a:r>
              <a:rPr lang="es-ES" sz="2400" b="1" i="1"/>
              <a:t>Flux de matèria i energia des del medi extern</a:t>
            </a:r>
          </a:p>
          <a:p>
            <a:pPr>
              <a:spcBef>
                <a:spcPct val="50000"/>
              </a:spcBef>
            </a:pPr>
            <a:r>
              <a:rPr lang="es-ES" sz="2400" b="1" i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 err="1" smtClean="0">
                <a:solidFill>
                  <a:srgbClr val="003399"/>
                </a:solidFill>
              </a:rPr>
              <a:t>Concepte</a:t>
            </a: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>
                <a:solidFill>
                  <a:srgbClr val="003399"/>
                </a:solidFill>
              </a:rPr>
              <a:t>de vida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611188" y="1557338"/>
            <a:ext cx="7993062" cy="432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 dirty="0"/>
              <a:t> </a:t>
            </a:r>
            <a:r>
              <a:rPr lang="es-ES" sz="2000" b="1" dirty="0" err="1">
                <a:solidFill>
                  <a:srgbClr val="CC0000"/>
                </a:solidFill>
              </a:rPr>
              <a:t>Més</a:t>
            </a:r>
            <a:r>
              <a:rPr lang="es-ES" sz="2000" b="1" dirty="0">
                <a:solidFill>
                  <a:srgbClr val="CC0000"/>
                </a:solidFill>
              </a:rPr>
              <a:t> </a:t>
            </a:r>
            <a:r>
              <a:rPr lang="es-ES" sz="2000" b="1" dirty="0" err="1">
                <a:solidFill>
                  <a:srgbClr val="CC0000"/>
                </a:solidFill>
              </a:rPr>
              <a:t>Funcions</a:t>
            </a:r>
            <a:endParaRPr lang="es-ES" sz="2000" b="1">
              <a:solidFill>
                <a:srgbClr val="CC0000"/>
              </a:solidFill>
            </a:endParaRPr>
          </a:p>
          <a:p>
            <a:pPr>
              <a:spcBef>
                <a:spcPct val="50000"/>
              </a:spcBef>
            </a:pPr>
            <a:endParaRPr lang="es-ES" sz="2000" b="1">
              <a:solidFill>
                <a:srgbClr val="CC0000"/>
              </a:solidFill>
            </a:endParaRPr>
          </a:p>
          <a:p>
            <a:pPr>
              <a:spcBef>
                <a:spcPct val="50000"/>
              </a:spcBef>
            </a:pPr>
            <a:r>
              <a:rPr lang="es-ES" sz="2400" b="1" dirty="0" err="1"/>
              <a:t>Reproducció</a:t>
            </a:r>
            <a:endParaRPr lang="es-ES" sz="2400" b="1" dirty="0"/>
          </a:p>
          <a:p>
            <a:pPr>
              <a:spcBef>
                <a:spcPct val="50000"/>
              </a:spcBef>
            </a:pPr>
            <a:r>
              <a:rPr lang="es-ES" sz="2400" b="1" dirty="0" err="1"/>
              <a:t>Creixement</a:t>
            </a:r>
            <a:endParaRPr lang="es-ES" sz="2400" b="1" dirty="0"/>
          </a:p>
          <a:p>
            <a:pPr>
              <a:spcBef>
                <a:spcPct val="50000"/>
              </a:spcBef>
            </a:pPr>
            <a:r>
              <a:rPr lang="es-ES" sz="2400" b="1" dirty="0" err="1"/>
              <a:t>Capacitat</a:t>
            </a:r>
            <a:r>
              <a:rPr lang="es-ES" sz="2400" b="1" dirty="0"/>
              <a:t> </a:t>
            </a:r>
            <a:r>
              <a:rPr lang="es-ES" sz="2400" b="1" dirty="0" err="1"/>
              <a:t>d’evolució</a:t>
            </a:r>
            <a:endParaRPr lang="es-ES" sz="2400" b="1" i="1" dirty="0"/>
          </a:p>
          <a:p>
            <a:pPr>
              <a:spcBef>
                <a:spcPct val="50000"/>
              </a:spcBef>
            </a:pPr>
            <a:endParaRPr lang="es-ES" sz="2400" b="1" i="1" dirty="0"/>
          </a:p>
          <a:p>
            <a:pPr>
              <a:spcBef>
                <a:spcPct val="50000"/>
              </a:spcBef>
            </a:pPr>
            <a:r>
              <a:rPr lang="es-ES" sz="2400" b="1" i="1" dirty="0" err="1">
                <a:solidFill>
                  <a:srgbClr val="CC0000"/>
                </a:solidFill>
              </a:rPr>
              <a:t>S’ha</a:t>
            </a:r>
            <a:r>
              <a:rPr lang="es-ES" sz="2400" b="1" i="1" dirty="0">
                <a:solidFill>
                  <a:srgbClr val="CC0000"/>
                </a:solidFill>
              </a:rPr>
              <a:t> de remarcar que el </a:t>
            </a:r>
            <a:r>
              <a:rPr lang="es-ES" sz="2400" b="1" i="1" dirty="0" err="1">
                <a:solidFill>
                  <a:srgbClr val="CC0000"/>
                </a:solidFill>
              </a:rPr>
              <a:t>conjunt</a:t>
            </a:r>
            <a:r>
              <a:rPr lang="es-ES" sz="2400" b="1" i="1" dirty="0">
                <a:solidFill>
                  <a:srgbClr val="CC0000"/>
                </a:solidFill>
              </a:rPr>
              <a:t> </a:t>
            </a:r>
            <a:r>
              <a:rPr lang="es-ES" sz="2400" b="1" i="1" dirty="0" err="1">
                <a:solidFill>
                  <a:srgbClr val="CC0000"/>
                </a:solidFill>
              </a:rPr>
              <a:t>d’estructures</a:t>
            </a:r>
            <a:r>
              <a:rPr lang="es-ES" sz="2400" b="1" i="1" dirty="0">
                <a:solidFill>
                  <a:srgbClr val="CC0000"/>
                </a:solidFill>
              </a:rPr>
              <a:t> i </a:t>
            </a:r>
            <a:r>
              <a:rPr lang="es-ES" sz="2400" b="1" i="1" dirty="0" err="1">
                <a:solidFill>
                  <a:srgbClr val="CC0000"/>
                </a:solidFill>
              </a:rPr>
              <a:t>funcions</a:t>
            </a:r>
            <a:r>
              <a:rPr lang="es-ES" sz="2400" b="1" i="1" dirty="0">
                <a:solidFill>
                  <a:srgbClr val="CC0000"/>
                </a:solidFill>
              </a:rPr>
              <a:t> té unes </a:t>
            </a:r>
            <a:r>
              <a:rPr lang="es-ES" sz="2400" b="1" i="1" dirty="0" err="1">
                <a:solidFill>
                  <a:srgbClr val="CC0000"/>
                </a:solidFill>
              </a:rPr>
              <a:t>propietats</a:t>
            </a:r>
            <a:r>
              <a:rPr lang="es-ES" sz="2400" b="1" i="1" dirty="0">
                <a:solidFill>
                  <a:srgbClr val="CC0000"/>
                </a:solidFill>
              </a:rPr>
              <a:t> </a:t>
            </a:r>
            <a:r>
              <a:rPr lang="es-ES" sz="2400" b="1" i="1" dirty="0" err="1">
                <a:solidFill>
                  <a:srgbClr val="CC0000"/>
                </a:solidFill>
              </a:rPr>
              <a:t>superiors</a:t>
            </a:r>
            <a:r>
              <a:rPr lang="es-ES" sz="2400" b="1" i="1" dirty="0">
                <a:solidFill>
                  <a:srgbClr val="CC0000"/>
                </a:solidFill>
              </a:rPr>
              <a:t> a les </a:t>
            </a:r>
            <a:r>
              <a:rPr lang="es-ES" sz="2400" b="1" i="1" dirty="0" err="1">
                <a:solidFill>
                  <a:srgbClr val="CC0000"/>
                </a:solidFill>
              </a:rPr>
              <a:t>dels</a:t>
            </a:r>
            <a:r>
              <a:rPr lang="es-ES" sz="2400" b="1" i="1" dirty="0">
                <a:solidFill>
                  <a:srgbClr val="CC0000"/>
                </a:solidFill>
              </a:rPr>
              <a:t> </a:t>
            </a:r>
            <a:r>
              <a:rPr lang="es-ES" sz="2400" b="1" i="1" dirty="0" err="1">
                <a:solidFill>
                  <a:srgbClr val="CC0000"/>
                </a:solidFill>
              </a:rPr>
              <a:t>elements</a:t>
            </a:r>
            <a:r>
              <a:rPr lang="es-ES" sz="2400" b="1" i="1" dirty="0">
                <a:solidFill>
                  <a:srgbClr val="CC0000"/>
                </a:solidFill>
              </a:rPr>
              <a:t> que les formen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162</Words>
  <Application>Microsoft Office PowerPoint</Application>
  <PresentationFormat>Presentación en pantalla (4:3)</PresentationFormat>
  <Paragraphs>75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uib</cp:lastModifiedBy>
  <cp:revision>4</cp:revision>
  <dcterms:created xsi:type="dcterms:W3CDTF">2011-10-09T20:06:33Z</dcterms:created>
  <dcterms:modified xsi:type="dcterms:W3CDTF">2016-10-11T09:18:36Z</dcterms:modified>
</cp:coreProperties>
</file>