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4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48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03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88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356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47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98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23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908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76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163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3F47-C72D-4DC7-B4C8-4ED23DF9C7B4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4259E-08DB-4611-9D28-AC8522A7DC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83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497887" cy="550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/>
              <a:t>Glúcids</a:t>
            </a:r>
            <a:endParaRPr lang="es-ES" sz="3200"/>
          </a:p>
          <a:p>
            <a:pPr algn="ctr">
              <a:spcBef>
                <a:spcPct val="50000"/>
              </a:spcBef>
            </a:pPr>
            <a:r>
              <a:rPr lang="es-ES" sz="2400" b="1" i="1"/>
              <a:t>Formats per</a:t>
            </a:r>
            <a:r>
              <a:rPr lang="es-ES" sz="2400" b="1"/>
              <a:t>        </a:t>
            </a:r>
          </a:p>
          <a:p>
            <a:pPr algn="ctr">
              <a:spcBef>
                <a:spcPct val="50000"/>
              </a:spcBef>
            </a:pPr>
            <a:r>
              <a:rPr lang="es-ES" sz="2400" b="1">
                <a:solidFill>
                  <a:srgbClr val="FF3300"/>
                </a:solidFill>
              </a:rPr>
              <a:t>C</a:t>
            </a:r>
            <a:r>
              <a:rPr lang="es-ES" sz="1800" b="1">
                <a:solidFill>
                  <a:srgbClr val="FF3300"/>
                </a:solidFill>
              </a:rPr>
              <a:t>n</a:t>
            </a:r>
            <a:r>
              <a:rPr lang="es-ES" sz="2400" b="1">
                <a:solidFill>
                  <a:srgbClr val="FF3300"/>
                </a:solidFill>
              </a:rPr>
              <a:t> (H</a:t>
            </a:r>
            <a:r>
              <a:rPr lang="es-ES" sz="1800" b="1">
                <a:solidFill>
                  <a:srgbClr val="FF3300"/>
                </a:solidFill>
              </a:rPr>
              <a:t>2</a:t>
            </a:r>
            <a:r>
              <a:rPr lang="es-ES" sz="2400" b="1">
                <a:solidFill>
                  <a:srgbClr val="FF3300"/>
                </a:solidFill>
              </a:rPr>
              <a:t>0)</a:t>
            </a:r>
            <a:r>
              <a:rPr lang="es-ES" sz="1800" b="1">
                <a:solidFill>
                  <a:srgbClr val="FF3300"/>
                </a:solidFill>
              </a:rPr>
              <a:t>n</a:t>
            </a:r>
            <a:r>
              <a:rPr lang="es-ES" sz="1800" b="1"/>
              <a:t>, </a:t>
            </a:r>
            <a:r>
              <a:rPr lang="es-ES" sz="2400" b="1"/>
              <a:t>hidrats de carboni</a:t>
            </a:r>
          </a:p>
          <a:p>
            <a:pPr algn="ctr">
              <a:spcBef>
                <a:spcPct val="50000"/>
              </a:spcBef>
            </a:pPr>
            <a:endParaRPr lang="es-ES" sz="2400" b="1"/>
          </a:p>
          <a:p>
            <a:pPr algn="ctr">
              <a:spcBef>
                <a:spcPct val="50000"/>
              </a:spcBef>
            </a:pPr>
            <a:r>
              <a:rPr lang="es-ES" sz="2400" b="1"/>
              <a:t>Molècula bàsica: monosacàrid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Tots el glúcids es formen per la unió de monosacàrids: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Monosacàrids, disacàrids,.............., polisacàrids</a:t>
            </a:r>
          </a:p>
          <a:p>
            <a:pPr algn="ctr">
              <a:spcBef>
                <a:spcPct val="50000"/>
              </a:spcBef>
            </a:pPr>
            <a:endParaRPr lang="es-ES" sz="2400" b="1"/>
          </a:p>
          <a:p>
            <a:pPr algn="ctr">
              <a:spcBef>
                <a:spcPct val="50000"/>
              </a:spcBef>
            </a:pPr>
            <a:r>
              <a:rPr lang="es-ES" sz="2400" b="1"/>
              <a:t>Dues funcions: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Energètica i estructural</a:t>
            </a:r>
          </a:p>
        </p:txBody>
      </p:sp>
    </p:spTree>
    <p:extLst>
      <p:ext uri="{BB962C8B-B14F-4D97-AF65-F5344CB8AC3E}">
        <p14:creationId xmlns:p14="http://schemas.microsoft.com/office/powerpoint/2010/main" val="328218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60350"/>
            <a:ext cx="5024437" cy="619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95288" y="692150"/>
            <a:ext cx="381635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/>
              <a:t>Monosacàrids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Sufix: </a:t>
            </a:r>
            <a:r>
              <a:rPr lang="es-ES" sz="2400" b="1">
                <a:solidFill>
                  <a:srgbClr val="FF3300"/>
                </a:solidFill>
              </a:rPr>
              <a:t>osa</a:t>
            </a:r>
            <a:r>
              <a:rPr lang="es-ES" sz="2400" b="1"/>
              <a:t>, indica els sucres 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39750" y="3573463"/>
            <a:ext cx="28082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/>
              <a:t>Estructura en anell</a:t>
            </a:r>
          </a:p>
        </p:txBody>
      </p:sp>
    </p:spTree>
    <p:extLst>
      <p:ext uri="{BB962C8B-B14F-4D97-AF65-F5344CB8AC3E}">
        <p14:creationId xmlns:p14="http://schemas.microsoft.com/office/powerpoint/2010/main" val="277539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76250"/>
            <a:ext cx="5335587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23850" y="765175"/>
            <a:ext cx="2879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Disacàrids</a:t>
            </a:r>
          </a:p>
        </p:txBody>
      </p:sp>
    </p:spTree>
    <p:extLst>
      <p:ext uri="{BB962C8B-B14F-4D97-AF65-F5344CB8AC3E}">
        <p14:creationId xmlns:p14="http://schemas.microsoft.com/office/powerpoint/2010/main" val="253844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1438"/>
            <a:ext cx="8535988" cy="346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627313" y="5013325"/>
            <a:ext cx="5761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/>
              <a:t>glucosa    +   fructosa</a:t>
            </a:r>
            <a:r>
              <a:rPr lang="es-ES" sz="1800"/>
              <a:t>                               </a:t>
            </a:r>
            <a:r>
              <a:rPr lang="es-ES" sz="1800" b="1"/>
              <a:t>sacarosa</a:t>
            </a: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867400" y="4941888"/>
            <a:ext cx="503238" cy="485775"/>
          </a:xfrm>
          <a:prstGeom prst="rightArrow">
            <a:avLst>
              <a:gd name="adj1" fmla="val 50000"/>
              <a:gd name="adj2" fmla="val 25899"/>
            </a:avLst>
          </a:prstGeom>
          <a:solidFill>
            <a:srgbClr val="32B98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239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s-ES" sz="2400" b="1"/>
              <a:t>Glúcids. Polisacàrids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3600" y="1673225"/>
            <a:ext cx="7416800" cy="4379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172450" y="1844675"/>
            <a:ext cx="431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energètics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151813" y="4354513"/>
            <a:ext cx="45243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estructurals</a:t>
            </a:r>
          </a:p>
        </p:txBody>
      </p:sp>
    </p:spTree>
    <p:extLst>
      <p:ext uri="{BB962C8B-B14F-4D97-AF65-F5344CB8AC3E}">
        <p14:creationId xmlns:p14="http://schemas.microsoft.com/office/powerpoint/2010/main" val="417357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Glúcids. Polisacàrids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2012-11-06T13:20:25Z</dcterms:created>
  <dcterms:modified xsi:type="dcterms:W3CDTF">2012-11-06T13:20:50Z</dcterms:modified>
</cp:coreProperties>
</file>