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58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47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93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79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02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6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0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97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1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602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77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A225-2B7C-4A01-A8F1-F2B000DC2D1D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B2D8-585B-4D4C-809A-9ACB856D7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53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353425" cy="733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 err="1"/>
              <a:t>Lípids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1800" b="1" i="1" dirty="0" err="1"/>
              <a:t>Formats</a:t>
            </a:r>
            <a:r>
              <a:rPr lang="es-ES" sz="1800" b="1" i="1" dirty="0"/>
              <a:t> per: C, H, O</a:t>
            </a:r>
          </a:p>
          <a:p>
            <a:pPr algn="ctr">
              <a:spcBef>
                <a:spcPct val="50000"/>
              </a:spcBef>
            </a:pPr>
            <a:r>
              <a:rPr lang="es-ES" sz="1800" b="1" dirty="0"/>
              <a:t>Gran </a:t>
            </a:r>
            <a:r>
              <a:rPr lang="es-ES" sz="1800" b="1" dirty="0" err="1"/>
              <a:t>diversitat</a:t>
            </a:r>
            <a:r>
              <a:rPr lang="es-ES" sz="1800" b="1" dirty="0"/>
              <a:t> de </a:t>
            </a:r>
            <a:r>
              <a:rPr lang="es-ES" sz="1800" b="1" dirty="0" err="1"/>
              <a:t>composts</a:t>
            </a:r>
            <a:r>
              <a:rPr lang="es-ES" sz="1800" b="1" dirty="0"/>
              <a:t> </a:t>
            </a:r>
            <a:r>
              <a:rPr lang="es-ES" sz="1800" b="1" dirty="0" err="1"/>
              <a:t>amb</a:t>
            </a:r>
            <a:r>
              <a:rPr lang="es-ES" sz="1800" b="1" dirty="0"/>
              <a:t> una </a:t>
            </a:r>
            <a:r>
              <a:rPr lang="es-ES" sz="1800" b="1" dirty="0" err="1"/>
              <a:t>propietat</a:t>
            </a:r>
            <a:r>
              <a:rPr lang="es-ES" sz="1800" b="1" dirty="0"/>
              <a:t> comuna: </a:t>
            </a:r>
          </a:p>
          <a:p>
            <a:pPr algn="ctr">
              <a:spcBef>
                <a:spcPct val="50000"/>
              </a:spcBef>
            </a:pPr>
            <a:r>
              <a:rPr lang="es-ES" sz="1800" b="1" dirty="0">
                <a:solidFill>
                  <a:srgbClr val="FF3300"/>
                </a:solidFill>
              </a:rPr>
              <a:t>no solubles en </a:t>
            </a:r>
            <a:r>
              <a:rPr lang="es-ES" sz="1800" b="1" dirty="0" err="1">
                <a:solidFill>
                  <a:srgbClr val="FF3300"/>
                </a:solidFill>
              </a:rPr>
              <a:t>aigua</a:t>
            </a:r>
            <a:endParaRPr lang="es-ES" sz="1800" b="1" dirty="0">
              <a:solidFill>
                <a:srgbClr val="FF33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2400" b="1" i="1" dirty="0" err="1">
                <a:solidFill>
                  <a:srgbClr val="FF3300"/>
                </a:solidFill>
              </a:rPr>
              <a:t>Grasses</a:t>
            </a:r>
            <a:r>
              <a:rPr lang="es-ES" sz="2400" b="1" i="1" dirty="0">
                <a:solidFill>
                  <a:srgbClr val="FF3300"/>
                </a:solidFill>
              </a:rPr>
              <a:t> (</a:t>
            </a:r>
            <a:r>
              <a:rPr lang="es-ES" sz="2400" b="1" i="1" dirty="0" err="1">
                <a:solidFill>
                  <a:srgbClr val="FF3300"/>
                </a:solidFill>
              </a:rPr>
              <a:t>lípids</a:t>
            </a:r>
            <a:r>
              <a:rPr lang="es-ES" sz="2400" b="1" i="1" dirty="0">
                <a:solidFill>
                  <a:srgbClr val="FF3300"/>
                </a:solidFill>
              </a:rPr>
              <a:t> saponificables</a:t>
            </a:r>
            <a:r>
              <a:rPr lang="es-ES" sz="2400" b="1" i="1" dirty="0"/>
              <a:t>)</a:t>
            </a:r>
            <a:r>
              <a:rPr lang="es-ES" sz="1800" b="1" i="1" dirty="0"/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1800" b="1" i="1" dirty="0" err="1"/>
              <a:t>formats</a:t>
            </a:r>
            <a:r>
              <a:rPr lang="es-ES" sz="1800" b="1" i="1" dirty="0"/>
              <a:t> per la unió entre una </a:t>
            </a:r>
            <a:r>
              <a:rPr lang="es-ES" sz="1800" b="1" i="1" dirty="0" err="1"/>
              <a:t>molècula</a:t>
            </a:r>
            <a:r>
              <a:rPr lang="es-ES" sz="1800" b="1" i="1" dirty="0"/>
              <a:t> de glicerol i </a:t>
            </a:r>
            <a:r>
              <a:rPr lang="es-ES" sz="1800" b="1" i="1" dirty="0" err="1"/>
              <a:t>àcids</a:t>
            </a:r>
            <a:r>
              <a:rPr lang="es-ES" sz="1800" b="1" i="1" dirty="0"/>
              <a:t> </a:t>
            </a:r>
            <a:r>
              <a:rPr lang="es-ES" sz="1800" b="1" i="1" dirty="0" err="1"/>
              <a:t>grassos</a:t>
            </a:r>
            <a:r>
              <a:rPr lang="es-ES" sz="1800" b="1" i="1" dirty="0"/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1800" b="1" i="1" dirty="0"/>
              <a:t>i/o </a:t>
            </a:r>
            <a:r>
              <a:rPr lang="es-ES" sz="1800" b="1" i="1" dirty="0" err="1"/>
              <a:t>altres</a:t>
            </a:r>
            <a:r>
              <a:rPr lang="es-ES" sz="1800" b="1" i="1" dirty="0"/>
              <a:t> </a:t>
            </a:r>
            <a:r>
              <a:rPr lang="es-ES" sz="1800" b="1" i="1" dirty="0" err="1"/>
              <a:t>composts</a:t>
            </a:r>
            <a:r>
              <a:rPr lang="es-ES" sz="1800" b="1" i="1" dirty="0"/>
              <a:t>: alcohol, </a:t>
            </a:r>
            <a:r>
              <a:rPr lang="es-ES" sz="1800" b="1" i="1" dirty="0" err="1"/>
              <a:t>àcid</a:t>
            </a:r>
            <a:r>
              <a:rPr lang="es-ES" sz="1800" b="1" i="1" dirty="0"/>
              <a:t> </a:t>
            </a:r>
            <a:r>
              <a:rPr lang="es-ES" sz="1800" b="1" i="1" dirty="0" err="1"/>
              <a:t>fosfòric</a:t>
            </a:r>
            <a:r>
              <a:rPr lang="es-ES" sz="1800" b="1" i="1" dirty="0"/>
              <a:t>, etc. </a:t>
            </a:r>
          </a:p>
          <a:p>
            <a:pPr algn="ctr">
              <a:spcBef>
                <a:spcPct val="50000"/>
              </a:spcBef>
            </a:pPr>
            <a:endParaRPr lang="es-ES" sz="1800" b="1" i="1" dirty="0"/>
          </a:p>
          <a:p>
            <a:pPr algn="ctr">
              <a:spcBef>
                <a:spcPct val="50000"/>
              </a:spcBef>
            </a:pPr>
            <a:r>
              <a:rPr lang="es-ES" sz="1800" b="1" dirty="0" err="1"/>
              <a:t>Funció</a:t>
            </a:r>
            <a:r>
              <a:rPr lang="es-ES" sz="1800" b="1" dirty="0"/>
              <a:t> </a:t>
            </a:r>
            <a:r>
              <a:rPr lang="es-ES" sz="1800" b="1" dirty="0" err="1" smtClean="0"/>
              <a:t>energètica</a:t>
            </a:r>
            <a:r>
              <a:rPr lang="es-ES" b="1" dirty="0"/>
              <a:t> </a:t>
            </a:r>
            <a:r>
              <a:rPr lang="es-ES" b="1" dirty="0" smtClean="0"/>
              <a:t>i </a:t>
            </a:r>
            <a:r>
              <a:rPr lang="es-ES" sz="1800" b="1" dirty="0" smtClean="0"/>
              <a:t> estructural</a:t>
            </a:r>
            <a:endParaRPr lang="es-ES" sz="1800" b="1" dirty="0"/>
          </a:p>
          <a:p>
            <a:pPr algn="ctr">
              <a:spcBef>
                <a:spcPct val="50000"/>
              </a:spcBef>
            </a:pPr>
            <a:endParaRPr lang="es-ES" sz="1800" b="1" dirty="0"/>
          </a:p>
          <a:p>
            <a:pPr algn="ctr">
              <a:spcBef>
                <a:spcPct val="50000"/>
              </a:spcBef>
            </a:pPr>
            <a:r>
              <a:rPr lang="es-ES" sz="1800" b="1" i="1" dirty="0"/>
              <a:t>A temperatura </a:t>
            </a:r>
            <a:r>
              <a:rPr lang="es-ES" sz="1800" b="1" i="1" dirty="0" err="1"/>
              <a:t>ambient</a:t>
            </a:r>
            <a:r>
              <a:rPr lang="es-ES" sz="1800" b="1" i="1" dirty="0"/>
              <a:t> les </a:t>
            </a:r>
            <a:r>
              <a:rPr lang="es-ES" sz="1800" b="1" i="1" dirty="0" err="1"/>
              <a:t>grasses</a:t>
            </a:r>
            <a:r>
              <a:rPr lang="es-ES" sz="1800" b="1" i="1" dirty="0"/>
              <a:t> </a:t>
            </a:r>
            <a:r>
              <a:rPr lang="es-ES" sz="1800" b="1" i="1" dirty="0" err="1"/>
              <a:t>animals</a:t>
            </a:r>
            <a:r>
              <a:rPr lang="es-ES" sz="1800" b="1" i="1" dirty="0"/>
              <a:t> </a:t>
            </a:r>
            <a:r>
              <a:rPr lang="es-ES" sz="1800" b="1" i="1" dirty="0" err="1"/>
              <a:t>són</a:t>
            </a:r>
            <a:r>
              <a:rPr lang="es-ES" sz="1800" b="1" i="1" dirty="0"/>
              <a:t> </a:t>
            </a:r>
            <a:r>
              <a:rPr lang="es-ES" sz="1800" b="1" i="1" dirty="0" err="1"/>
              <a:t>sòlides</a:t>
            </a:r>
            <a:r>
              <a:rPr lang="es-ES" sz="1800" b="1" i="1" dirty="0"/>
              <a:t>: </a:t>
            </a:r>
          </a:p>
          <a:p>
            <a:pPr algn="ctr">
              <a:spcBef>
                <a:spcPct val="50000"/>
              </a:spcBef>
            </a:pPr>
            <a:r>
              <a:rPr lang="es-ES" sz="1800" b="1" i="1" dirty="0" err="1"/>
              <a:t>ceres</a:t>
            </a:r>
            <a:r>
              <a:rPr lang="es-ES" sz="1800" b="1" i="1" dirty="0"/>
              <a:t>, </a:t>
            </a:r>
            <a:r>
              <a:rPr lang="es-ES" sz="1800" b="1" i="1" dirty="0" err="1"/>
              <a:t>mantega</a:t>
            </a:r>
            <a:r>
              <a:rPr lang="es-ES" sz="1800" b="1" i="1" dirty="0"/>
              <a:t>, </a:t>
            </a:r>
            <a:r>
              <a:rPr lang="es-ES" sz="1800" b="1" i="1" dirty="0" err="1"/>
              <a:t>saïm</a:t>
            </a:r>
            <a:endParaRPr lang="es-ES" sz="1800" b="1" i="1" dirty="0"/>
          </a:p>
          <a:p>
            <a:pPr algn="ctr">
              <a:spcBef>
                <a:spcPct val="50000"/>
              </a:spcBef>
            </a:pPr>
            <a:r>
              <a:rPr lang="es-ES" sz="1800" b="1" i="1" dirty="0"/>
              <a:t>i les </a:t>
            </a:r>
            <a:r>
              <a:rPr lang="es-ES" sz="1800" b="1" i="1" dirty="0" err="1"/>
              <a:t>dels</a:t>
            </a:r>
            <a:r>
              <a:rPr lang="es-ES" sz="1800" b="1" i="1" dirty="0"/>
              <a:t> </a:t>
            </a:r>
            <a:r>
              <a:rPr lang="es-ES" sz="1800" b="1" i="1" dirty="0" err="1"/>
              <a:t>vegetals</a:t>
            </a:r>
            <a:r>
              <a:rPr lang="es-ES" sz="1800" b="1" i="1" dirty="0"/>
              <a:t> </a:t>
            </a:r>
            <a:r>
              <a:rPr lang="es-ES" sz="1800" b="1" i="1" dirty="0" err="1"/>
              <a:t>són</a:t>
            </a:r>
            <a:r>
              <a:rPr lang="es-ES" sz="1800" b="1" i="1" dirty="0"/>
              <a:t> </a:t>
            </a:r>
            <a:r>
              <a:rPr lang="es-ES" sz="1800" b="1" i="1" dirty="0" err="1"/>
              <a:t>líquides</a:t>
            </a:r>
            <a:r>
              <a:rPr lang="es-ES" sz="1800" b="1" i="1" dirty="0"/>
              <a:t>: </a:t>
            </a:r>
            <a:r>
              <a:rPr lang="es-ES" sz="1800" b="1" i="1" dirty="0" err="1"/>
              <a:t>olis</a:t>
            </a:r>
            <a:endParaRPr lang="es-ES" sz="1800" b="1" i="1" dirty="0"/>
          </a:p>
          <a:p>
            <a:pPr algn="ctr">
              <a:spcBef>
                <a:spcPct val="50000"/>
              </a:spcBef>
            </a:pPr>
            <a:endParaRPr lang="es-ES" sz="1800" b="1" i="1" dirty="0"/>
          </a:p>
          <a:p>
            <a:pPr algn="ctr">
              <a:spcBef>
                <a:spcPct val="50000"/>
              </a:spcBef>
            </a:pPr>
            <a:r>
              <a:rPr lang="es-ES" sz="1800" b="1" dirty="0"/>
              <a:t> </a:t>
            </a:r>
          </a:p>
          <a:p>
            <a:pPr algn="ctr">
              <a:spcBef>
                <a:spcPct val="50000"/>
              </a:spcBef>
            </a:pPr>
            <a:endParaRPr 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37610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Lípids. Saponificables</a:t>
            </a:r>
          </a:p>
        </p:txBody>
      </p:sp>
      <p:pic>
        <p:nvPicPr>
          <p:cNvPr id="1741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20838" y="1774825"/>
            <a:ext cx="590232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40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557338"/>
            <a:ext cx="7488237" cy="460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276600" y="2276475"/>
            <a:ext cx="136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fòsfor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059113" y="2924175"/>
            <a:ext cx="1081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glicerol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484438" y="4149725"/>
            <a:ext cx="158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àcids grassos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23850" y="1773238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part hidrofílica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79388" y="4005263"/>
            <a:ext cx="1512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part hidrofòbica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7235825" y="4508500"/>
            <a:ext cx="1368425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Símbol fosfolípid</a:t>
            </a:r>
          </a:p>
          <a:p>
            <a:pPr>
              <a:spcBef>
                <a:spcPct val="50000"/>
              </a:spcBef>
            </a:pPr>
            <a:endParaRPr lang="es-ES" sz="1800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339975" y="188913"/>
            <a:ext cx="4248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               </a:t>
            </a:r>
            <a:r>
              <a:rPr lang="es-ES" b="1"/>
              <a:t>Fosfolípids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3203575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colina</a:t>
            </a:r>
          </a:p>
        </p:txBody>
      </p:sp>
    </p:spTree>
    <p:extLst>
      <p:ext uri="{BB962C8B-B14F-4D97-AF65-F5344CB8AC3E}">
        <p14:creationId xmlns:p14="http://schemas.microsoft.com/office/powerpoint/2010/main" val="339330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2804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 b="1"/>
          </a:p>
          <a:p>
            <a:pPr algn="ctr"/>
            <a:r>
              <a:rPr lang="es-ES" b="1">
                <a:solidFill>
                  <a:srgbClr val="FF3300"/>
                </a:solidFill>
              </a:rPr>
              <a:t>Lípids no saponificables (lipoids)</a:t>
            </a:r>
            <a:r>
              <a:rPr lang="es-ES" sz="2000" b="1"/>
              <a:t> </a:t>
            </a:r>
          </a:p>
          <a:p>
            <a:pPr algn="ctr"/>
            <a:endParaRPr lang="es-ES" sz="2000" b="1"/>
          </a:p>
          <a:p>
            <a:pPr algn="ctr"/>
            <a:endParaRPr lang="es-ES" sz="2000" b="1"/>
          </a:p>
          <a:p>
            <a:pPr algn="ctr"/>
            <a:r>
              <a:rPr lang="es-ES" sz="2000" b="1"/>
              <a:t>Gran diversitat estructural i moltes funcions diverses.  </a:t>
            </a:r>
          </a:p>
          <a:p>
            <a:pPr algn="ctr"/>
            <a:endParaRPr lang="es-ES" sz="2000" b="1"/>
          </a:p>
          <a:p>
            <a:pPr algn="ctr"/>
            <a:r>
              <a:rPr lang="es-ES" sz="2000" b="1"/>
              <a:t>Funcions estructurals i reguladores</a:t>
            </a:r>
          </a:p>
          <a:p>
            <a:pPr algn="ctr"/>
            <a:endParaRPr lang="es-ES" sz="2000" b="1"/>
          </a:p>
          <a:p>
            <a:pPr algn="ctr"/>
            <a:r>
              <a:rPr lang="es-ES" sz="2000" b="1"/>
              <a:t>Esteroids</a:t>
            </a:r>
          </a:p>
          <a:p>
            <a:pPr algn="ctr">
              <a:spcBef>
                <a:spcPct val="50000"/>
              </a:spcBef>
            </a:pPr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5507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 </a:t>
            </a:r>
            <a:r>
              <a:rPr lang="es-ES" sz="2400" b="1"/>
              <a:t>Esterols</a:t>
            </a:r>
            <a:br>
              <a:rPr lang="es-ES" sz="2400" b="1"/>
            </a:br>
            <a:r>
              <a:rPr lang="es-ES" sz="2400" b="1"/>
              <a:t>(sals biliars, vitamina D)</a:t>
            </a:r>
          </a:p>
        </p:txBody>
      </p:sp>
      <p:pic>
        <p:nvPicPr>
          <p:cNvPr id="2355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1412875"/>
            <a:ext cx="5424487" cy="3678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771775" y="5516563"/>
            <a:ext cx="417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                  </a:t>
            </a:r>
            <a:r>
              <a:rPr lang="es-ES" sz="1800" b="1"/>
              <a:t>Colesterol</a:t>
            </a:r>
          </a:p>
        </p:txBody>
      </p:sp>
    </p:spTree>
    <p:extLst>
      <p:ext uri="{BB962C8B-B14F-4D97-AF65-F5344CB8AC3E}">
        <p14:creationId xmlns:p14="http://schemas.microsoft.com/office/powerpoint/2010/main" val="270900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 </a:t>
            </a:r>
            <a:r>
              <a:rPr lang="es-ES" sz="3200" b="1"/>
              <a:t>Pigments vegetals/vitamines</a:t>
            </a:r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6763" y="2576513"/>
            <a:ext cx="7610475" cy="2571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89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Presentación en pantalla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Lípids. Saponificables</vt:lpstr>
      <vt:lpstr>Presentación de PowerPoint</vt:lpstr>
      <vt:lpstr>Presentación de PowerPoint</vt:lpstr>
      <vt:lpstr> Esterols (sals biliars, vitamina D)</vt:lpstr>
      <vt:lpstr> Pigments vegetals/vitamines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2012-11-06T13:21:36Z</dcterms:created>
  <dcterms:modified xsi:type="dcterms:W3CDTF">2012-11-06T13:32:48Z</dcterms:modified>
</cp:coreProperties>
</file>