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FAA4-9AD6-416A-98FE-3AE7380205B7}" type="datetimeFigureOut">
              <a:rPr lang="es-ES" smtClean="0"/>
              <a:pPr/>
              <a:t>06/11/2011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0F1B-5D96-434A-B00A-A33AFEF83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Nivells</a:t>
            </a: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 dirty="0"/>
          </a:p>
          <a:p>
            <a:endParaRPr lang="ca-ES" dirty="0"/>
          </a:p>
          <a:p>
            <a:r>
              <a:rPr lang="ca-ES" sz="2000" b="1" dirty="0"/>
              <a:t>Les característiques essencials d'aquests nivells són:</a:t>
            </a:r>
          </a:p>
          <a:p>
            <a:endParaRPr lang="ca-ES" sz="2000" b="1" dirty="0"/>
          </a:p>
          <a:p>
            <a:r>
              <a:rPr lang="ca-ES" sz="2000" b="1" dirty="0"/>
              <a:t>	1. La natura els ha aconseguit de manera lenta i progressiva.</a:t>
            </a:r>
          </a:p>
          <a:p>
            <a:r>
              <a:rPr lang="ca-ES" sz="2000" b="1" dirty="0"/>
              <a:t>	2. Cada nivell presenta una organització i propietats superiors als nivells inferiors.</a:t>
            </a:r>
          </a:p>
          <a:p>
            <a:r>
              <a:rPr lang="ca-ES" sz="2000" b="1" dirty="0"/>
              <a:t>	3. Com més complex és el nivell d'organització més energia es necessita per mantenir-lo</a:t>
            </a:r>
          </a:p>
          <a:p>
            <a:r>
              <a:rPr lang="ca-ES" sz="2000" b="1" dirty="0"/>
              <a:t>	4. L'estabilitat d'un nivell és inversament proporcional a la seva complexitat.</a:t>
            </a:r>
          </a:p>
          <a:p>
            <a:r>
              <a:rPr lang="ca-ES" sz="2000" b="1" dirty="0"/>
              <a:t>	5. El nombre d'unitats funcionals és inversament proporcional a la complexitat.</a:t>
            </a:r>
            <a:endParaRPr lang="es-ES" sz="2000" b="1" dirty="0"/>
          </a:p>
          <a:p>
            <a:pPr algn="l"/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2243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773238"/>
            <a:ext cx="56165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53267" name="Text Box 20"/>
          <p:cNvSpPr txBox="1">
            <a:spLocks noChangeArrowheads="1"/>
          </p:cNvSpPr>
          <p:nvPr/>
        </p:nvSpPr>
        <p:spPr bwMode="auto">
          <a:xfrm>
            <a:off x="755650" y="1484313"/>
            <a:ext cx="7632700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/>
          </a:p>
          <a:p>
            <a:pPr>
              <a:spcBef>
                <a:spcPct val="50000"/>
              </a:spcBef>
            </a:pPr>
            <a:r>
              <a:rPr lang="es-ES" sz="2400" b="1"/>
              <a:t>Els nivells d’organització és un bon sistema per organitzar l’estudi de la biologia, permet fixar l’interès sobre un aspecte concret.</a:t>
            </a:r>
          </a:p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400" b="1"/>
              <a:t>És important saber lligar, en cada cas concret d’estudi, tots els nivells d’organització de la matèria viva. Si no es fa el coneixement sempre serà parcial i massa fragmentat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Nivells</a:t>
            </a: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1. NIVELL ATÒMIC-MOLECULAR</a:t>
            </a:r>
          </a:p>
          <a:p>
            <a:r>
              <a:rPr lang="ca-ES" sz="2000" b="1"/>
              <a:t>a. unitat funcional: àtom i molècula</a:t>
            </a:r>
          </a:p>
          <a:p>
            <a:r>
              <a:rPr lang="ca-ES" sz="2000" b="1"/>
              <a:t>b. unitat de mesura: nm </a:t>
            </a:r>
          </a:p>
          <a:p>
            <a:r>
              <a:rPr lang="ca-ES" sz="2000" b="1"/>
              <a:t>c. ciències biològiques: Biologia molecular, Bioquímica, Biofísica</a:t>
            </a:r>
          </a:p>
          <a:p>
            <a:r>
              <a:rPr lang="ca-ES" sz="2000" b="1"/>
              <a:t>	En aquest nivell no podem parlar encara de vida perque els seus components no tenen les funcions característiques de la vida.</a:t>
            </a:r>
          </a:p>
          <a:p>
            <a:r>
              <a:rPr lang="ca-ES" sz="2000" b="1"/>
              <a:t>2. NIVELL CEL.LULAR</a:t>
            </a:r>
          </a:p>
          <a:p>
            <a:r>
              <a:rPr lang="ca-ES" sz="2000" b="1"/>
              <a:t>a. cèl.lula</a:t>
            </a:r>
          </a:p>
          <a:p>
            <a:r>
              <a:rPr lang="ca-ES" sz="2000" b="1"/>
              <a:t>b. micra o mil.lèssimes de mm.</a:t>
            </a:r>
          </a:p>
          <a:p>
            <a:r>
              <a:rPr lang="ca-ES" sz="2000" b="1"/>
              <a:t>c. Citologia, Fisiologia cel.lular</a:t>
            </a:r>
          </a:p>
          <a:p>
            <a:r>
              <a:rPr lang="ca-ES" sz="2000" b="1"/>
              <a:t>	La cèl.lula és la base de tota l'organització de la vida. Per els microorganismes aquest és el nivell de màxima complexitat.</a:t>
            </a:r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3. NIVELL DE TEIXIT</a:t>
            </a:r>
          </a:p>
          <a:p>
            <a:r>
              <a:rPr lang="ca-ES" b="1"/>
              <a:t>a. Teixit, que es format per un conjunt de cèl.lules</a:t>
            </a:r>
          </a:p>
          <a:p>
            <a:r>
              <a:rPr lang="ca-ES" b="1"/>
              <a:t>b. 0,1 mm</a:t>
            </a:r>
          </a:p>
          <a:p>
            <a:r>
              <a:rPr lang="ca-ES" b="1"/>
              <a:t>c. Histologia</a:t>
            </a:r>
          </a:p>
          <a:p>
            <a:r>
              <a:rPr lang="ca-ES" b="1"/>
              <a:t>	Totes les cèlules que constitueixen un teixit tenen el mateix orígen embrionari, la mateixa estructura i fan la mateixa funció en un organisme.</a:t>
            </a:r>
            <a:endParaRPr lang="es-ES" b="1"/>
          </a:p>
          <a:p>
            <a:endParaRPr lang="ca-ES" sz="2000" b="1"/>
          </a:p>
          <a:p>
            <a:r>
              <a:rPr lang="ca-ES" b="1"/>
              <a:t> 4. NIVELL D'ÒRGAN</a:t>
            </a:r>
          </a:p>
          <a:p>
            <a:r>
              <a:rPr lang="ca-ES" b="1"/>
              <a:t>a. Òrgan, format per un conjunt de teixits.</a:t>
            </a:r>
          </a:p>
          <a:p>
            <a:r>
              <a:rPr lang="ca-ES" b="1"/>
              <a:t>b. cm.</a:t>
            </a:r>
          </a:p>
          <a:p>
            <a:r>
              <a:rPr lang="ca-ES" b="1"/>
              <a:t>c. Organografia, Anatomia.</a:t>
            </a:r>
          </a:p>
          <a:p>
            <a:r>
              <a:rPr lang="ca-ES" b="1"/>
              <a:t>	Un conjunt de teixits diferents formen una òrgan que realitze una funció pròpia i, normalment, és fàcilment identificable en l'organisme.</a:t>
            </a:r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  </a:t>
            </a:r>
            <a:r>
              <a:rPr lang="es-ES" sz="2400" b="1" dirty="0" err="1">
                <a:solidFill>
                  <a:srgbClr val="003399"/>
                </a:solidFill>
              </a:rPr>
              <a:t>Nivells</a:t>
            </a:r>
            <a:r>
              <a:rPr lang="es-ES" sz="2400" b="1" dirty="0">
                <a:solidFill>
                  <a:srgbClr val="003399"/>
                </a:solidFill>
              </a:rPr>
              <a:t> </a:t>
            </a:r>
            <a:r>
              <a:rPr lang="es-ES" sz="2400" b="1" dirty="0" err="1">
                <a:solidFill>
                  <a:srgbClr val="003399"/>
                </a:solidFill>
              </a:rPr>
              <a:t>d’organització</a:t>
            </a:r>
            <a:endParaRPr lang="es-ES" sz="2400" b="1" i="1" dirty="0">
              <a:solidFill>
                <a:srgbClr val="003399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5. NIVELL DE SISTEMA</a:t>
            </a:r>
          </a:p>
          <a:p>
            <a:r>
              <a:rPr lang="ca-ES" b="1"/>
              <a:t>a. Sistema, format per un conjunt d'òrgans.</a:t>
            </a:r>
          </a:p>
          <a:p>
            <a:r>
              <a:rPr lang="ca-ES" b="1"/>
              <a:t>b. De cm a m.</a:t>
            </a:r>
          </a:p>
          <a:p>
            <a:r>
              <a:rPr lang="ca-ES" b="1"/>
              <a:t>c. Anatomia, Fisiologia</a:t>
            </a:r>
          </a:p>
          <a:p>
            <a:endParaRPr lang="ca-ES" b="1"/>
          </a:p>
          <a:p>
            <a:r>
              <a:rPr lang="ca-ES" b="1"/>
              <a:t>6. NIVELL D'ORGANISME</a:t>
            </a:r>
          </a:p>
          <a:p>
            <a:r>
              <a:rPr lang="ca-ES" b="1"/>
              <a:t>a. Individu. </a:t>
            </a:r>
          </a:p>
          <a:p>
            <a:r>
              <a:rPr lang="ca-ES" b="1"/>
              <a:t>b. De cm. a m.</a:t>
            </a:r>
          </a:p>
          <a:p>
            <a:r>
              <a:rPr lang="ca-ES" b="1"/>
              <a:t>c. Anatomia, Fisiologia, Embriologia, Ontogènia, Etologia, Genètica, Taxonomia</a:t>
            </a:r>
          </a:p>
          <a:p>
            <a:endParaRPr lang="ca-ES" b="1"/>
          </a:p>
          <a:p>
            <a:r>
              <a:rPr lang="ca-ES" b="1"/>
              <a:t>En aquest nivell és quan tenim individus independents que solen ser les unitats d’actuació en biologia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7. NIVELL DE POBLACIÓ</a:t>
            </a:r>
          </a:p>
          <a:p>
            <a:r>
              <a:rPr lang="ca-ES" b="1"/>
              <a:t>a. Conjunt d'organismes de la mateixa espècie.</a:t>
            </a:r>
          </a:p>
          <a:p>
            <a:r>
              <a:rPr lang="ca-ES" b="1"/>
              <a:t>c. Genètica de poblacions, Evolució, Filogènia, Etologia</a:t>
            </a:r>
          </a:p>
          <a:p>
            <a:r>
              <a:rPr lang="ca-ES" b="1"/>
              <a:t>	És la forma habitual primera d'organitzar-se els èssers vius. Un conjunt d'individus de la mateixa espècie viuen en relació i fan front a les seves necessitats de forma col.lectiva.</a:t>
            </a:r>
          </a:p>
          <a:p>
            <a:endParaRPr lang="ca-ES" b="1"/>
          </a:p>
          <a:p>
            <a:r>
              <a:rPr lang="ca-ES" b="1"/>
              <a:t>8. NIVELL D'ECOSISTEMA</a:t>
            </a:r>
          </a:p>
          <a:p>
            <a:r>
              <a:rPr lang="ca-ES" b="1"/>
              <a:t>a. Ecosistema, conjunt de poblacions i medi físic en el que viuen.</a:t>
            </a:r>
          </a:p>
          <a:p>
            <a:r>
              <a:rPr lang="ca-ES" b="1"/>
              <a:t>c. Ecologia</a:t>
            </a:r>
          </a:p>
          <a:p>
            <a:r>
              <a:rPr lang="ca-ES" b="1"/>
              <a:t>	En aquest nivell es considera no sols organismes, sinó l'escenari en el qual desenvolupen la seva activitat biològica amb tots els components físics i químics.</a:t>
            </a:r>
            <a:endParaRPr lang="es-ES" b="1"/>
          </a:p>
          <a:p>
            <a:pPr algn="l"/>
            <a:endParaRPr lang="ca-ES" sz="2000" b="1"/>
          </a:p>
          <a:p>
            <a:r>
              <a:rPr lang="ca-ES" sz="2000" b="1"/>
              <a:t> </a:t>
            </a:r>
            <a:endParaRPr lang="es-ES" sz="2000" b="1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48147" name="Picture 19" descr="nivells organització v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1412875"/>
            <a:ext cx="56165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827088" y="1773238"/>
            <a:ext cx="3889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11188" y="1412875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539750" y="1557338"/>
            <a:ext cx="7920038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Les característiques essencials d'aquests nivells són:</a:t>
            </a:r>
          </a:p>
          <a:p>
            <a:endParaRPr lang="ca-ES" sz="2000" b="1"/>
          </a:p>
          <a:p>
            <a:r>
              <a:rPr lang="ca-ES" sz="2000" b="1"/>
              <a:t>	1. La natura els ha aconseguit de manera lenta i progressiva.</a:t>
            </a:r>
          </a:p>
          <a:p>
            <a:r>
              <a:rPr lang="ca-ES" sz="2000" b="1"/>
              <a:t>	2. Cada nivell presenta una organització i propietats superiors als nivells inferiors.</a:t>
            </a:r>
          </a:p>
          <a:p>
            <a:r>
              <a:rPr lang="ca-ES" sz="2000" b="1"/>
              <a:t>	3. Com més complex és el nivell d'organització més energia es necessita per mantenir-lo</a:t>
            </a:r>
          </a:p>
          <a:p>
            <a:r>
              <a:rPr lang="ca-ES" sz="2000" b="1"/>
              <a:t>	4. L'estabilitat d'un nivell és inversament proporcional a la seva complexitat.</a:t>
            </a:r>
          </a:p>
          <a:p>
            <a:r>
              <a:rPr lang="ca-ES" sz="2000" b="1"/>
              <a:t>	5. El nombre d'unitats funcionals és inversament proporcional a la complexitat.</a:t>
            </a:r>
            <a:endParaRPr lang="es-ES" sz="2000" b="1"/>
          </a:p>
          <a:p>
            <a:pPr algn="l"/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0195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628775"/>
            <a:ext cx="720090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68313" y="62071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 1.9. Nivells d’organització</a:t>
            </a:r>
            <a:endParaRPr lang="es-ES" sz="2400" b="1" i="1">
              <a:solidFill>
                <a:srgbClr val="003399"/>
              </a:solidFill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900113" y="6003925"/>
            <a:ext cx="72723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827088" y="1341438"/>
            <a:ext cx="7921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a-ES" sz="2000" b="1"/>
              <a:t> </a:t>
            </a:r>
            <a:r>
              <a:rPr lang="ca-ES" b="1"/>
              <a:t>   </a:t>
            </a:r>
            <a:endParaRPr lang="es-ES" sz="2000" b="1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835150" y="1989138"/>
            <a:ext cx="360045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572000" y="1844675"/>
            <a:ext cx="3240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/>
              <a:t> 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987675" y="3357563"/>
            <a:ext cx="770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/>
              <a:t> 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372225" y="3716338"/>
            <a:ext cx="3816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643438" y="1700213"/>
            <a:ext cx="26654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s-ES" sz="2000" b="1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143375" y="1668463"/>
            <a:ext cx="282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/>
              <a:t> </a:t>
            </a:r>
            <a:endParaRPr lang="es-ES" sz="2800" b="1">
              <a:solidFill>
                <a:srgbClr val="CC0000"/>
              </a:solidFill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042988" y="2565400"/>
            <a:ext cx="6769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 sz="2400" b="1"/>
          </a:p>
          <a:p>
            <a:pPr>
              <a:spcBef>
                <a:spcPct val="50000"/>
              </a:spcBef>
            </a:pPr>
            <a:r>
              <a:rPr lang="es-ES" sz="2800" b="1"/>
              <a:t> 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7777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3203575" y="4868863"/>
            <a:ext cx="2447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 b="1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10179050" y="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 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908175" y="2492375"/>
            <a:ext cx="7920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a-ES"/>
          </a:p>
          <a:p>
            <a:endParaRPr lang="ca-ES"/>
          </a:p>
          <a:p>
            <a:r>
              <a:rPr lang="ca-ES" sz="2000" b="1"/>
              <a:t> </a:t>
            </a:r>
            <a:endParaRPr lang="es-ES" sz="2000" b="1"/>
          </a:p>
        </p:txBody>
      </p:sp>
      <p:pic>
        <p:nvPicPr>
          <p:cNvPr id="51219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484313"/>
            <a:ext cx="6551612" cy="463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367</Words>
  <Application>Microsoft Office PowerPoint</Application>
  <PresentationFormat>Presentación en pantalla (4:3)</PresentationFormat>
  <Paragraphs>212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2011-10-09T20:12:27Z</dcterms:created>
  <dcterms:modified xsi:type="dcterms:W3CDTF">2011-11-06T09:10:58Z</dcterms:modified>
</cp:coreProperties>
</file>