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FFA6-119B-44C1-9509-78E062337CF3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4BF1-AFF1-4F47-AB46-89A2DF8B30C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FFA6-119B-44C1-9509-78E062337CF3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4BF1-AFF1-4F47-AB46-89A2DF8B30C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FFA6-119B-44C1-9509-78E062337CF3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4BF1-AFF1-4F47-AB46-89A2DF8B30C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FFA6-119B-44C1-9509-78E062337CF3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4BF1-AFF1-4F47-AB46-89A2DF8B30C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FFA6-119B-44C1-9509-78E062337CF3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4BF1-AFF1-4F47-AB46-89A2DF8B30C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FFA6-119B-44C1-9509-78E062337CF3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4BF1-AFF1-4F47-AB46-89A2DF8B30C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FFA6-119B-44C1-9509-78E062337CF3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4BF1-AFF1-4F47-AB46-89A2DF8B30C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FFA6-119B-44C1-9509-78E062337CF3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4BF1-AFF1-4F47-AB46-89A2DF8B30C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FFA6-119B-44C1-9509-78E062337CF3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4BF1-AFF1-4F47-AB46-89A2DF8B30C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FFA6-119B-44C1-9509-78E062337CF3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4BF1-AFF1-4F47-AB46-89A2DF8B30C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FFA6-119B-44C1-9509-78E062337CF3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4BF1-AFF1-4F47-AB46-89A2DF8B30C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FFFA6-119B-44C1-9509-78E062337CF3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C4BF1-AFF1-4F47-AB46-89A2DF8B30C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://home.tiscalinet.ch/biografien/images/hooke_micrograph_kork_kl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395288" y="115888"/>
            <a:ext cx="8353425" cy="779462"/>
          </a:xfrm>
          <a:prstGeom prst="rect">
            <a:avLst/>
          </a:prstGeom>
          <a:solidFill>
            <a:srgbClr val="D5FBA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UD. III. BIOLOGIA CEL·LULAR. Ll. III. 1. Aspectes generals</a:t>
            </a:r>
          </a:p>
          <a:p>
            <a:pPr>
              <a:spcBef>
                <a:spcPct val="50000"/>
              </a:spcBef>
            </a:pPr>
            <a:r>
              <a:rPr lang="es-ES" i="1"/>
              <a:t>3. Teoria cel·lular</a:t>
            </a:r>
          </a:p>
        </p:txBody>
      </p:sp>
      <p:pic>
        <p:nvPicPr>
          <p:cNvPr id="20483" name="Picture 3" descr="http://home.tiscalinet.ch/biografien/images/hooke_micrograph_kork_kl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95288" y="981075"/>
            <a:ext cx="394335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725" y="981075"/>
            <a:ext cx="2117725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24525" y="4581525"/>
            <a:ext cx="142875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5219700" y="3716338"/>
            <a:ext cx="2457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/>
              <a:t>Robert Hooke, 1665.</a:t>
            </a:r>
          </a:p>
          <a:p>
            <a:r>
              <a:rPr lang="es-ES"/>
              <a:t>Dóna nom a la cèl·lula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395288" y="115888"/>
            <a:ext cx="8353425" cy="779462"/>
          </a:xfrm>
          <a:prstGeom prst="rect">
            <a:avLst/>
          </a:prstGeom>
          <a:solidFill>
            <a:srgbClr val="D5FBA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UD. III. BIOLOGIA CEL·LULAR. Ll. III. 1. Aspectes generals</a:t>
            </a:r>
          </a:p>
          <a:p>
            <a:pPr>
              <a:spcBef>
                <a:spcPct val="50000"/>
              </a:spcBef>
            </a:pPr>
            <a:r>
              <a:rPr lang="es-ES" i="1"/>
              <a:t>3.Teoria cel·lular</a:t>
            </a: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916113"/>
            <a:ext cx="1368425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-344488" y="34480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395288" y="908050"/>
            <a:ext cx="8207375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b="1"/>
              <a:t>De la teoria protoplasmàtica a la teoria cel·lular</a:t>
            </a:r>
          </a:p>
          <a:p>
            <a:pPr algn="ctr">
              <a:spcBef>
                <a:spcPct val="50000"/>
              </a:spcBef>
            </a:pPr>
            <a:r>
              <a:rPr lang="es-ES" b="1"/>
              <a:t>Protoplasma = Citoplasma + Nucli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3348038" y="3500438"/>
            <a:ext cx="5400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 </a:t>
            </a:r>
          </a:p>
        </p:txBody>
      </p:sp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4581525"/>
            <a:ext cx="160178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2555875" y="2205038"/>
            <a:ext cx="6337300" cy="325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b="1"/>
          </a:p>
          <a:p>
            <a:pPr>
              <a:spcBef>
                <a:spcPct val="50000"/>
              </a:spcBef>
            </a:pPr>
            <a:endParaRPr lang="es-ES" b="1"/>
          </a:p>
          <a:p>
            <a:pPr>
              <a:spcBef>
                <a:spcPct val="50000"/>
              </a:spcBef>
            </a:pPr>
            <a:r>
              <a:rPr lang="es-ES" b="1"/>
              <a:t>Robert Brown, 1831. Descubridor del nucli.</a:t>
            </a:r>
          </a:p>
          <a:p>
            <a:pPr>
              <a:spcBef>
                <a:spcPct val="50000"/>
              </a:spcBef>
            </a:pPr>
            <a:endParaRPr lang="es-ES" b="1"/>
          </a:p>
          <a:p>
            <a:pPr>
              <a:spcBef>
                <a:spcPct val="50000"/>
              </a:spcBef>
            </a:pPr>
            <a:r>
              <a:rPr lang="es-ES" b="1"/>
              <a:t>Dujardin, 1835. Descobridor del sarcodi</a:t>
            </a:r>
          </a:p>
          <a:p>
            <a:pPr>
              <a:spcBef>
                <a:spcPct val="50000"/>
              </a:spcBef>
            </a:pPr>
            <a:endParaRPr lang="es-ES" b="1"/>
          </a:p>
          <a:p>
            <a:pPr>
              <a:spcBef>
                <a:spcPct val="50000"/>
              </a:spcBef>
            </a:pPr>
            <a:r>
              <a:rPr lang="es-ES" b="1"/>
              <a:t>Purkinje, 1839. Dóna el nom de protoplasma (=sarcodi)</a:t>
            </a:r>
          </a:p>
          <a:p>
            <a:pPr>
              <a:spcBef>
                <a:spcPct val="50000"/>
              </a:spcBef>
            </a:pPr>
            <a:endParaRPr lang="es-E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395288" y="115888"/>
            <a:ext cx="8353425" cy="779462"/>
          </a:xfrm>
          <a:prstGeom prst="rect">
            <a:avLst/>
          </a:prstGeom>
          <a:solidFill>
            <a:srgbClr val="D5FBA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UD. III. BIOLOGIA CEL·LULAR. Ll. III. 1. Aspectes generals</a:t>
            </a:r>
          </a:p>
          <a:p>
            <a:pPr>
              <a:spcBef>
                <a:spcPct val="50000"/>
              </a:spcBef>
            </a:pPr>
            <a:r>
              <a:rPr lang="es-ES" i="1"/>
              <a:t>3.Teoria cel·lular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684213" y="1484313"/>
            <a:ext cx="7991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000" b="1" i="1"/>
              <a:t> </a:t>
            </a:r>
            <a:endParaRPr lang="es-ES" sz="2000" b="1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132138" y="4724400"/>
            <a:ext cx="3240087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000" b="1"/>
              <a:t>1834</a:t>
            </a:r>
          </a:p>
          <a:p>
            <a:r>
              <a:rPr lang="es-ES" sz="2000" b="1"/>
              <a:t>Matthias J. Schleiden,</a:t>
            </a:r>
          </a:p>
          <a:p>
            <a:endParaRPr lang="es-ES" sz="2000" b="1"/>
          </a:p>
          <a:p>
            <a:r>
              <a:rPr lang="es-ES" sz="2000" b="1"/>
              <a:t>Tots el vegetals són formats per cèl·lules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s-ES" sz="2000" b="1"/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1500" y="1700213"/>
            <a:ext cx="2530475" cy="283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981075"/>
            <a:ext cx="4752975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395288" y="115888"/>
            <a:ext cx="8353425" cy="779462"/>
          </a:xfrm>
          <a:prstGeom prst="rect">
            <a:avLst/>
          </a:prstGeom>
          <a:solidFill>
            <a:srgbClr val="D5FBA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UD. III. BIOLOGIA CEL·LULAR. Ll. III. 1. Aspectes generals</a:t>
            </a:r>
          </a:p>
          <a:p>
            <a:pPr>
              <a:spcBef>
                <a:spcPct val="50000"/>
              </a:spcBef>
            </a:pPr>
            <a:r>
              <a:rPr lang="es-ES" i="1"/>
              <a:t>3.Teoria cel·lular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684213" y="1484313"/>
            <a:ext cx="7991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000" b="1" i="1"/>
              <a:t> </a:t>
            </a:r>
            <a:endParaRPr lang="es-ES" sz="2000" b="1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84213" y="2492375"/>
            <a:ext cx="3455987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1835</a:t>
            </a:r>
          </a:p>
          <a:p>
            <a:r>
              <a:rPr lang="es-ES" sz="2400" b="1"/>
              <a:t>Theodor Schwann</a:t>
            </a:r>
          </a:p>
          <a:p>
            <a:endParaRPr lang="es-ES" sz="2400" b="1"/>
          </a:p>
          <a:p>
            <a:r>
              <a:rPr lang="es-ES" sz="2400" b="1"/>
              <a:t>Tots el animals són formats per cèl·lules</a:t>
            </a:r>
          </a:p>
        </p:txBody>
      </p:sp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1500" y="1196975"/>
            <a:ext cx="1914525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9338" y="4076700"/>
            <a:ext cx="3000375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395288" y="115888"/>
            <a:ext cx="8353425" cy="779462"/>
          </a:xfrm>
          <a:prstGeom prst="rect">
            <a:avLst/>
          </a:prstGeom>
          <a:solidFill>
            <a:srgbClr val="D5FBA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UD. III. BIOLOGIA CEL·LULAR. Ll. III. 1. Aspectes generals</a:t>
            </a:r>
          </a:p>
          <a:p>
            <a:pPr>
              <a:spcBef>
                <a:spcPct val="50000"/>
              </a:spcBef>
            </a:pPr>
            <a:r>
              <a:rPr lang="es-ES" i="1"/>
              <a:t>3.Teoria cel·lular</a:t>
            </a:r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888" y="1268413"/>
            <a:ext cx="2466975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1412875"/>
            <a:ext cx="4486275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755650" y="5084763"/>
            <a:ext cx="4464050" cy="137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b="1"/>
              <a:t>Rudolf Virchow, (1828-1902)</a:t>
            </a:r>
          </a:p>
          <a:p>
            <a:pPr>
              <a:spcBef>
                <a:spcPct val="50000"/>
              </a:spcBef>
            </a:pPr>
            <a:r>
              <a:rPr lang="es-ES" sz="2400" b="1"/>
              <a:t>Tota cèl·lula prové d’una altra cèl·lula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395288" y="115888"/>
            <a:ext cx="8353425" cy="854075"/>
          </a:xfrm>
          <a:prstGeom prst="rect">
            <a:avLst/>
          </a:prstGeom>
          <a:solidFill>
            <a:srgbClr val="D5FBA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000"/>
              <a:t>UD. III. BIOLOGIA CEL·LULAR. Ll. III. 1. Aspectes generals</a:t>
            </a:r>
          </a:p>
          <a:p>
            <a:pPr>
              <a:spcBef>
                <a:spcPct val="50000"/>
              </a:spcBef>
            </a:pPr>
            <a:r>
              <a:rPr lang="es-ES" sz="2000" i="1"/>
              <a:t>3.Teoria </a:t>
            </a:r>
            <a:r>
              <a:rPr lang="es-ES" i="1"/>
              <a:t>cel·lular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684213" y="1484313"/>
            <a:ext cx="7991475" cy="451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000" b="1" i="1"/>
              <a:t>Principis de la teoria cel.lular</a:t>
            </a:r>
          </a:p>
          <a:p>
            <a:pPr algn="ctr"/>
            <a:endParaRPr lang="es-ES" sz="2000" b="1"/>
          </a:p>
          <a:p>
            <a:pPr algn="ctr"/>
            <a:endParaRPr lang="es-ES" sz="2000" b="1"/>
          </a:p>
          <a:p>
            <a:pPr algn="ctr"/>
            <a:r>
              <a:rPr lang="fr-FR" sz="2000" b="1">
                <a:solidFill>
                  <a:srgbClr val="FF3300"/>
                </a:solidFill>
              </a:rPr>
              <a:t>Tots els organismes són formats per cèl.lules</a:t>
            </a:r>
          </a:p>
          <a:p>
            <a:pPr algn="ctr"/>
            <a:endParaRPr lang="ca-ES" sz="2000" b="1"/>
          </a:p>
          <a:p>
            <a:pPr algn="ctr"/>
            <a:r>
              <a:rPr lang="fr-FR" sz="2000" b="1"/>
              <a:t>Existeixen organismes unicel.lulars i pluricel.lulars.</a:t>
            </a:r>
          </a:p>
          <a:p>
            <a:pPr algn="ctr"/>
            <a:endParaRPr lang="ca-ES" sz="2000" b="1"/>
          </a:p>
          <a:p>
            <a:pPr algn="ctr"/>
            <a:r>
              <a:rPr lang="fr-FR" sz="2000" b="1">
                <a:solidFill>
                  <a:srgbClr val="FF3300"/>
                </a:solidFill>
              </a:rPr>
              <a:t>Totes les cèl.lules deriven d’altres cèl.lules</a:t>
            </a:r>
          </a:p>
          <a:p>
            <a:pPr algn="ctr"/>
            <a:endParaRPr lang="ca-ES" sz="2000" b="1"/>
          </a:p>
          <a:p>
            <a:pPr algn="ctr"/>
            <a:r>
              <a:rPr lang="es-ES" sz="2000" b="1"/>
              <a:t>Les cèl.lules contenen el material hereditari que és passat a les cèl.lules filles.</a:t>
            </a:r>
          </a:p>
          <a:p>
            <a:pPr algn="ctr"/>
            <a:endParaRPr lang="ca-ES" sz="2000" b="1"/>
          </a:p>
          <a:p>
            <a:pPr algn="ctr"/>
            <a:r>
              <a:rPr lang="fr-FR" sz="2000" b="1"/>
              <a:t>Tots els processos metabòlics passen a l’interior de les cèl.lules</a:t>
            </a:r>
            <a:endParaRPr lang="es-ES" sz="2000" b="1"/>
          </a:p>
          <a:p>
            <a:pPr algn="ctr" eaLnBrk="0" hangingPunct="0">
              <a:spcBef>
                <a:spcPct val="50000"/>
              </a:spcBef>
            </a:pPr>
            <a:endParaRPr lang="es-ES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241</Words>
  <Application>Microsoft Office PowerPoint</Application>
  <PresentationFormat>Presentación en pantalla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Windows7</cp:lastModifiedBy>
  <cp:revision>1</cp:revision>
  <dcterms:created xsi:type="dcterms:W3CDTF">2011-11-15T20:26:31Z</dcterms:created>
  <dcterms:modified xsi:type="dcterms:W3CDTF">2011-11-15T20:27:07Z</dcterms:modified>
</cp:coreProperties>
</file>