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CD6B-7753-4CEE-820E-91B2E28867F6}" type="datetimeFigureOut">
              <a:rPr lang="es-ES" smtClean="0"/>
              <a:pPr/>
              <a:t>21/11/2011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F212-7992-4025-B35D-1DE5F7DA20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Organització cel·lular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2. Paret cel·lular (cèl·lula vegetal)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4213" y="1196975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pic>
        <p:nvPicPr>
          <p:cNvPr id="6148" name="Picture 5" descr="pared celu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052513"/>
            <a:ext cx="75247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2. Organització cel·lular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Paret cel·lular (cèl·lula vegetal)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4213" y="1196975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pic>
        <p:nvPicPr>
          <p:cNvPr id="7172" name="Picture 4" descr="pared c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6840537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263" y="227013"/>
            <a:ext cx="6975475" cy="640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1981200" cy="304800"/>
          </a:xfrm>
          <a:noFill/>
        </p:spPr>
        <p:txBody>
          <a:bodyPr/>
          <a:lstStyle/>
          <a:p>
            <a:pPr algn="l" eaLnBrk="1" hangingPunct="1"/>
            <a:r>
              <a:rPr lang="en-US" sz="1200" smtClean="0"/>
              <a:t>LE 6-15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178675" y="6235700"/>
            <a:ext cx="6286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>
              <a:lnSpc>
                <a:spcPct val="80000"/>
              </a:lnSpc>
            </a:pPr>
            <a:r>
              <a:rPr lang="en-US" sz="1500" b="1"/>
              <a:t>5 µm</a:t>
            </a:r>
            <a:endParaRPr lang="en-US" sz="15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171950" y="1433513"/>
            <a:ext cx="1695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Central vacuole</a:t>
            </a:r>
            <a:endParaRPr lang="en-US" sz="15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948363" y="2503488"/>
            <a:ext cx="1695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Cytosol</a:t>
            </a:r>
            <a:endParaRPr lang="en-US" sz="15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270625" y="3476625"/>
            <a:ext cx="1695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Tonoplast</a:t>
            </a:r>
            <a:endParaRPr lang="en-US" sz="150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115050" y="4225925"/>
            <a:ext cx="9001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Central </a:t>
            </a:r>
          </a:p>
          <a:p>
            <a:pPr eaLnBrk="0" hangingPunct="0"/>
            <a:r>
              <a:rPr lang="en-US" sz="1500" b="1"/>
              <a:t>vacuole</a:t>
            </a:r>
            <a:endParaRPr lang="en-US" sz="15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073400" y="4230688"/>
            <a:ext cx="1695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Nucleus</a:t>
            </a:r>
            <a:endParaRPr lang="en-US" sz="15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117850" y="5097463"/>
            <a:ext cx="1695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Cell wall</a:t>
            </a:r>
            <a:endParaRPr lang="en-US" sz="1500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105150" y="5664200"/>
            <a:ext cx="1695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500" b="1"/>
              <a:t>Chloroplast</a:t>
            </a:r>
            <a:endParaRPr lang="en-US" sz="1500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3295650" y="1552575"/>
            <a:ext cx="847725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848100" y="4337050"/>
            <a:ext cx="124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895725" y="5216525"/>
            <a:ext cx="492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4191000" y="5565775"/>
            <a:ext cx="758825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6854825" y="6165850"/>
            <a:ext cx="1082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6858000" y="6080125"/>
            <a:ext cx="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7937500" y="6080125"/>
            <a:ext cx="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6292850" y="276225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6537325" y="3165475"/>
            <a:ext cx="0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61" name="Text Box 32"/>
          <p:cNvSpPr txBox="1">
            <a:spLocks noChangeArrowheads="1"/>
          </p:cNvSpPr>
          <p:nvPr/>
        </p:nvSpPr>
        <p:spPr bwMode="auto">
          <a:xfrm>
            <a:off x="5867400" y="333375"/>
            <a:ext cx="1512888" cy="708025"/>
          </a:xfrm>
          <a:prstGeom prst="rect">
            <a:avLst/>
          </a:prstGeom>
          <a:solidFill>
            <a:srgbClr val="CD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Vacuola vegetal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76250"/>
            <a:ext cx="8535988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1981200" cy="304800"/>
          </a:xfrm>
          <a:noFill/>
        </p:spPr>
        <p:txBody>
          <a:bodyPr/>
          <a:lstStyle/>
          <a:p>
            <a:pPr algn="l" eaLnBrk="1" hangingPunct="1"/>
            <a:r>
              <a:rPr lang="en-US" sz="1200" smtClean="0"/>
              <a:t>LE 6-17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997200" y="763588"/>
            <a:ext cx="1695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Mitochondrion</a:t>
            </a:r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6413" y="1252538"/>
            <a:ext cx="24844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Intermembrane space</a:t>
            </a:r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57713" y="1698625"/>
            <a:ext cx="1290637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Outer </a:t>
            </a:r>
          </a:p>
          <a:p>
            <a:pPr eaLnBrk="0" hangingPunct="0"/>
            <a:r>
              <a:rPr lang="en-US" b="1"/>
              <a:t>membrane</a:t>
            </a:r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124325" y="4025900"/>
            <a:ext cx="129063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Inner </a:t>
            </a:r>
          </a:p>
          <a:p>
            <a:pPr eaLnBrk="0" hangingPunct="0"/>
            <a:r>
              <a:rPr lang="en-US" b="1"/>
              <a:t>membrane</a:t>
            </a:r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216400" y="4754563"/>
            <a:ext cx="8747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Cristae</a:t>
            </a:r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344988" y="5210175"/>
            <a:ext cx="8747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Matrix</a:t>
            </a:r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53338" y="5878513"/>
            <a:ext cx="8747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100 nm</a:t>
            </a:r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906463" y="5688013"/>
            <a:ext cx="1706562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Mitochondrial</a:t>
            </a:r>
          </a:p>
          <a:p>
            <a:pPr eaLnBrk="0" hangingPunct="0"/>
            <a:r>
              <a:rPr lang="en-US" b="1"/>
              <a:t>DNA</a:t>
            </a:r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88950" y="3105150"/>
            <a:ext cx="159702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b="1"/>
              <a:t>Free</a:t>
            </a:r>
          </a:p>
          <a:p>
            <a:pPr eaLnBrk="0" hangingPunct="0"/>
            <a:r>
              <a:rPr lang="en-US" b="1"/>
              <a:t>ribosomes </a:t>
            </a:r>
          </a:p>
          <a:p>
            <a:pPr eaLnBrk="0" hangingPunct="0"/>
            <a:r>
              <a:rPr lang="en-US" b="1"/>
              <a:t>in the</a:t>
            </a:r>
          </a:p>
          <a:p>
            <a:pPr eaLnBrk="0" hangingPunct="0"/>
            <a:r>
              <a:rPr lang="en-US" b="1"/>
              <a:t>mitochondrial</a:t>
            </a:r>
          </a:p>
          <a:p>
            <a:pPr eaLnBrk="0" hangingPunct="0"/>
            <a:r>
              <a:rPr lang="en-US" b="1"/>
              <a:t>matrix</a:t>
            </a:r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1422400" y="1050925"/>
            <a:ext cx="1647825" cy="1098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2867025" y="1539875"/>
            <a:ext cx="533400" cy="993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4016375" y="1841500"/>
            <a:ext cx="498475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232400" y="1857375"/>
            <a:ext cx="1257300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3470275" y="4171950"/>
            <a:ext cx="631825" cy="4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4743450" y="4187825"/>
            <a:ext cx="65722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5048250" y="4606925"/>
            <a:ext cx="9271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5045075" y="4911725"/>
            <a:ext cx="1184275" cy="2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V="1">
            <a:off x="5054600" y="5133975"/>
            <a:ext cx="1082675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3194050" y="4902200"/>
            <a:ext cx="1108075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940050" y="4635500"/>
            <a:ext cx="1241425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994025" y="4438650"/>
            <a:ext cx="1190625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3467100" y="4171950"/>
            <a:ext cx="63182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 flipV="1">
            <a:off x="1546225" y="3692525"/>
            <a:ext cx="13462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1543050" y="3689350"/>
            <a:ext cx="1082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 flipV="1">
            <a:off x="1701800" y="4568825"/>
            <a:ext cx="565150" cy="1111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7870825" y="5781675"/>
            <a:ext cx="361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7867650" y="5708650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8229600" y="5708650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5867400" y="333375"/>
            <a:ext cx="1512888" cy="396875"/>
          </a:xfrm>
          <a:prstGeom prst="rect">
            <a:avLst/>
          </a:prstGeom>
          <a:solidFill>
            <a:srgbClr val="CD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Mitocondris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08050"/>
            <a:ext cx="85359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1981200" cy="304800"/>
          </a:xfrm>
          <a:noFill/>
        </p:spPr>
        <p:txBody>
          <a:bodyPr/>
          <a:lstStyle/>
          <a:p>
            <a:pPr algn="l" eaLnBrk="1" hangingPunct="1"/>
            <a:r>
              <a:rPr lang="en-US" sz="1200" smtClean="0"/>
              <a:t>LE 6-18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68638" y="2135188"/>
            <a:ext cx="1695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Chloroplast</a:t>
            </a:r>
            <a:endParaRPr lang="en-US" sz="13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74663" y="3986213"/>
            <a:ext cx="11969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Chloroplast</a:t>
            </a:r>
          </a:p>
          <a:p>
            <a:pPr eaLnBrk="0" hangingPunct="0"/>
            <a:r>
              <a:rPr lang="en-US" sz="1300" b="1"/>
              <a:t>DNA</a:t>
            </a:r>
            <a:endParaRPr lang="en-US" sz="1300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963738" y="3621088"/>
            <a:ext cx="9715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Ribosomes</a:t>
            </a:r>
            <a:endParaRPr lang="en-US" sz="13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275138" y="3825875"/>
            <a:ext cx="9715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Stroma</a:t>
            </a:r>
            <a:endParaRPr lang="en-US" sz="130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283075" y="4179888"/>
            <a:ext cx="13081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Inner and outer</a:t>
            </a:r>
          </a:p>
          <a:p>
            <a:pPr eaLnBrk="0" hangingPunct="0"/>
            <a:r>
              <a:rPr lang="en-US" sz="1300" b="1"/>
              <a:t>membranes</a:t>
            </a:r>
            <a:endParaRPr lang="en-US" sz="13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281488" y="4894263"/>
            <a:ext cx="9715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Granum</a:t>
            </a:r>
            <a:endParaRPr lang="en-US" sz="130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463675" y="5541963"/>
            <a:ext cx="9715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300" b="1"/>
              <a:t>Thylakoid</a:t>
            </a:r>
            <a:endParaRPr lang="en-US" sz="1300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5013325" y="4797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s-ES" sz="2400">
              <a:latin typeface="Times" pitchFamily="18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000875" y="5394325"/>
            <a:ext cx="5318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US" sz="1200" b="1"/>
              <a:t>1 µm</a:t>
            </a:r>
            <a:endParaRPr lang="en-US" sz="1200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2806700" y="2228850"/>
            <a:ext cx="22225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806450" y="4387850"/>
            <a:ext cx="349250" cy="77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1822450" y="5251450"/>
            <a:ext cx="11430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2124075" y="3829050"/>
            <a:ext cx="298450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2422525" y="3825875"/>
            <a:ext cx="295275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3298825" y="3940175"/>
            <a:ext cx="94615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3635375" y="4295775"/>
            <a:ext cx="612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H="1">
            <a:off x="3851275" y="4298950"/>
            <a:ext cx="40005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9" name="AutoShape 21"/>
          <p:cNvSpPr>
            <a:spLocks/>
          </p:cNvSpPr>
          <p:nvPr/>
        </p:nvSpPr>
        <p:spPr bwMode="auto">
          <a:xfrm>
            <a:off x="3692525" y="4708525"/>
            <a:ext cx="152400" cy="574675"/>
          </a:xfrm>
          <a:prstGeom prst="rightBrace">
            <a:avLst>
              <a:gd name="adj1" fmla="val 3142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3844925" y="4997450"/>
            <a:ext cx="400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959350" y="5016500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5549900" y="4324350"/>
            <a:ext cx="365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4899025" y="3940175"/>
            <a:ext cx="1336675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6877050" y="5375275"/>
            <a:ext cx="615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6880225" y="5321300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7489825" y="5321300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787900" y="765175"/>
            <a:ext cx="1368425" cy="366713"/>
          </a:xfrm>
          <a:prstGeom prst="rect">
            <a:avLst/>
          </a:prstGeom>
          <a:solidFill>
            <a:srgbClr val="CD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Cloroplasts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764704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Funció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plastos</a:t>
            </a:r>
          </a:p>
          <a:p>
            <a:endParaRPr lang="es-ES" sz="2400" b="1" dirty="0" smtClean="0"/>
          </a:p>
          <a:p>
            <a:endParaRPr lang="es-ES" sz="2400" b="1" dirty="0" smtClean="0"/>
          </a:p>
          <a:p>
            <a:endParaRPr lang="es-ES" sz="2400" b="1" dirty="0" smtClean="0"/>
          </a:p>
          <a:p>
            <a:r>
              <a:rPr lang="es-ES" sz="2400" b="1" dirty="0" err="1" smtClean="0"/>
              <a:t>Síntesi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matèria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orgànica</a:t>
            </a:r>
            <a:endParaRPr lang="es-ES" sz="2400" b="1" dirty="0" smtClean="0"/>
          </a:p>
          <a:p>
            <a:endParaRPr lang="es-ES" sz="2400" b="1" dirty="0" smtClean="0"/>
          </a:p>
          <a:p>
            <a:r>
              <a:rPr lang="es-ES" sz="2400" b="1" dirty="0" err="1" smtClean="0"/>
              <a:t>Magatzem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substàncies</a:t>
            </a:r>
            <a:r>
              <a:rPr lang="es-ES" sz="2400" b="1" dirty="0" smtClean="0"/>
              <a:t> (patata)</a:t>
            </a:r>
            <a:endParaRPr lang="es-E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113</Words>
  <Application>Microsoft Office PowerPoint</Application>
  <PresentationFormat>Presentación en pantalla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LE 6-15</vt:lpstr>
      <vt:lpstr>LE 6-17</vt:lpstr>
      <vt:lpstr>LE 6-18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2011-11-16T05:48:14Z</dcterms:created>
  <dcterms:modified xsi:type="dcterms:W3CDTF">2011-11-21T08:37:28Z</dcterms:modified>
</cp:coreProperties>
</file>