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CD6B-7753-4CEE-820E-91B2E28867F6}" type="datetimeFigureOut">
              <a:rPr lang="es-ES" smtClean="0"/>
              <a:pPr/>
              <a:t>21/11/2011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F212-7992-4025-B35D-1DE5F7DA209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CD6B-7753-4CEE-820E-91B2E28867F6}" type="datetimeFigureOut">
              <a:rPr lang="es-ES" smtClean="0"/>
              <a:pPr/>
              <a:t>21/11/2011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F212-7992-4025-B35D-1DE5F7DA209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CD6B-7753-4CEE-820E-91B2E28867F6}" type="datetimeFigureOut">
              <a:rPr lang="es-ES" smtClean="0"/>
              <a:pPr/>
              <a:t>21/11/2011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F212-7992-4025-B35D-1DE5F7DA209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CD6B-7753-4CEE-820E-91B2E28867F6}" type="datetimeFigureOut">
              <a:rPr lang="es-ES" smtClean="0"/>
              <a:pPr/>
              <a:t>21/11/2011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F212-7992-4025-B35D-1DE5F7DA209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CD6B-7753-4CEE-820E-91B2E28867F6}" type="datetimeFigureOut">
              <a:rPr lang="es-ES" smtClean="0"/>
              <a:pPr/>
              <a:t>21/11/2011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F212-7992-4025-B35D-1DE5F7DA209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CD6B-7753-4CEE-820E-91B2E28867F6}" type="datetimeFigureOut">
              <a:rPr lang="es-ES" smtClean="0"/>
              <a:pPr/>
              <a:t>21/11/2011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F212-7992-4025-B35D-1DE5F7DA209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CD6B-7753-4CEE-820E-91B2E28867F6}" type="datetimeFigureOut">
              <a:rPr lang="es-ES" smtClean="0"/>
              <a:pPr/>
              <a:t>21/11/2011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F212-7992-4025-B35D-1DE5F7DA209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CD6B-7753-4CEE-820E-91B2E28867F6}" type="datetimeFigureOut">
              <a:rPr lang="es-ES" smtClean="0"/>
              <a:pPr/>
              <a:t>21/11/2011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F212-7992-4025-B35D-1DE5F7DA209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CD6B-7753-4CEE-820E-91B2E28867F6}" type="datetimeFigureOut">
              <a:rPr lang="es-ES" smtClean="0"/>
              <a:pPr/>
              <a:t>21/11/2011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F212-7992-4025-B35D-1DE5F7DA209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CD6B-7753-4CEE-820E-91B2E28867F6}" type="datetimeFigureOut">
              <a:rPr lang="es-ES" smtClean="0"/>
              <a:pPr/>
              <a:t>21/11/2011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F212-7992-4025-B35D-1DE5F7DA209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CD6B-7753-4CEE-820E-91B2E28867F6}" type="datetimeFigureOut">
              <a:rPr lang="es-ES" smtClean="0"/>
              <a:pPr/>
              <a:t>21/11/2011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F212-7992-4025-B35D-1DE5F7DA209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2CD6B-7753-4CEE-820E-91B2E28867F6}" type="datetimeFigureOut">
              <a:rPr lang="es-ES" smtClean="0"/>
              <a:pPr/>
              <a:t>21/11/2011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EF212-7992-4025-B35D-1DE5F7DA209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95288" y="115888"/>
            <a:ext cx="8353425" cy="854075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/>
              <a:t>UD. III. BIOLOGIA CEL·LULAR. Ll. III. 1. Organització cel·lular</a:t>
            </a:r>
          </a:p>
          <a:p>
            <a:pPr>
              <a:spcBef>
                <a:spcPct val="50000"/>
              </a:spcBef>
            </a:pPr>
            <a:r>
              <a:rPr lang="es-ES" sz="2000" i="1"/>
              <a:t>2. Paret cel·lular (cèl·lula vegetal)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684213" y="1196975"/>
            <a:ext cx="7991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 b="1" i="1"/>
              <a:t> </a:t>
            </a:r>
            <a:endParaRPr lang="es-ES" sz="2000" b="1"/>
          </a:p>
        </p:txBody>
      </p:sp>
      <p:pic>
        <p:nvPicPr>
          <p:cNvPr id="6148" name="Picture 5" descr="pared celul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1052513"/>
            <a:ext cx="7524750" cy="56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95288" y="115888"/>
            <a:ext cx="8353425" cy="854075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/>
              <a:t>UD. III. BIOLOGIA CEL·LULAR. Ll. III. 2. Organització cel·lular</a:t>
            </a:r>
          </a:p>
          <a:p>
            <a:pPr>
              <a:spcBef>
                <a:spcPct val="50000"/>
              </a:spcBef>
            </a:pPr>
            <a:r>
              <a:rPr lang="es-ES" sz="2000" i="1"/>
              <a:t>Paret cel·lular (cèl·lula vegetal)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684213" y="1196975"/>
            <a:ext cx="7991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 b="1" i="1"/>
              <a:t> </a:t>
            </a:r>
            <a:endParaRPr lang="es-ES" sz="2000" b="1"/>
          </a:p>
        </p:txBody>
      </p:sp>
      <p:pic>
        <p:nvPicPr>
          <p:cNvPr id="7172" name="Picture 4" descr="pared c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3" y="1196975"/>
            <a:ext cx="6840537" cy="513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4263" y="227013"/>
            <a:ext cx="6975475" cy="640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52400" y="0"/>
            <a:ext cx="1981200" cy="304800"/>
          </a:xfrm>
          <a:noFill/>
        </p:spPr>
        <p:txBody>
          <a:bodyPr/>
          <a:lstStyle/>
          <a:p>
            <a:pPr algn="l" eaLnBrk="1" hangingPunct="1"/>
            <a:r>
              <a:rPr lang="en-US" sz="1200" smtClean="0"/>
              <a:t>LE 6-15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7178675" y="6235700"/>
            <a:ext cx="62865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>
              <a:lnSpc>
                <a:spcPct val="80000"/>
              </a:lnSpc>
            </a:pPr>
            <a:r>
              <a:rPr lang="en-US" sz="1500" b="1"/>
              <a:t>5 µm</a:t>
            </a:r>
            <a:endParaRPr lang="en-US" sz="1500"/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4171950" y="1433513"/>
            <a:ext cx="16954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/>
            <a:r>
              <a:rPr lang="en-US" sz="1500" b="1"/>
              <a:t>Central vacuole</a:t>
            </a:r>
            <a:endParaRPr lang="en-US" sz="1500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5948363" y="2503488"/>
            <a:ext cx="16954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/>
            <a:r>
              <a:rPr lang="en-US" sz="1500" b="1"/>
              <a:t>Cytosol</a:t>
            </a:r>
            <a:endParaRPr lang="en-US" sz="1500"/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6270625" y="3476625"/>
            <a:ext cx="16954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/>
            <a:r>
              <a:rPr lang="en-US" sz="1500" b="1"/>
              <a:t>Tonoplast</a:t>
            </a:r>
            <a:endParaRPr lang="en-US" sz="1500"/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6115050" y="4225925"/>
            <a:ext cx="90011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/>
            <a:r>
              <a:rPr lang="en-US" sz="1500" b="1"/>
              <a:t>Central </a:t>
            </a:r>
          </a:p>
          <a:p>
            <a:pPr eaLnBrk="0" hangingPunct="0"/>
            <a:r>
              <a:rPr lang="en-US" sz="1500" b="1"/>
              <a:t>vacuole</a:t>
            </a:r>
            <a:endParaRPr lang="en-US" sz="1500"/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3073400" y="4230688"/>
            <a:ext cx="16954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/>
            <a:r>
              <a:rPr lang="en-US" sz="1500" b="1"/>
              <a:t>Nucleus</a:t>
            </a:r>
            <a:endParaRPr lang="en-US" sz="1500"/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3117850" y="5097463"/>
            <a:ext cx="16954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/>
            <a:r>
              <a:rPr lang="en-US" sz="1500" b="1"/>
              <a:t>Cell wall</a:t>
            </a:r>
            <a:endParaRPr lang="en-US" sz="1500"/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3105150" y="5664200"/>
            <a:ext cx="16954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/>
            <a:r>
              <a:rPr lang="en-US" sz="1500" b="1"/>
              <a:t>Chloroplast</a:t>
            </a:r>
            <a:endParaRPr lang="en-US" sz="1500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 flipV="1">
            <a:off x="3295650" y="1552575"/>
            <a:ext cx="847725" cy="241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>
            <a:off x="3848100" y="4337050"/>
            <a:ext cx="1244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>
            <a:off x="3895725" y="5216525"/>
            <a:ext cx="492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 flipV="1">
            <a:off x="4191000" y="5565775"/>
            <a:ext cx="758825" cy="206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>
            <a:off x="6854825" y="6165850"/>
            <a:ext cx="1082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>
            <a:off x="6858000" y="6080125"/>
            <a:ext cx="0" cy="171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5858" name="Line 18"/>
          <p:cNvSpPr>
            <a:spLocks noChangeShapeType="1"/>
          </p:cNvSpPr>
          <p:nvPr/>
        </p:nvSpPr>
        <p:spPr bwMode="auto">
          <a:xfrm>
            <a:off x="7937500" y="6080125"/>
            <a:ext cx="0" cy="165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5859" name="Line 19"/>
          <p:cNvSpPr>
            <a:spLocks noChangeShapeType="1"/>
          </p:cNvSpPr>
          <p:nvPr/>
        </p:nvSpPr>
        <p:spPr bwMode="auto">
          <a:xfrm>
            <a:off x="6292850" y="2762250"/>
            <a:ext cx="0" cy="35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5860" name="Line 20"/>
          <p:cNvSpPr>
            <a:spLocks noChangeShapeType="1"/>
          </p:cNvSpPr>
          <p:nvPr/>
        </p:nvSpPr>
        <p:spPr bwMode="auto">
          <a:xfrm>
            <a:off x="6537325" y="3165475"/>
            <a:ext cx="0" cy="320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5861" name="Text Box 32"/>
          <p:cNvSpPr txBox="1">
            <a:spLocks noChangeArrowheads="1"/>
          </p:cNvSpPr>
          <p:nvPr/>
        </p:nvSpPr>
        <p:spPr bwMode="auto">
          <a:xfrm>
            <a:off x="5867400" y="333375"/>
            <a:ext cx="1512888" cy="708025"/>
          </a:xfrm>
          <a:prstGeom prst="rect">
            <a:avLst/>
          </a:prstGeom>
          <a:solidFill>
            <a:srgbClr val="CD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/>
              <a:t>Vacuola vegetal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76250"/>
            <a:ext cx="8535988" cy="591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52400" y="0"/>
            <a:ext cx="1981200" cy="304800"/>
          </a:xfrm>
          <a:noFill/>
        </p:spPr>
        <p:txBody>
          <a:bodyPr/>
          <a:lstStyle/>
          <a:p>
            <a:pPr algn="l" eaLnBrk="1" hangingPunct="1"/>
            <a:r>
              <a:rPr lang="en-US" sz="1200" smtClean="0"/>
              <a:t>LE 6-17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997200" y="763588"/>
            <a:ext cx="16954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/>
            <a:r>
              <a:rPr lang="en-US" b="1"/>
              <a:t>Mitochondrion</a:t>
            </a:r>
            <a:endParaRPr lang="en-US"/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3046413" y="1252538"/>
            <a:ext cx="2484437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/>
            <a:r>
              <a:rPr lang="en-US" b="1"/>
              <a:t>Intermembrane space</a:t>
            </a:r>
            <a:endParaRPr lang="en-US"/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4557713" y="1698625"/>
            <a:ext cx="1290637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/>
            <a:r>
              <a:rPr lang="en-US" b="1"/>
              <a:t>Outer </a:t>
            </a:r>
          </a:p>
          <a:p>
            <a:pPr eaLnBrk="0" hangingPunct="0"/>
            <a:r>
              <a:rPr lang="en-US" b="1"/>
              <a:t>membrane</a:t>
            </a:r>
            <a:endParaRPr lang="en-US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4124325" y="4025900"/>
            <a:ext cx="1290638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/>
            <a:r>
              <a:rPr lang="en-US" b="1"/>
              <a:t>Inner </a:t>
            </a:r>
          </a:p>
          <a:p>
            <a:pPr eaLnBrk="0" hangingPunct="0"/>
            <a:r>
              <a:rPr lang="en-US" b="1"/>
              <a:t>membrane</a:t>
            </a:r>
            <a:endParaRPr lang="en-US"/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4216400" y="4754563"/>
            <a:ext cx="874713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/>
            <a:r>
              <a:rPr lang="en-US" b="1"/>
              <a:t>Cristae</a:t>
            </a:r>
            <a:endParaRPr lang="en-US"/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4344988" y="5210175"/>
            <a:ext cx="874712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/>
            <a:r>
              <a:rPr lang="en-US" b="1"/>
              <a:t>Matrix</a:t>
            </a:r>
            <a:endParaRPr lang="en-US"/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7653338" y="5878513"/>
            <a:ext cx="874712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/>
            <a:r>
              <a:rPr lang="en-US" b="1"/>
              <a:t>100 nm</a:t>
            </a:r>
            <a:endParaRPr lang="en-US"/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906463" y="5688013"/>
            <a:ext cx="1706562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/>
            <a:r>
              <a:rPr lang="en-US" b="1"/>
              <a:t>Mitochondrial</a:t>
            </a:r>
          </a:p>
          <a:p>
            <a:pPr eaLnBrk="0" hangingPunct="0"/>
            <a:r>
              <a:rPr lang="en-US" b="1"/>
              <a:t>DNA</a:t>
            </a:r>
            <a:endParaRPr lang="en-US"/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488950" y="3105150"/>
            <a:ext cx="1597025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/>
            <a:r>
              <a:rPr lang="en-US" b="1"/>
              <a:t>Free</a:t>
            </a:r>
          </a:p>
          <a:p>
            <a:pPr eaLnBrk="0" hangingPunct="0"/>
            <a:r>
              <a:rPr lang="en-US" b="1"/>
              <a:t>ribosomes </a:t>
            </a:r>
          </a:p>
          <a:p>
            <a:pPr eaLnBrk="0" hangingPunct="0"/>
            <a:r>
              <a:rPr lang="en-US" b="1"/>
              <a:t>in the</a:t>
            </a:r>
          </a:p>
          <a:p>
            <a:pPr eaLnBrk="0" hangingPunct="0"/>
            <a:r>
              <a:rPr lang="en-US" b="1"/>
              <a:t>mitochondrial</a:t>
            </a:r>
          </a:p>
          <a:p>
            <a:pPr eaLnBrk="0" hangingPunct="0"/>
            <a:r>
              <a:rPr lang="en-US" b="1"/>
              <a:t>matrix</a:t>
            </a:r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V="1">
            <a:off x="1422400" y="1050925"/>
            <a:ext cx="1647825" cy="1098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>
            <a:off x="2867025" y="1539875"/>
            <a:ext cx="533400" cy="993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V="1">
            <a:off x="4016375" y="1841500"/>
            <a:ext cx="498475" cy="307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5232400" y="1857375"/>
            <a:ext cx="1257300" cy="320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V="1">
            <a:off x="3470275" y="4171950"/>
            <a:ext cx="631825" cy="44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>
            <a:off x="4743450" y="4187825"/>
            <a:ext cx="657225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 flipH="1">
            <a:off x="5048250" y="4606925"/>
            <a:ext cx="9271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6884" name="Line 20"/>
          <p:cNvSpPr>
            <a:spLocks noChangeShapeType="1"/>
          </p:cNvSpPr>
          <p:nvPr/>
        </p:nvSpPr>
        <p:spPr bwMode="auto">
          <a:xfrm>
            <a:off x="5045075" y="4911725"/>
            <a:ext cx="1184275" cy="2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6885" name="Line 21"/>
          <p:cNvSpPr>
            <a:spLocks noChangeShapeType="1"/>
          </p:cNvSpPr>
          <p:nvPr/>
        </p:nvSpPr>
        <p:spPr bwMode="auto">
          <a:xfrm flipV="1">
            <a:off x="5054600" y="5133975"/>
            <a:ext cx="1082675" cy="250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>
            <a:off x="3194050" y="4902200"/>
            <a:ext cx="1108075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2940050" y="4635500"/>
            <a:ext cx="1241425" cy="276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>
            <a:off x="2994025" y="4438650"/>
            <a:ext cx="1190625" cy="476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6889" name="Line 25"/>
          <p:cNvSpPr>
            <a:spLocks noChangeShapeType="1"/>
          </p:cNvSpPr>
          <p:nvPr/>
        </p:nvSpPr>
        <p:spPr bwMode="auto">
          <a:xfrm flipV="1">
            <a:off x="3467100" y="4171950"/>
            <a:ext cx="631825" cy="41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6890" name="Line 26"/>
          <p:cNvSpPr>
            <a:spLocks noChangeShapeType="1"/>
          </p:cNvSpPr>
          <p:nvPr/>
        </p:nvSpPr>
        <p:spPr bwMode="auto">
          <a:xfrm flipH="1" flipV="1">
            <a:off x="1546225" y="3692525"/>
            <a:ext cx="1346200" cy="190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6891" name="Line 27"/>
          <p:cNvSpPr>
            <a:spLocks noChangeShapeType="1"/>
          </p:cNvSpPr>
          <p:nvPr/>
        </p:nvSpPr>
        <p:spPr bwMode="auto">
          <a:xfrm>
            <a:off x="1543050" y="3689350"/>
            <a:ext cx="1082675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6892" name="Line 28"/>
          <p:cNvSpPr>
            <a:spLocks noChangeShapeType="1"/>
          </p:cNvSpPr>
          <p:nvPr/>
        </p:nvSpPr>
        <p:spPr bwMode="auto">
          <a:xfrm flipV="1">
            <a:off x="1701800" y="4568825"/>
            <a:ext cx="565150" cy="1111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6893" name="Line 29"/>
          <p:cNvSpPr>
            <a:spLocks noChangeShapeType="1"/>
          </p:cNvSpPr>
          <p:nvPr/>
        </p:nvSpPr>
        <p:spPr bwMode="auto">
          <a:xfrm>
            <a:off x="7870825" y="5781675"/>
            <a:ext cx="361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6894" name="Line 30"/>
          <p:cNvSpPr>
            <a:spLocks noChangeShapeType="1"/>
          </p:cNvSpPr>
          <p:nvPr/>
        </p:nvSpPr>
        <p:spPr bwMode="auto">
          <a:xfrm>
            <a:off x="7867650" y="5708650"/>
            <a:ext cx="0" cy="149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6895" name="Line 31"/>
          <p:cNvSpPr>
            <a:spLocks noChangeShapeType="1"/>
          </p:cNvSpPr>
          <p:nvPr/>
        </p:nvSpPr>
        <p:spPr bwMode="auto">
          <a:xfrm>
            <a:off x="8229600" y="5708650"/>
            <a:ext cx="0" cy="149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6896" name="Text Box 32"/>
          <p:cNvSpPr txBox="1">
            <a:spLocks noChangeArrowheads="1"/>
          </p:cNvSpPr>
          <p:nvPr/>
        </p:nvSpPr>
        <p:spPr bwMode="auto">
          <a:xfrm>
            <a:off x="5867400" y="333375"/>
            <a:ext cx="1512888" cy="396875"/>
          </a:xfrm>
          <a:prstGeom prst="rect">
            <a:avLst/>
          </a:prstGeom>
          <a:solidFill>
            <a:srgbClr val="CD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/>
              <a:t>Mitocondris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908050"/>
            <a:ext cx="8535988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52400" y="0"/>
            <a:ext cx="1981200" cy="304800"/>
          </a:xfrm>
          <a:noFill/>
        </p:spPr>
        <p:txBody>
          <a:bodyPr/>
          <a:lstStyle/>
          <a:p>
            <a:pPr algn="l" eaLnBrk="1" hangingPunct="1"/>
            <a:r>
              <a:rPr lang="en-US" sz="1200" smtClean="0"/>
              <a:t>LE 6-18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3068638" y="2135188"/>
            <a:ext cx="16954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/>
            <a:r>
              <a:rPr lang="en-US" sz="1300" b="1"/>
              <a:t>Chloroplast</a:t>
            </a:r>
            <a:endParaRPr lang="en-US" sz="1300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474663" y="3986213"/>
            <a:ext cx="1196975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/>
            <a:r>
              <a:rPr lang="en-US" sz="1300" b="1"/>
              <a:t>Chloroplast</a:t>
            </a:r>
          </a:p>
          <a:p>
            <a:pPr eaLnBrk="0" hangingPunct="0"/>
            <a:r>
              <a:rPr lang="en-US" sz="1300" b="1"/>
              <a:t>DNA</a:t>
            </a:r>
            <a:endParaRPr lang="en-US" sz="1300"/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1963738" y="3621088"/>
            <a:ext cx="971550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/>
            <a:r>
              <a:rPr lang="en-US" sz="1300" b="1"/>
              <a:t>Ribosomes</a:t>
            </a:r>
            <a:endParaRPr lang="en-US" sz="1300"/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4275138" y="3825875"/>
            <a:ext cx="97155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/>
            <a:r>
              <a:rPr lang="en-US" sz="1300" b="1"/>
              <a:t>Stroma</a:t>
            </a:r>
            <a:endParaRPr lang="en-US" sz="1300"/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4283075" y="4179888"/>
            <a:ext cx="13081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/>
            <a:r>
              <a:rPr lang="en-US" sz="1300" b="1"/>
              <a:t>Inner and outer</a:t>
            </a:r>
          </a:p>
          <a:p>
            <a:pPr eaLnBrk="0" hangingPunct="0"/>
            <a:r>
              <a:rPr lang="en-US" sz="1300" b="1"/>
              <a:t>membranes</a:t>
            </a:r>
            <a:endParaRPr lang="en-US" sz="1300"/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4281488" y="4894263"/>
            <a:ext cx="971550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/>
            <a:r>
              <a:rPr lang="en-US" sz="1300" b="1"/>
              <a:t>Granum</a:t>
            </a:r>
            <a:endParaRPr lang="en-US" sz="1300"/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1463675" y="5541963"/>
            <a:ext cx="971550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/>
            <a:r>
              <a:rPr lang="en-US" sz="1300" b="1"/>
              <a:t>Thylakoid</a:t>
            </a:r>
            <a:endParaRPr lang="en-US" sz="1300"/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5013325" y="47974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s-ES" sz="2400">
              <a:latin typeface="Times" pitchFamily="18" charset="0"/>
            </a:endParaRPr>
          </a:p>
        </p:txBody>
      </p:sp>
      <p:sp>
        <p:nvSpPr>
          <p:cNvPr id="37900" name="Text Box 12"/>
          <p:cNvSpPr txBox="1">
            <a:spLocks noChangeArrowheads="1"/>
          </p:cNvSpPr>
          <p:nvPr/>
        </p:nvSpPr>
        <p:spPr bwMode="auto">
          <a:xfrm>
            <a:off x="7000875" y="5394325"/>
            <a:ext cx="531813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/>
            <a:r>
              <a:rPr lang="en-US" sz="1200" b="1"/>
              <a:t>1 µm</a:t>
            </a:r>
            <a:endParaRPr lang="en-US" sz="1200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 flipV="1">
            <a:off x="2806700" y="2228850"/>
            <a:ext cx="222250" cy="171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>
            <a:off x="806450" y="4387850"/>
            <a:ext cx="349250" cy="771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 flipV="1">
            <a:off x="1822450" y="5251450"/>
            <a:ext cx="114300" cy="276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 flipV="1">
            <a:off x="2124075" y="3829050"/>
            <a:ext cx="298450" cy="327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>
            <a:off x="2422525" y="3825875"/>
            <a:ext cx="295275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7906" name="Line 18"/>
          <p:cNvSpPr>
            <a:spLocks noChangeShapeType="1"/>
          </p:cNvSpPr>
          <p:nvPr/>
        </p:nvSpPr>
        <p:spPr bwMode="auto">
          <a:xfrm flipV="1">
            <a:off x="3298825" y="3940175"/>
            <a:ext cx="946150" cy="25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7907" name="Line 19"/>
          <p:cNvSpPr>
            <a:spLocks noChangeShapeType="1"/>
          </p:cNvSpPr>
          <p:nvPr/>
        </p:nvSpPr>
        <p:spPr bwMode="auto">
          <a:xfrm>
            <a:off x="3635375" y="4295775"/>
            <a:ext cx="6127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7908" name="Line 20"/>
          <p:cNvSpPr>
            <a:spLocks noChangeShapeType="1"/>
          </p:cNvSpPr>
          <p:nvPr/>
        </p:nvSpPr>
        <p:spPr bwMode="auto">
          <a:xfrm flipH="1">
            <a:off x="3851275" y="4298950"/>
            <a:ext cx="400050" cy="8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7909" name="AutoShape 21"/>
          <p:cNvSpPr>
            <a:spLocks/>
          </p:cNvSpPr>
          <p:nvPr/>
        </p:nvSpPr>
        <p:spPr bwMode="auto">
          <a:xfrm>
            <a:off x="3692525" y="4708525"/>
            <a:ext cx="152400" cy="574675"/>
          </a:xfrm>
          <a:prstGeom prst="rightBrace">
            <a:avLst>
              <a:gd name="adj1" fmla="val 31424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7910" name="Line 22"/>
          <p:cNvSpPr>
            <a:spLocks noChangeShapeType="1"/>
          </p:cNvSpPr>
          <p:nvPr/>
        </p:nvSpPr>
        <p:spPr bwMode="auto">
          <a:xfrm>
            <a:off x="3844925" y="4997450"/>
            <a:ext cx="400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7911" name="Line 23"/>
          <p:cNvSpPr>
            <a:spLocks noChangeShapeType="1"/>
          </p:cNvSpPr>
          <p:nvPr/>
        </p:nvSpPr>
        <p:spPr bwMode="auto">
          <a:xfrm>
            <a:off x="4959350" y="5016500"/>
            <a:ext cx="749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7912" name="Line 24"/>
          <p:cNvSpPr>
            <a:spLocks noChangeShapeType="1"/>
          </p:cNvSpPr>
          <p:nvPr/>
        </p:nvSpPr>
        <p:spPr bwMode="auto">
          <a:xfrm>
            <a:off x="5549900" y="4324350"/>
            <a:ext cx="365125" cy="165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7913" name="Line 25"/>
          <p:cNvSpPr>
            <a:spLocks noChangeShapeType="1"/>
          </p:cNvSpPr>
          <p:nvPr/>
        </p:nvSpPr>
        <p:spPr bwMode="auto">
          <a:xfrm>
            <a:off x="4899025" y="3940175"/>
            <a:ext cx="1336675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7914" name="Line 26"/>
          <p:cNvSpPr>
            <a:spLocks noChangeShapeType="1"/>
          </p:cNvSpPr>
          <p:nvPr/>
        </p:nvSpPr>
        <p:spPr bwMode="auto">
          <a:xfrm>
            <a:off x="6877050" y="5375275"/>
            <a:ext cx="615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7915" name="Line 27"/>
          <p:cNvSpPr>
            <a:spLocks noChangeShapeType="1"/>
          </p:cNvSpPr>
          <p:nvPr/>
        </p:nvSpPr>
        <p:spPr bwMode="auto">
          <a:xfrm>
            <a:off x="6880225" y="5321300"/>
            <a:ext cx="0" cy="98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7916" name="Line 28"/>
          <p:cNvSpPr>
            <a:spLocks noChangeShapeType="1"/>
          </p:cNvSpPr>
          <p:nvPr/>
        </p:nvSpPr>
        <p:spPr bwMode="auto">
          <a:xfrm>
            <a:off x="7489825" y="5321300"/>
            <a:ext cx="0" cy="98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7917" name="Text Box 29"/>
          <p:cNvSpPr txBox="1">
            <a:spLocks noChangeArrowheads="1"/>
          </p:cNvSpPr>
          <p:nvPr/>
        </p:nvSpPr>
        <p:spPr bwMode="auto">
          <a:xfrm>
            <a:off x="4787900" y="765175"/>
            <a:ext cx="1368425" cy="366713"/>
          </a:xfrm>
          <a:prstGeom prst="rect">
            <a:avLst/>
          </a:prstGeom>
          <a:solidFill>
            <a:srgbClr val="CD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Cloroplasts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971600" y="764704"/>
            <a:ext cx="72728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err="1" smtClean="0"/>
              <a:t>Funció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dels</a:t>
            </a:r>
            <a:r>
              <a:rPr lang="es-ES" sz="2400" b="1" dirty="0" smtClean="0"/>
              <a:t> plastos</a:t>
            </a:r>
          </a:p>
          <a:p>
            <a:endParaRPr lang="es-ES" sz="2400" b="1" dirty="0" smtClean="0"/>
          </a:p>
          <a:p>
            <a:endParaRPr lang="es-ES" sz="2400" b="1" dirty="0" smtClean="0"/>
          </a:p>
          <a:p>
            <a:endParaRPr lang="es-ES" sz="2400" b="1" dirty="0" smtClean="0"/>
          </a:p>
          <a:p>
            <a:r>
              <a:rPr lang="es-ES" sz="2400" b="1" dirty="0" err="1" smtClean="0"/>
              <a:t>Síntesi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matèria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orgànica</a:t>
            </a:r>
            <a:endParaRPr lang="es-ES" sz="2400" b="1" dirty="0" smtClean="0"/>
          </a:p>
          <a:p>
            <a:endParaRPr lang="es-ES" sz="2400" b="1" dirty="0" smtClean="0"/>
          </a:p>
          <a:p>
            <a:r>
              <a:rPr lang="es-ES" sz="2400" b="1" dirty="0" err="1" smtClean="0"/>
              <a:t>Magatzem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substàncies</a:t>
            </a:r>
            <a:r>
              <a:rPr lang="es-ES" sz="2400" b="1" dirty="0" smtClean="0"/>
              <a:t> (patata)</a:t>
            </a:r>
            <a:endParaRPr lang="es-ES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113</Words>
  <Application>Microsoft Office PowerPoint</Application>
  <PresentationFormat>Presentación en pantalla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Diapositiva 1</vt:lpstr>
      <vt:lpstr>Diapositiva 2</vt:lpstr>
      <vt:lpstr>LE 6-15</vt:lpstr>
      <vt:lpstr>LE 6-17</vt:lpstr>
      <vt:lpstr>LE 6-18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Windows7</cp:lastModifiedBy>
  <cp:revision>2</cp:revision>
  <dcterms:created xsi:type="dcterms:W3CDTF">2011-11-16T05:48:14Z</dcterms:created>
  <dcterms:modified xsi:type="dcterms:W3CDTF">2011-11-21T08:37:28Z</dcterms:modified>
</cp:coreProperties>
</file>