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3F69-E6C0-4D3B-B18E-CDBB8FE35F37}" type="datetimeFigureOut">
              <a:rPr lang="es-ES" smtClean="0"/>
              <a:pPr/>
              <a:t>04/06/2017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33B06-9AE2-400B-8C5C-A591B89287F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Hoja_de_c_lculo_de_Microsoft_Excel_97-2003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4"/>
          <p:cNvSpPr txBox="1">
            <a:spLocks noChangeArrowheads="1"/>
          </p:cNvSpPr>
          <p:nvPr/>
        </p:nvSpPr>
        <p:spPr bwMode="auto">
          <a:xfrm>
            <a:off x="468313" y="549275"/>
            <a:ext cx="8135937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i="1" dirty="0" err="1"/>
              <a:t>Consum</a:t>
            </a:r>
            <a:r>
              <a:rPr lang="es-ES" sz="2400" b="1" i="1" dirty="0"/>
              <a:t> </a:t>
            </a:r>
            <a:r>
              <a:rPr lang="es-ES" sz="2400" b="1" i="1" dirty="0" err="1"/>
              <a:t>històric</a:t>
            </a:r>
            <a:r>
              <a:rPr lang="es-ES" sz="2400" b="1" i="1" dirty="0"/>
              <a:t> del vi a les Illes Balears</a:t>
            </a:r>
            <a:r>
              <a:rPr lang="es-ES" i="0" dirty="0"/>
              <a:t>.</a:t>
            </a:r>
          </a:p>
          <a:p>
            <a:pPr algn="just">
              <a:spcBef>
                <a:spcPct val="50000"/>
              </a:spcBef>
            </a:pPr>
            <a:r>
              <a:rPr lang="es-ES" sz="2400" b="1" i="0" dirty="0" smtClean="0"/>
              <a:t>Es </a:t>
            </a:r>
            <a:r>
              <a:rPr lang="es-ES" sz="2400" b="1" i="0" dirty="0" err="1"/>
              <a:t>consumeix</a:t>
            </a:r>
            <a:r>
              <a:rPr lang="es-ES" sz="2400" b="1" i="0" dirty="0"/>
              <a:t> des de fa </a:t>
            </a:r>
            <a:r>
              <a:rPr lang="es-ES" sz="2400" b="1" i="0" dirty="0" err="1"/>
              <a:t>molt</a:t>
            </a:r>
            <a:r>
              <a:rPr lang="es-ES" sz="2400" b="1" i="0" dirty="0"/>
              <a:t> de </a:t>
            </a:r>
            <a:r>
              <a:rPr lang="es-ES" sz="2400" b="1" i="0" dirty="0" err="1"/>
              <a:t>temps</a:t>
            </a:r>
            <a:r>
              <a:rPr lang="es-ES" sz="2400" b="1" i="0" dirty="0"/>
              <a:t>. Forma </a:t>
            </a:r>
            <a:r>
              <a:rPr lang="es-ES" sz="2400" b="1" i="0" dirty="0" err="1"/>
              <a:t>part</a:t>
            </a:r>
            <a:r>
              <a:rPr lang="es-ES" sz="2400" b="1" i="0" dirty="0"/>
              <a:t> de la dieta de manera habitual i es </a:t>
            </a:r>
            <a:r>
              <a:rPr lang="es-ES" sz="2400" b="1" i="0" dirty="0" err="1"/>
              <a:t>consumeix</a:t>
            </a:r>
            <a:r>
              <a:rPr lang="es-ES" sz="2400" b="1" i="0" dirty="0"/>
              <a:t> </a:t>
            </a:r>
            <a:r>
              <a:rPr lang="es-ES" sz="2400" b="1" i="0" dirty="0" err="1"/>
              <a:t>durant</a:t>
            </a:r>
            <a:r>
              <a:rPr lang="es-ES" sz="2400" b="1" i="0" dirty="0"/>
              <a:t> les </a:t>
            </a:r>
            <a:r>
              <a:rPr lang="es-ES" sz="2400" b="1" i="0" dirty="0" err="1"/>
              <a:t>menjades</a:t>
            </a:r>
            <a:r>
              <a:rPr lang="es-ES" sz="2400" b="1" i="0" dirty="0"/>
              <a:t>.</a:t>
            </a:r>
          </a:p>
          <a:p>
            <a:pPr algn="l">
              <a:spcBef>
                <a:spcPct val="50000"/>
              </a:spcBef>
            </a:pPr>
            <a:endParaRPr lang="es-ES" b="1" i="0" dirty="0"/>
          </a:p>
          <a:p>
            <a:pPr algn="l">
              <a:spcBef>
                <a:spcPct val="50000"/>
              </a:spcBef>
            </a:pPr>
            <a:endParaRPr lang="es-ES" i="0" dirty="0"/>
          </a:p>
          <a:p>
            <a:pPr algn="l">
              <a:spcBef>
                <a:spcPct val="50000"/>
              </a:spcBef>
            </a:pPr>
            <a:r>
              <a:rPr lang="es-ES" i="0" dirty="0"/>
              <a:t>     </a:t>
            </a:r>
            <a:r>
              <a:rPr lang="es-ES" sz="2400" b="1" i="0" dirty="0"/>
              <a:t>Les </a:t>
            </a:r>
            <a:r>
              <a:rPr lang="es-ES" sz="2400" b="1" i="0" dirty="0" err="1"/>
              <a:t>begudes</a:t>
            </a:r>
            <a:r>
              <a:rPr lang="es-ES" sz="2400" b="1" i="0" dirty="0"/>
              <a:t> a les </a:t>
            </a:r>
          </a:p>
          <a:p>
            <a:pPr algn="l">
              <a:spcBef>
                <a:spcPct val="50000"/>
              </a:spcBef>
            </a:pPr>
            <a:r>
              <a:rPr lang="es-ES" sz="2400" b="1" i="0" dirty="0"/>
              <a:t>     </a:t>
            </a:r>
            <a:r>
              <a:rPr lang="es-ES" sz="2400" b="1" i="0" dirty="0" err="1" smtClean="0"/>
              <a:t>rondaies</a:t>
            </a:r>
            <a:endParaRPr lang="es-ES" sz="2400" i="0" dirty="0"/>
          </a:p>
          <a:p>
            <a:pPr algn="l">
              <a:spcBef>
                <a:spcPct val="50000"/>
              </a:spcBef>
            </a:pPr>
            <a:endParaRPr lang="es-ES" i="0" dirty="0"/>
          </a:p>
          <a:p>
            <a:pPr algn="l">
              <a:spcBef>
                <a:spcPct val="50000"/>
              </a:spcBef>
            </a:pPr>
            <a:endParaRPr lang="es-ES" i="0" dirty="0"/>
          </a:p>
          <a:p>
            <a:pPr algn="l">
              <a:spcBef>
                <a:spcPct val="50000"/>
              </a:spcBef>
            </a:pPr>
            <a:endParaRPr lang="es-ES" i="0" dirty="0"/>
          </a:p>
          <a:p>
            <a:pPr algn="just">
              <a:spcBef>
                <a:spcPct val="50000"/>
              </a:spcBef>
            </a:pPr>
            <a:r>
              <a:rPr lang="es-ES" sz="2400" b="1" i="0" dirty="0"/>
              <a:t>A </a:t>
            </a:r>
            <a:r>
              <a:rPr lang="es-ES" sz="2400" b="1" i="0" dirty="0" err="1"/>
              <a:t>principis</a:t>
            </a:r>
            <a:r>
              <a:rPr lang="es-ES" sz="2400" b="1" i="0" dirty="0"/>
              <a:t> del </a:t>
            </a:r>
            <a:r>
              <a:rPr lang="es-ES" sz="2400" b="1" i="0" dirty="0" err="1"/>
              <a:t>segle</a:t>
            </a:r>
            <a:r>
              <a:rPr lang="es-ES" sz="2400" b="1" i="0" dirty="0"/>
              <a:t> </a:t>
            </a:r>
            <a:r>
              <a:rPr lang="es-ES" sz="2400" b="1" i="0" dirty="0" err="1"/>
              <a:t>xx</a:t>
            </a:r>
            <a:r>
              <a:rPr lang="es-ES" sz="2400" b="1" i="0" dirty="0"/>
              <a:t>, a </a:t>
            </a:r>
            <a:r>
              <a:rPr lang="es-ES" sz="2400" b="1" i="0" dirty="0" err="1"/>
              <a:t>Eivissa</a:t>
            </a:r>
            <a:r>
              <a:rPr lang="es-ES" sz="2400" b="1" i="0" dirty="0"/>
              <a:t>, el vi </a:t>
            </a:r>
            <a:r>
              <a:rPr lang="es-ES" sz="2400" b="1" i="0" dirty="0" err="1"/>
              <a:t>suposava</a:t>
            </a:r>
            <a:r>
              <a:rPr lang="es-ES" sz="2400" b="1" i="0" dirty="0"/>
              <a:t> el 5% de les </a:t>
            </a:r>
            <a:r>
              <a:rPr lang="es-ES" sz="2400" b="1" i="0" dirty="0" err="1"/>
              <a:t>calories</a:t>
            </a:r>
            <a:r>
              <a:rPr lang="es-ES" sz="2400" b="1" i="0" dirty="0"/>
              <a:t> </a:t>
            </a:r>
            <a:r>
              <a:rPr lang="es-ES" sz="2400" b="1" i="0" dirty="0" err="1"/>
              <a:t>totals</a:t>
            </a:r>
            <a:r>
              <a:rPr lang="es-ES" sz="2400" b="1" i="0" dirty="0"/>
              <a:t> </a:t>
            </a:r>
            <a:r>
              <a:rPr lang="es-ES" sz="2400" b="1" i="0" dirty="0" err="1"/>
              <a:t>absorbides</a:t>
            </a:r>
            <a:r>
              <a:rPr lang="es-ES" sz="2400" b="1" i="0" dirty="0"/>
              <a:t> </a:t>
            </a:r>
            <a:r>
              <a:rPr lang="es-ES" sz="2400" b="1" i="0" dirty="0" err="1"/>
              <a:t>durant</a:t>
            </a:r>
            <a:r>
              <a:rPr lang="es-ES" sz="2400" b="1" i="0" dirty="0"/>
              <a:t> </a:t>
            </a:r>
            <a:r>
              <a:rPr lang="es-ES" sz="2400" b="1" i="0" dirty="0" err="1"/>
              <a:t>l’any</a:t>
            </a:r>
            <a:r>
              <a:rPr lang="es-ES" sz="2400" b="1" i="0" dirty="0"/>
              <a:t> i a la </a:t>
            </a:r>
            <a:r>
              <a:rPr lang="es-ES" sz="2400" b="1" i="0" dirty="0" err="1"/>
              <a:t>tardor</a:t>
            </a:r>
            <a:r>
              <a:rPr lang="es-ES" sz="2400" b="1" i="0" dirty="0"/>
              <a:t> (vi </a:t>
            </a:r>
            <a:r>
              <a:rPr lang="es-ES" sz="2400" b="1" i="0" dirty="0" err="1"/>
              <a:t>novell</a:t>
            </a:r>
            <a:r>
              <a:rPr lang="es-ES" sz="2400" b="1" i="0" dirty="0"/>
              <a:t>) </a:t>
            </a:r>
            <a:r>
              <a:rPr lang="es-ES" sz="2400" b="1" i="0" dirty="0" err="1"/>
              <a:t>s’arribava</a:t>
            </a:r>
            <a:r>
              <a:rPr lang="es-ES" sz="2400" b="1" i="0" dirty="0"/>
              <a:t> al 7%.</a:t>
            </a:r>
          </a:p>
          <a:p>
            <a:pPr algn="just">
              <a:spcBef>
                <a:spcPct val="50000"/>
              </a:spcBef>
            </a:pPr>
            <a:endParaRPr lang="es-ES" sz="2400" b="1" i="0" dirty="0"/>
          </a:p>
          <a:p>
            <a:pPr algn="just">
              <a:spcBef>
                <a:spcPct val="50000"/>
              </a:spcBef>
            </a:pPr>
            <a:r>
              <a:rPr lang="es-ES" sz="1400" b="1" i="0" dirty="0"/>
              <a:t>Tur, JA et al. (1995) </a:t>
            </a:r>
            <a:r>
              <a:rPr lang="es-ES" sz="1400" b="1" i="1" dirty="0" err="1"/>
              <a:t>Evolució</a:t>
            </a:r>
            <a:r>
              <a:rPr lang="es-ES" sz="1400" b="1" i="1" dirty="0"/>
              <a:t> de la </a:t>
            </a:r>
            <a:r>
              <a:rPr lang="es-ES" sz="1400" b="1" i="1" dirty="0" err="1"/>
              <a:t>cuina</a:t>
            </a:r>
            <a:r>
              <a:rPr lang="es-ES" sz="1400" b="1" i="1" dirty="0"/>
              <a:t> </a:t>
            </a:r>
            <a:r>
              <a:rPr lang="es-ES" sz="1400" b="1" i="1" dirty="0" err="1"/>
              <a:t>pitiüsa</a:t>
            </a:r>
            <a:r>
              <a:rPr lang="es-ES" sz="1400" b="1" i="1" dirty="0"/>
              <a:t> al </a:t>
            </a:r>
            <a:r>
              <a:rPr lang="es-ES" sz="1400" b="1" i="1" dirty="0" err="1"/>
              <a:t>llarg</a:t>
            </a:r>
            <a:r>
              <a:rPr lang="es-ES" sz="1400" b="1" i="1" dirty="0"/>
              <a:t> del </a:t>
            </a:r>
            <a:r>
              <a:rPr lang="es-ES" sz="1400" b="1" i="1" dirty="0" err="1"/>
              <a:t>segle</a:t>
            </a:r>
            <a:r>
              <a:rPr lang="es-ES" sz="1400" b="1" i="1" dirty="0"/>
              <a:t> XX</a:t>
            </a:r>
            <a:r>
              <a:rPr lang="es-ES" sz="1400" b="1" i="0" dirty="0"/>
              <a:t>. </a:t>
            </a:r>
            <a:r>
              <a:rPr lang="es-ES" sz="1400" b="1" i="0" dirty="0" err="1"/>
              <a:t>CIdEiF</a:t>
            </a:r>
            <a:r>
              <a:rPr lang="es-ES" sz="1400" b="1" i="0" dirty="0"/>
              <a:t>. UIB.</a:t>
            </a:r>
          </a:p>
          <a:p>
            <a:pPr algn="l">
              <a:spcBef>
                <a:spcPct val="50000"/>
              </a:spcBef>
            </a:pPr>
            <a:endParaRPr lang="es-ES" sz="1400" b="1" i="0" dirty="0"/>
          </a:p>
          <a:p>
            <a:pPr algn="l">
              <a:spcBef>
                <a:spcPct val="50000"/>
              </a:spcBef>
            </a:pPr>
            <a:endParaRPr lang="es-ES" b="1" i="0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594147"/>
              </p:ext>
            </p:extLst>
          </p:nvPr>
        </p:nvGraphicFramePr>
        <p:xfrm>
          <a:off x="3347864" y="2348880"/>
          <a:ext cx="4843119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Gráfico" r:id="rId4" imgW="3971925" imgH="2066925" progId="Excel.Sheet.8">
                  <p:embed/>
                </p:oleObj>
              </mc:Choice>
              <mc:Fallback>
                <p:oleObj name="Gráfico" r:id="rId4" imgW="3971925" imgH="2066925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348880"/>
                        <a:ext cx="4843119" cy="25202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Tema de Office</vt:lpstr>
      <vt:lpstr>Gráfico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3</cp:revision>
  <dcterms:created xsi:type="dcterms:W3CDTF">2011-07-03T16:54:18Z</dcterms:created>
  <dcterms:modified xsi:type="dcterms:W3CDTF">2017-06-04T18:03:29Z</dcterms:modified>
</cp:coreProperties>
</file>