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6EA4-9C11-4C67-B3A6-2245C5760DD7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549A-3621-40DD-9707-D5D0F6D6A92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785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i="0"/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7852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800" b="1" dirty="0" err="1"/>
              <a:t>L’efecte</a:t>
            </a:r>
            <a:r>
              <a:rPr lang="es-ES" sz="2800" b="1" dirty="0"/>
              <a:t> </a:t>
            </a:r>
            <a:r>
              <a:rPr lang="es-ES" sz="2800" b="1" dirty="0" err="1"/>
              <a:t>positiu</a:t>
            </a:r>
            <a:r>
              <a:rPr lang="es-ES" sz="2800" b="1" dirty="0"/>
              <a:t> </a:t>
            </a:r>
            <a:r>
              <a:rPr lang="es-ES" sz="2800" b="1" dirty="0" err="1"/>
              <a:t>és</a:t>
            </a:r>
            <a:r>
              <a:rPr lang="es-ES" sz="2800" b="1" dirty="0"/>
              <a:t> </a:t>
            </a:r>
            <a:r>
              <a:rPr lang="es-ES" sz="2800" b="1" dirty="0" err="1"/>
              <a:t>només</a:t>
            </a:r>
            <a:r>
              <a:rPr lang="es-ES" sz="2800" b="1" dirty="0"/>
              <a:t> a causa de </a:t>
            </a:r>
            <a:r>
              <a:rPr lang="es-ES" sz="2800" b="1" dirty="0" err="1"/>
              <a:t>l’alcohol</a:t>
            </a:r>
            <a:r>
              <a:rPr lang="es-ES" sz="2800" b="1" dirty="0"/>
              <a:t> o </a:t>
            </a:r>
            <a:r>
              <a:rPr lang="es-ES" sz="2800" b="1" dirty="0" err="1"/>
              <a:t>als</a:t>
            </a:r>
            <a:r>
              <a:rPr lang="es-ES" sz="2800" b="1" dirty="0"/>
              <a:t> </a:t>
            </a:r>
            <a:r>
              <a:rPr lang="es-ES" sz="2800" b="1" dirty="0" err="1"/>
              <a:t>polifenols</a:t>
            </a:r>
            <a:r>
              <a:rPr lang="es-ES" sz="2800" b="1" dirty="0"/>
              <a:t>?</a:t>
            </a:r>
          </a:p>
          <a:p>
            <a:pPr algn="just">
              <a:spcBef>
                <a:spcPct val="50000"/>
              </a:spcBef>
            </a:pPr>
            <a:r>
              <a:rPr lang="es-ES" sz="2400" b="1" i="0" dirty="0" err="1"/>
              <a:t>Estudi</a:t>
            </a:r>
            <a:r>
              <a:rPr lang="es-ES" sz="2400" b="1" i="0" dirty="0"/>
              <a:t> de </a:t>
            </a:r>
            <a:r>
              <a:rPr lang="es-ES" sz="2400" b="1" i="0" dirty="0" err="1"/>
              <a:t>comparació</a:t>
            </a:r>
            <a:r>
              <a:rPr lang="es-ES" sz="2400" b="1" i="0" dirty="0"/>
              <a:t> entre </a:t>
            </a:r>
            <a:r>
              <a:rPr lang="es-ES" sz="2400" b="1" i="0" dirty="0" err="1"/>
              <a:t>els</a:t>
            </a:r>
            <a:r>
              <a:rPr lang="es-ES" sz="2400" b="1" i="0" dirty="0"/>
              <a:t> </a:t>
            </a:r>
            <a:r>
              <a:rPr lang="es-ES" sz="2400" b="1" i="0" dirty="0" err="1"/>
              <a:t>efectes</a:t>
            </a:r>
            <a:r>
              <a:rPr lang="es-ES" sz="2400" b="1" i="0" dirty="0"/>
              <a:t> del vi i la ginebra. </a:t>
            </a:r>
          </a:p>
          <a:p>
            <a:pPr algn="just">
              <a:spcBef>
                <a:spcPct val="50000"/>
              </a:spcBef>
            </a:pPr>
            <a:r>
              <a:rPr lang="es-ES" sz="2400" b="1" i="0" dirty="0" smtClean="0"/>
              <a:t>          </a:t>
            </a:r>
            <a:r>
              <a:rPr lang="es-ES" sz="2400" b="1" i="0" dirty="0" smtClean="0">
                <a:solidFill>
                  <a:srgbClr val="FF0000"/>
                </a:solidFill>
              </a:rPr>
              <a:t> Vi </a:t>
            </a:r>
            <a:r>
              <a:rPr lang="es-ES" sz="2400" b="1" i="0" dirty="0"/>
              <a:t>= </a:t>
            </a:r>
            <a:r>
              <a:rPr lang="es-ES" sz="2400" b="1" i="0" dirty="0" err="1"/>
              <a:t>aigua</a:t>
            </a:r>
            <a:r>
              <a:rPr lang="es-ES" sz="2400" b="1" i="0" dirty="0"/>
              <a:t> + alcohol + </a:t>
            </a:r>
            <a:r>
              <a:rPr lang="es-ES" sz="2400" b="1" i="0" dirty="0" err="1"/>
              <a:t>polifenols</a:t>
            </a:r>
            <a:endParaRPr lang="es-ES" sz="2400" b="1" i="0" dirty="0"/>
          </a:p>
          <a:p>
            <a:pPr algn="just">
              <a:spcBef>
                <a:spcPct val="50000"/>
              </a:spcBef>
            </a:pPr>
            <a:r>
              <a:rPr lang="es-ES" sz="2400" b="1" i="0" dirty="0">
                <a:solidFill>
                  <a:srgbClr val="FF0000"/>
                </a:solidFill>
              </a:rPr>
              <a:t>Ginebra</a:t>
            </a:r>
            <a:r>
              <a:rPr lang="es-ES" sz="2400" b="1" i="0" dirty="0"/>
              <a:t> = </a:t>
            </a:r>
            <a:r>
              <a:rPr lang="es-ES" sz="2400" b="1" i="0" dirty="0" err="1"/>
              <a:t>aigua</a:t>
            </a:r>
            <a:r>
              <a:rPr lang="es-ES" sz="2400" b="1" i="0" dirty="0"/>
              <a:t> + alcohol (</a:t>
            </a:r>
            <a:r>
              <a:rPr lang="es-ES" sz="2400" b="1" i="0" dirty="0" err="1"/>
              <a:t>més</a:t>
            </a:r>
            <a:r>
              <a:rPr lang="es-ES" sz="2400" b="1" i="0" dirty="0"/>
              <a:t>) + </a:t>
            </a:r>
            <a:r>
              <a:rPr lang="es-ES" sz="2400" b="1" i="0" dirty="0" err="1"/>
              <a:t>polifenols</a:t>
            </a:r>
            <a:r>
              <a:rPr lang="es-ES" sz="2400" b="1" i="0" dirty="0"/>
              <a:t> (</a:t>
            </a:r>
            <a:r>
              <a:rPr lang="es-ES" sz="2400" b="1" i="0" dirty="0" err="1"/>
              <a:t>escassos</a:t>
            </a:r>
            <a:r>
              <a:rPr lang="es-ES" sz="2400" b="1" i="0" dirty="0"/>
              <a:t>)</a:t>
            </a:r>
          </a:p>
          <a:p>
            <a:pPr algn="l">
              <a:spcBef>
                <a:spcPct val="50000"/>
              </a:spcBef>
            </a:pPr>
            <a:endParaRPr lang="es-ES" sz="2400" b="1" i="0" dirty="0"/>
          </a:p>
          <a:p>
            <a:pPr algn="l">
              <a:spcBef>
                <a:spcPct val="50000"/>
              </a:spcBef>
            </a:pPr>
            <a:endParaRPr lang="es-ES" sz="2400" b="1" i="0" dirty="0"/>
          </a:p>
          <a:p>
            <a:pPr algn="l">
              <a:spcBef>
                <a:spcPct val="50000"/>
              </a:spcBef>
            </a:pPr>
            <a:endParaRPr lang="es-ES" b="1" i="0" dirty="0"/>
          </a:p>
          <a:p>
            <a:pPr algn="l">
              <a:spcBef>
                <a:spcPct val="50000"/>
              </a:spcBef>
            </a:pPr>
            <a:endParaRPr lang="es-ES" b="1" i="0" dirty="0"/>
          </a:p>
          <a:p>
            <a:pPr algn="l">
              <a:spcBef>
                <a:spcPct val="50000"/>
              </a:spcBef>
            </a:pPr>
            <a:endParaRPr lang="es-ES" b="1" i="0" dirty="0"/>
          </a:p>
          <a:p>
            <a:pPr algn="l">
              <a:spcBef>
                <a:spcPct val="50000"/>
              </a:spcBef>
            </a:pPr>
            <a:r>
              <a:rPr lang="es-ES" b="1" i="0" dirty="0"/>
              <a:t>                                                                               </a:t>
            </a:r>
          </a:p>
          <a:p>
            <a:pPr algn="l">
              <a:spcBef>
                <a:spcPct val="50000"/>
              </a:spcBef>
            </a:pPr>
            <a:endParaRPr lang="es-ES" b="1" i="0" dirty="0"/>
          </a:p>
          <a:p>
            <a:pPr algn="l">
              <a:spcBef>
                <a:spcPct val="50000"/>
              </a:spcBef>
            </a:pPr>
            <a:r>
              <a:rPr lang="es-ES" sz="1400" i="0" dirty="0" err="1"/>
              <a:t>Estruch</a:t>
            </a:r>
            <a:r>
              <a:rPr lang="es-ES" sz="1400" i="0" dirty="0"/>
              <a:t>, R et al. </a:t>
            </a:r>
            <a:r>
              <a:rPr lang="es-ES" sz="1400" dirty="0" err="1"/>
              <a:t>Atheroesclerosis</a:t>
            </a:r>
            <a:r>
              <a:rPr lang="es-ES" sz="1400" i="0" dirty="0"/>
              <a:t>. 175 (2004) 117-123</a:t>
            </a:r>
          </a:p>
          <a:p>
            <a:pPr algn="l">
              <a:spcBef>
                <a:spcPct val="50000"/>
              </a:spcBef>
            </a:pPr>
            <a:r>
              <a:rPr lang="es-ES" i="0" dirty="0"/>
              <a:t> </a:t>
            </a:r>
          </a:p>
        </p:txBody>
      </p:sp>
      <p:pic>
        <p:nvPicPr>
          <p:cNvPr id="3482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852738"/>
            <a:ext cx="31051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60513" y="620713"/>
            <a:ext cx="5216525" cy="561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503238" y="333375"/>
            <a:ext cx="864076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i="0"/>
              <a:t>Resultats</a:t>
            </a:r>
          </a:p>
          <a:p>
            <a:pPr algn="l">
              <a:spcBef>
                <a:spcPct val="50000"/>
              </a:spcBef>
            </a:pPr>
            <a:r>
              <a:rPr lang="es-ES" i="0"/>
              <a:t>				   Gin		       Vi</a:t>
            </a:r>
          </a:p>
          <a:p>
            <a:pPr algn="l">
              <a:spcBef>
                <a:spcPct val="50000"/>
              </a:spcBef>
            </a:pPr>
            <a:endParaRPr lang="es-ES" i="0"/>
          </a:p>
        </p:txBody>
      </p:sp>
      <p:graphicFrame>
        <p:nvGraphicFramePr>
          <p:cNvPr id="24637" name="Group 61"/>
          <p:cNvGraphicFramePr>
            <a:graphicFrameLocks noGrp="1"/>
          </p:cNvGraphicFramePr>
          <p:nvPr/>
        </p:nvGraphicFramePr>
        <p:xfrm>
          <a:off x="1524000" y="1397000"/>
          <a:ext cx="6096000" cy="4129024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Pressió arterial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Fibrinogen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Lípids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Molècules adhesió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ateroma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9" name="AutoShape 51"/>
          <p:cNvSpPr>
            <a:spLocks noChangeArrowheads="1"/>
          </p:cNvSpPr>
          <p:nvPr/>
        </p:nvSpPr>
        <p:spPr bwMode="auto">
          <a:xfrm>
            <a:off x="4427538" y="3644900"/>
            <a:ext cx="144462" cy="504825"/>
          </a:xfrm>
          <a:prstGeom prst="upArrow">
            <a:avLst>
              <a:gd name="adj1" fmla="val 50000"/>
              <a:gd name="adj2" fmla="val 8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0" name="AutoShape 53"/>
          <p:cNvSpPr>
            <a:spLocks noChangeArrowheads="1"/>
          </p:cNvSpPr>
          <p:nvPr/>
        </p:nvSpPr>
        <p:spPr bwMode="auto">
          <a:xfrm>
            <a:off x="6516688" y="3644900"/>
            <a:ext cx="144462" cy="504825"/>
          </a:xfrm>
          <a:prstGeom prst="upArrow">
            <a:avLst>
              <a:gd name="adj1" fmla="val 50000"/>
              <a:gd name="adj2" fmla="val 8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1" name="AutoShape 56"/>
          <p:cNvSpPr>
            <a:spLocks noChangeArrowheads="1"/>
          </p:cNvSpPr>
          <p:nvPr/>
        </p:nvSpPr>
        <p:spPr bwMode="auto">
          <a:xfrm>
            <a:off x="4427538" y="1628775"/>
            <a:ext cx="144462" cy="576263"/>
          </a:xfrm>
          <a:prstGeom prst="down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2" name="AutoShape 57"/>
          <p:cNvSpPr>
            <a:spLocks noChangeArrowheads="1"/>
          </p:cNvSpPr>
          <p:nvPr/>
        </p:nvSpPr>
        <p:spPr bwMode="auto">
          <a:xfrm>
            <a:off x="4427538" y="2565400"/>
            <a:ext cx="144462" cy="576263"/>
          </a:xfrm>
          <a:prstGeom prst="down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3" name="AutoShape 58"/>
          <p:cNvSpPr>
            <a:spLocks noChangeArrowheads="1"/>
          </p:cNvSpPr>
          <p:nvPr/>
        </p:nvSpPr>
        <p:spPr bwMode="auto">
          <a:xfrm>
            <a:off x="6516688" y="2565400"/>
            <a:ext cx="144462" cy="576263"/>
          </a:xfrm>
          <a:prstGeom prst="down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6894" name="AutoShape 59"/>
          <p:cNvSpPr>
            <a:spLocks noChangeArrowheads="1"/>
          </p:cNvSpPr>
          <p:nvPr/>
        </p:nvSpPr>
        <p:spPr bwMode="auto">
          <a:xfrm>
            <a:off x="6588125" y="4508500"/>
            <a:ext cx="144463" cy="576263"/>
          </a:xfrm>
          <a:prstGeom prst="down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3</cp:revision>
  <dcterms:created xsi:type="dcterms:W3CDTF">2011-07-04T13:24:59Z</dcterms:created>
  <dcterms:modified xsi:type="dcterms:W3CDTF">2011-07-27T14:58:31Z</dcterms:modified>
</cp:coreProperties>
</file>