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6" r:id="rId6"/>
    <p:sldId id="258" r:id="rId7"/>
    <p:sldId id="263" r:id="rId8"/>
    <p:sldId id="259" r:id="rId9"/>
    <p:sldId id="264" r:id="rId10"/>
    <p:sldId id="269" r:id="rId11"/>
    <p:sldId id="268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06/06/2017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06/06/2017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06/06/2017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06/06/2017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06/06/2017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06/06/2017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108A9-DA34-41EF-B4B5-AC122DBFCCFB}" type="datetimeFigureOut">
              <a:rPr lang="es-ES" smtClean="0"/>
              <a:t>06/06/2017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908720"/>
            <a:ext cx="3927475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251520" y="260648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i="1" dirty="0" err="1" smtClean="0">
                <a:latin typeface="Arial" pitchFamily="34" charset="0"/>
                <a:cs typeface="Arial" pitchFamily="34" charset="0"/>
              </a:rPr>
              <a:t>Polifenols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61" y="908720"/>
            <a:ext cx="7277331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50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76672"/>
            <a:ext cx="4320480" cy="567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45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928316"/>
            <a:ext cx="3528392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 dirty="0" err="1" smtClean="0"/>
              <a:t>Evidències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epidemiològiques</a:t>
            </a:r>
            <a:r>
              <a:rPr lang="es-ES" sz="1600" b="1" dirty="0" smtClean="0"/>
              <a:t> (1)</a:t>
            </a:r>
          </a:p>
          <a:p>
            <a:pPr>
              <a:spcBef>
                <a:spcPct val="50000"/>
              </a:spcBef>
            </a:pPr>
            <a:endParaRPr lang="es-ES" b="1" dirty="0" smtClean="0"/>
          </a:p>
          <a:p>
            <a:pPr>
              <a:spcBef>
                <a:spcPct val="50000"/>
              </a:spcBef>
            </a:pPr>
            <a:endParaRPr lang="es-ES" b="1" dirty="0" smtClean="0"/>
          </a:p>
          <a:p>
            <a:pPr>
              <a:spcBef>
                <a:spcPct val="50000"/>
              </a:spcBef>
            </a:pPr>
            <a:r>
              <a:rPr lang="es-ES" sz="2000" b="1" dirty="0" smtClean="0"/>
              <a:t>Diagrama en J o en U</a:t>
            </a:r>
          </a:p>
          <a:p>
            <a:pPr>
              <a:spcBef>
                <a:spcPct val="50000"/>
              </a:spcBef>
            </a:pPr>
            <a:endParaRPr lang="es-ES" b="1" dirty="0" smtClean="0"/>
          </a:p>
          <a:p>
            <a:pPr>
              <a:spcBef>
                <a:spcPct val="50000"/>
              </a:spcBef>
            </a:pPr>
            <a:r>
              <a:rPr lang="es-ES" b="1" dirty="0" err="1" smtClean="0"/>
              <a:t>Cercles</a:t>
            </a:r>
            <a:r>
              <a:rPr lang="es-ES" b="1" dirty="0" smtClean="0"/>
              <a:t>, no </a:t>
            </a:r>
            <a:r>
              <a:rPr lang="es-ES" b="1" dirty="0" err="1" smtClean="0"/>
              <a:t>consumidors</a:t>
            </a:r>
            <a:r>
              <a:rPr lang="es-ES" b="1" dirty="0" smtClean="0"/>
              <a:t> de vi</a:t>
            </a:r>
          </a:p>
          <a:p>
            <a:pPr>
              <a:spcBef>
                <a:spcPct val="50000"/>
              </a:spcBef>
            </a:pPr>
            <a:r>
              <a:rPr lang="es-ES" b="1" dirty="0" err="1" smtClean="0"/>
              <a:t>Altres</a:t>
            </a:r>
            <a:r>
              <a:rPr lang="es-ES" b="1" dirty="0" smtClean="0"/>
              <a:t>, </a:t>
            </a:r>
            <a:r>
              <a:rPr lang="es-ES" b="1" dirty="0" err="1" smtClean="0"/>
              <a:t>consumidors</a:t>
            </a:r>
            <a:r>
              <a:rPr lang="es-ES" b="1" dirty="0" smtClean="0"/>
              <a:t> de vi</a:t>
            </a:r>
          </a:p>
          <a:p>
            <a:pPr>
              <a:spcBef>
                <a:spcPct val="50000"/>
              </a:spcBef>
            </a:pPr>
            <a:endParaRPr lang="es-ES" b="1" dirty="0" smtClean="0"/>
          </a:p>
          <a:p>
            <a:pPr>
              <a:spcBef>
                <a:spcPct val="50000"/>
              </a:spcBef>
            </a:pPr>
            <a:endParaRPr lang="es-ES" sz="1600" b="1" dirty="0" smtClean="0"/>
          </a:p>
          <a:p>
            <a:pPr>
              <a:spcBef>
                <a:spcPct val="50000"/>
              </a:spcBef>
            </a:pPr>
            <a:endParaRPr lang="es-ES" sz="1600" b="1" dirty="0" smtClean="0"/>
          </a:p>
          <a:p>
            <a:pPr>
              <a:spcBef>
                <a:spcPct val="50000"/>
              </a:spcBef>
            </a:pPr>
            <a:endParaRPr lang="es-ES" sz="1600" b="1" dirty="0" smtClean="0"/>
          </a:p>
          <a:p>
            <a:pPr>
              <a:spcBef>
                <a:spcPct val="50000"/>
              </a:spcBef>
            </a:pPr>
            <a:endParaRPr lang="es-ES" sz="1600" dirty="0" smtClean="0"/>
          </a:p>
          <a:p>
            <a:pPr>
              <a:spcBef>
                <a:spcPct val="50000"/>
              </a:spcBef>
            </a:pPr>
            <a:r>
              <a:rPr lang="es-ES" sz="1000" b="1" dirty="0" err="1" smtClean="0"/>
              <a:t>Morten</a:t>
            </a:r>
            <a:r>
              <a:rPr lang="es-ES" sz="1000" b="1" dirty="0" smtClean="0"/>
              <a:t> </a:t>
            </a:r>
            <a:r>
              <a:rPr lang="es-ES" sz="1000" b="1" dirty="0" err="1" smtClean="0"/>
              <a:t>Grønbæk,Ann</a:t>
            </a:r>
            <a:r>
              <a:rPr lang="es-ES" sz="1000" b="1" dirty="0" smtClean="0"/>
              <a:t> </a:t>
            </a:r>
            <a:r>
              <a:rPr lang="es-ES" sz="1000" b="1" dirty="0" err="1" smtClean="0"/>
              <a:t>Intern</a:t>
            </a:r>
            <a:r>
              <a:rPr lang="es-ES" sz="1000" b="1" dirty="0" smtClean="0"/>
              <a:t> </a:t>
            </a:r>
            <a:r>
              <a:rPr lang="es-ES" sz="1000" b="1" dirty="0" err="1" smtClean="0"/>
              <a:t>Med</a:t>
            </a:r>
            <a:r>
              <a:rPr lang="es-ES" sz="1000" b="1" dirty="0" smtClean="0"/>
              <a:t>. 2000;133:411-419.</a:t>
            </a:r>
            <a:endParaRPr lang="es-ES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476673"/>
            <a:ext cx="4181475" cy="619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795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15616" y="764704"/>
            <a:ext cx="6703454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EFECTES SOBRE L’ORGANISME</a:t>
            </a:r>
          </a:p>
          <a:p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/>
              <a:t>Vasodilatadora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/>
              <a:t>Actúa </a:t>
            </a:r>
            <a:r>
              <a:rPr lang="es-ES" sz="2400" b="1" dirty="0" err="1" smtClean="0"/>
              <a:t>antilipídics</a:t>
            </a:r>
            <a:r>
              <a:rPr lang="es-ES" sz="2400" b="1" dirty="0" smtClean="0"/>
              <a:t> </a:t>
            </a:r>
            <a:r>
              <a:rPr lang="es-ES" sz="2400" b="1" dirty="0"/>
              <a:t>i </a:t>
            </a:r>
            <a:r>
              <a:rPr lang="es-ES" sz="2400" b="1" dirty="0" err="1" smtClean="0"/>
              <a:t>antiaterogènics</a:t>
            </a:r>
            <a:r>
              <a:rPr lang="es-ES" sz="2400" b="1" dirty="0" smtClean="0"/>
              <a:t> (colesterol)</a:t>
            </a:r>
            <a:endParaRPr lang="es-E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Antitrombòtics</a:t>
            </a:r>
            <a:r>
              <a:rPr lang="es-ES" sz="2400" b="1" dirty="0" smtClean="0"/>
              <a:t> (trombos)</a:t>
            </a:r>
            <a:endParaRPr lang="es-E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Antiinflamatoris</a:t>
            </a:r>
            <a:endParaRPr lang="es-E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err="1"/>
              <a:t>Apoptòpic</a:t>
            </a:r>
            <a:r>
              <a:rPr lang="es-ES" sz="2400" b="1" dirty="0"/>
              <a:t> i </a:t>
            </a:r>
            <a:r>
              <a:rPr lang="es-ES" sz="2400" b="1" dirty="0" err="1" smtClean="0"/>
              <a:t>antiapòptopic</a:t>
            </a:r>
            <a:r>
              <a:rPr lang="es-ES" sz="2400" b="1" dirty="0" smtClean="0"/>
              <a:t> (</a:t>
            </a:r>
            <a:r>
              <a:rPr lang="es-ES" sz="2400" b="1" dirty="0" err="1" smtClean="0"/>
              <a:t>mort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cel·lular</a:t>
            </a:r>
            <a:r>
              <a:rPr lang="es-ES" sz="2400" b="1" dirty="0" smtClean="0"/>
              <a:t>)</a:t>
            </a:r>
            <a:endParaRPr lang="es-E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err="1"/>
              <a:t>Antioxidant</a:t>
            </a:r>
            <a:endParaRPr lang="es-ES" sz="2400" b="1" dirty="0"/>
          </a:p>
          <a:p>
            <a:endParaRPr lang="es-ES" sz="1350" dirty="0"/>
          </a:p>
          <a:p>
            <a:endParaRPr lang="es-ES" sz="1350" dirty="0"/>
          </a:p>
        </p:txBody>
      </p:sp>
    </p:spTree>
    <p:extLst>
      <p:ext uri="{BB962C8B-B14F-4D97-AF65-F5344CB8AC3E}">
        <p14:creationId xmlns:p14="http://schemas.microsoft.com/office/powerpoint/2010/main" val="60822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2060848"/>
            <a:ext cx="4572000" cy="36379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s-ES" sz="2000" b="1" dirty="0" smtClean="0"/>
              <a:t> </a:t>
            </a:r>
            <a:r>
              <a:rPr lang="es-ES" sz="2000" b="1" dirty="0" err="1" smtClean="0"/>
              <a:t>Efecte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antiaterogènic</a:t>
            </a:r>
            <a:endParaRPr lang="es-ES" sz="2000" b="1" i="1" dirty="0" smtClean="0"/>
          </a:p>
          <a:p>
            <a:pPr>
              <a:lnSpc>
                <a:spcPct val="90000"/>
              </a:lnSpc>
            </a:pPr>
            <a:endParaRPr lang="es-ES" sz="2000" b="1" i="1" dirty="0" smtClean="0"/>
          </a:p>
          <a:p>
            <a:pPr>
              <a:lnSpc>
                <a:spcPct val="90000"/>
              </a:lnSpc>
            </a:pPr>
            <a:r>
              <a:rPr lang="es-ES" sz="2000" b="1" dirty="0" smtClean="0"/>
              <a:t>                        Colesterol</a:t>
            </a:r>
          </a:p>
          <a:p>
            <a:pPr>
              <a:lnSpc>
                <a:spcPct val="90000"/>
              </a:lnSpc>
            </a:pPr>
            <a:endParaRPr lang="es-ES" sz="2000" b="1" dirty="0" smtClean="0"/>
          </a:p>
          <a:p>
            <a:pPr>
              <a:lnSpc>
                <a:spcPct val="90000"/>
              </a:lnSpc>
            </a:pPr>
            <a:r>
              <a:rPr lang="es-ES" sz="2000" b="1" dirty="0" smtClean="0"/>
              <a:t>                  </a:t>
            </a:r>
          </a:p>
          <a:p>
            <a:pPr>
              <a:lnSpc>
                <a:spcPct val="90000"/>
              </a:lnSpc>
            </a:pPr>
            <a:r>
              <a:rPr lang="es-ES" sz="2000" b="1" dirty="0"/>
              <a:t> </a:t>
            </a:r>
            <a:r>
              <a:rPr lang="es-ES" sz="2000" b="1" dirty="0" smtClean="0"/>
              <a:t>                      </a:t>
            </a:r>
            <a:r>
              <a:rPr lang="es-ES" sz="2000" b="1" dirty="0" err="1" smtClean="0"/>
              <a:t>Augment</a:t>
            </a:r>
            <a:r>
              <a:rPr lang="es-ES" sz="2000" b="1" dirty="0" smtClean="0"/>
              <a:t> del colesterol HDL</a:t>
            </a:r>
          </a:p>
          <a:p>
            <a:pPr algn="ctr">
              <a:lnSpc>
                <a:spcPct val="90000"/>
              </a:lnSpc>
            </a:pPr>
            <a:endParaRPr lang="es-ES" sz="2000" b="1" dirty="0" smtClean="0"/>
          </a:p>
          <a:p>
            <a:pPr algn="ctr">
              <a:lnSpc>
                <a:spcPct val="90000"/>
              </a:lnSpc>
            </a:pPr>
            <a:endParaRPr lang="es-ES" sz="2000" b="1" dirty="0" smtClean="0"/>
          </a:p>
          <a:p>
            <a:pPr algn="ctr">
              <a:lnSpc>
                <a:spcPct val="90000"/>
              </a:lnSpc>
            </a:pPr>
            <a:endParaRPr lang="es-ES" sz="2000" b="1" dirty="0"/>
          </a:p>
          <a:p>
            <a:pPr algn="ctr">
              <a:lnSpc>
                <a:spcPct val="90000"/>
              </a:lnSpc>
            </a:pPr>
            <a:r>
              <a:rPr lang="es-ES" sz="2000" b="1" dirty="0" smtClean="0"/>
              <a:t>           </a:t>
            </a:r>
          </a:p>
          <a:p>
            <a:pPr algn="ctr">
              <a:lnSpc>
                <a:spcPct val="90000"/>
              </a:lnSpc>
            </a:pPr>
            <a:r>
              <a:rPr lang="es-ES" sz="2000" b="1" dirty="0"/>
              <a:t> </a:t>
            </a:r>
            <a:r>
              <a:rPr lang="es-ES" sz="2000" b="1" dirty="0" smtClean="0"/>
              <a:t>                     </a:t>
            </a:r>
            <a:r>
              <a:rPr lang="es-ES" sz="2000" b="1" dirty="0" err="1" smtClean="0"/>
              <a:t>Disminució</a:t>
            </a:r>
            <a:r>
              <a:rPr lang="es-ES" sz="2000" b="1" dirty="0" smtClean="0"/>
              <a:t> del colesterol LDL </a:t>
            </a:r>
          </a:p>
          <a:p>
            <a:pPr>
              <a:lnSpc>
                <a:spcPct val="90000"/>
              </a:lnSpc>
            </a:pPr>
            <a:endParaRPr lang="es-ES" b="1" dirty="0" smtClean="0"/>
          </a:p>
          <a:p>
            <a:pPr>
              <a:lnSpc>
                <a:spcPct val="90000"/>
              </a:lnSpc>
            </a:pPr>
            <a:r>
              <a:rPr lang="es-CL" b="1" dirty="0" smtClean="0"/>
              <a:t> </a:t>
            </a:r>
            <a:endParaRPr lang="es-ES" dirty="0"/>
          </a:p>
        </p:txBody>
      </p:sp>
      <p:pic>
        <p:nvPicPr>
          <p:cNvPr id="3" name="Picture 7" descr="hdl_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084168" y="2564904"/>
            <a:ext cx="1439862" cy="1439863"/>
          </a:xfrm>
          <a:prstGeom prst="rect">
            <a:avLst/>
          </a:prstGeom>
          <a:noFill/>
        </p:spPr>
      </p:pic>
      <p:pic>
        <p:nvPicPr>
          <p:cNvPr id="4" name="Picture 8" descr="LD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156176" y="4234473"/>
            <a:ext cx="1435100" cy="151288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683568" y="692696"/>
            <a:ext cx="4320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098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 descr="LDL HD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125538"/>
            <a:ext cx="6624637" cy="411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803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8" y="2124075"/>
            <a:ext cx="6562725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835696" y="836712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/>
              <a:t>Efecte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antiaterogènic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263527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3933056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000" b="1" i="0" dirty="0" err="1" smtClean="0"/>
              <a:t>Aquestes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molècules</a:t>
            </a:r>
            <a:r>
              <a:rPr lang="es-ES" sz="2000" b="1" i="0" dirty="0" smtClean="0"/>
              <a:t> provoquen </a:t>
            </a:r>
            <a:r>
              <a:rPr lang="es-ES" sz="2000" b="1" i="0" dirty="0" err="1" smtClean="0"/>
              <a:t>reaccions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oxidatives</a:t>
            </a:r>
            <a:r>
              <a:rPr lang="es-ES" sz="2000" b="1" i="0" dirty="0" smtClean="0"/>
              <a:t> a </a:t>
            </a:r>
            <a:r>
              <a:rPr lang="es-ES" sz="2000" b="1" i="0" dirty="0" err="1" smtClean="0"/>
              <a:t>glúcids</a:t>
            </a:r>
            <a:r>
              <a:rPr lang="es-ES" sz="2000" b="1" i="0" dirty="0" smtClean="0"/>
              <a:t>, </a:t>
            </a:r>
            <a:r>
              <a:rPr lang="es-ES" sz="2000" b="1" i="0" dirty="0" err="1" smtClean="0"/>
              <a:t>lípids</a:t>
            </a:r>
            <a:r>
              <a:rPr lang="es-ES" sz="2000" b="1" i="0" dirty="0" smtClean="0"/>
              <a:t>, </a:t>
            </a:r>
            <a:r>
              <a:rPr lang="es-ES" sz="2000" b="1" i="0" dirty="0" err="1" smtClean="0"/>
              <a:t>proteïnes</a:t>
            </a:r>
            <a:r>
              <a:rPr lang="es-ES" sz="2000" b="1" i="0" dirty="0" smtClean="0"/>
              <a:t> i ADN. </a:t>
            </a:r>
          </a:p>
          <a:p>
            <a:pPr algn="ctr">
              <a:spcBef>
                <a:spcPct val="50000"/>
              </a:spcBef>
            </a:pPr>
            <a:r>
              <a:rPr lang="es-ES" sz="2000" b="1" i="0" dirty="0" smtClean="0"/>
              <a:t>Provoquen </a:t>
            </a:r>
            <a:r>
              <a:rPr lang="es-ES" sz="2000" b="1" i="0" dirty="0" err="1" smtClean="0"/>
              <a:t>patologies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importants</a:t>
            </a:r>
            <a:r>
              <a:rPr lang="es-ES" sz="2000" b="1" i="0" dirty="0" smtClean="0"/>
              <a:t> a </a:t>
            </a:r>
            <a:r>
              <a:rPr lang="es-ES" sz="2000" b="1" i="0" dirty="0" err="1" smtClean="0"/>
              <a:t>l’organisme</a:t>
            </a:r>
            <a:r>
              <a:rPr lang="es-ES" sz="2000" b="1" i="0" dirty="0" smtClean="0"/>
              <a:t>: </a:t>
            </a:r>
            <a:r>
              <a:rPr lang="es-ES" sz="2000" b="1" i="0" dirty="0" err="1" smtClean="0"/>
              <a:t>ateroesclerosi</a:t>
            </a:r>
            <a:r>
              <a:rPr lang="es-ES" sz="2000" b="1" i="0" dirty="0" smtClean="0"/>
              <a:t>, </a:t>
            </a:r>
            <a:r>
              <a:rPr lang="es-ES" sz="2000" b="1" i="0" dirty="0" err="1" smtClean="0"/>
              <a:t>càncer</a:t>
            </a:r>
            <a:r>
              <a:rPr lang="es-ES" sz="2000" b="1" i="0" dirty="0" smtClean="0"/>
              <a:t>, </a:t>
            </a:r>
            <a:r>
              <a:rPr lang="es-ES" sz="2000" b="1" i="0" dirty="0" err="1" smtClean="0"/>
              <a:t>cataractes</a:t>
            </a:r>
            <a:r>
              <a:rPr lang="es-ES" sz="2000" b="1" i="0" dirty="0" smtClean="0"/>
              <a:t>, </a:t>
            </a:r>
            <a:r>
              <a:rPr lang="es-ES" sz="2000" b="1" i="0" dirty="0" err="1" smtClean="0"/>
              <a:t>diabetis</a:t>
            </a:r>
            <a:r>
              <a:rPr lang="es-ES" sz="2000" b="1" i="0" dirty="0" smtClean="0"/>
              <a:t>, Alzheimer, </a:t>
            </a:r>
            <a:r>
              <a:rPr lang="es-ES" sz="2000" b="1" i="0" dirty="0" err="1" smtClean="0"/>
              <a:t>envelliment</a:t>
            </a:r>
            <a:r>
              <a:rPr lang="es-ES" sz="2000" b="1" dirty="0" smtClean="0"/>
              <a:t>.</a:t>
            </a:r>
          </a:p>
          <a:p>
            <a:pPr algn="ctr">
              <a:spcBef>
                <a:spcPct val="50000"/>
              </a:spcBef>
            </a:pPr>
            <a:endParaRPr lang="es-ES" sz="2000" b="1" i="0" dirty="0" smtClean="0"/>
          </a:p>
          <a:p>
            <a:pPr algn="ctr">
              <a:spcBef>
                <a:spcPct val="50000"/>
              </a:spcBef>
            </a:pPr>
            <a:r>
              <a:rPr lang="es-ES" sz="2000" b="1" i="0" dirty="0" err="1" smtClean="0"/>
              <a:t>Els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polifenols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són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antioxidants</a:t>
            </a:r>
            <a:r>
              <a:rPr lang="es-ES" sz="2000" b="1" i="0" dirty="0" smtClean="0"/>
              <a:t>. També </a:t>
            </a:r>
            <a:r>
              <a:rPr lang="es-ES" sz="2000" b="1" i="0" dirty="0" err="1" smtClean="0"/>
              <a:t>ho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són</a:t>
            </a:r>
            <a:r>
              <a:rPr lang="es-ES" sz="2000" b="1" i="0" dirty="0" smtClean="0"/>
              <a:t>: </a:t>
            </a:r>
            <a:r>
              <a:rPr lang="es-ES" sz="2000" b="1" i="0" dirty="0" err="1" smtClean="0"/>
              <a:t>Vitamines</a:t>
            </a:r>
            <a:r>
              <a:rPr lang="es-ES" sz="2000" b="1" i="0" dirty="0" smtClean="0"/>
              <a:t> i </a:t>
            </a:r>
            <a:r>
              <a:rPr lang="es-ES" sz="2000" b="1" i="0" dirty="0" err="1" smtClean="0"/>
              <a:t>carotens</a:t>
            </a:r>
            <a:r>
              <a:rPr lang="es-ES" sz="2000" b="1" i="0" dirty="0" smtClean="0"/>
              <a:t>.</a:t>
            </a:r>
          </a:p>
          <a:p>
            <a:pPr algn="ctr">
              <a:spcBef>
                <a:spcPct val="50000"/>
              </a:spcBef>
            </a:pPr>
            <a:r>
              <a:rPr lang="es-ES" sz="2000" b="1" i="0" dirty="0" smtClean="0"/>
              <a:t>El </a:t>
            </a:r>
            <a:r>
              <a:rPr lang="es-ES" sz="2000" b="1" i="0" dirty="0" err="1" smtClean="0"/>
              <a:t>vegetals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són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abundants</a:t>
            </a:r>
            <a:r>
              <a:rPr lang="es-ES" sz="2000" b="1" i="0" dirty="0" smtClean="0"/>
              <a:t> en </a:t>
            </a:r>
            <a:r>
              <a:rPr lang="es-ES" sz="2000" b="1" i="0" dirty="0" err="1" smtClean="0"/>
              <a:t>polifenols</a:t>
            </a:r>
            <a:r>
              <a:rPr lang="es-ES" sz="2000" b="1" i="0" dirty="0" smtClean="0"/>
              <a:t>.</a:t>
            </a:r>
            <a:endParaRPr lang="es-ES" sz="2000" b="1" i="0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412776"/>
            <a:ext cx="3240087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395536" y="188640"/>
            <a:ext cx="78488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2000" b="1" dirty="0" err="1" smtClean="0"/>
              <a:t>Espècies</a:t>
            </a:r>
            <a:r>
              <a:rPr lang="es-ES" sz="2000" b="1" dirty="0" smtClean="0"/>
              <a:t> reactives de </a:t>
            </a:r>
            <a:r>
              <a:rPr lang="es-ES" sz="2000" b="1" dirty="0" err="1" smtClean="0"/>
              <a:t>l’oxigen</a:t>
            </a:r>
            <a:r>
              <a:rPr lang="es-ES" sz="2000" b="1" dirty="0" smtClean="0"/>
              <a:t> (ROS)</a:t>
            </a:r>
          </a:p>
          <a:p>
            <a:pPr algn="just">
              <a:spcBef>
                <a:spcPct val="50000"/>
              </a:spcBef>
            </a:pPr>
            <a:r>
              <a:rPr lang="es-ES" sz="2000" b="1" i="0" dirty="0" err="1" smtClean="0"/>
              <a:t>S’estima</a:t>
            </a:r>
            <a:r>
              <a:rPr lang="es-ES" sz="2000" b="1" i="0" dirty="0" smtClean="0"/>
              <a:t> que el 2% de </a:t>
            </a:r>
            <a:r>
              <a:rPr lang="es-ES" sz="2000" b="1" i="0" dirty="0" err="1" smtClean="0"/>
              <a:t>l’oxigen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respirat</a:t>
            </a:r>
            <a:r>
              <a:rPr lang="es-ES" sz="2000" b="1" i="0" dirty="0" smtClean="0"/>
              <a:t> va a la </a:t>
            </a:r>
            <a:r>
              <a:rPr lang="es-ES" sz="2000" b="1" i="0" dirty="0" err="1" smtClean="0"/>
              <a:t>formació</a:t>
            </a:r>
            <a:r>
              <a:rPr lang="es-ES" sz="2000" b="1" i="0" dirty="0" smtClean="0"/>
              <a:t> de ROS</a:t>
            </a:r>
            <a:r>
              <a:rPr lang="es-ES" i="0" dirty="0" smtClean="0"/>
              <a:t>.</a:t>
            </a:r>
            <a:endParaRPr lang="es-ES" i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oagulac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492375"/>
            <a:ext cx="4392612" cy="373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899592" y="260648"/>
            <a:ext cx="7488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dirty="0" err="1" smtClean="0"/>
              <a:t>Coagulació</a:t>
            </a:r>
            <a:endParaRPr lang="es-CL" b="1" i="1" dirty="0" smtClean="0"/>
          </a:p>
          <a:p>
            <a:pPr algn="ctr"/>
            <a:r>
              <a:rPr lang="es-CL" b="1" dirty="0" smtClean="0"/>
              <a:t> </a:t>
            </a:r>
            <a:r>
              <a:rPr lang="es-ES" b="1" dirty="0" err="1" smtClean="0"/>
              <a:t>Disminució</a:t>
            </a:r>
            <a:r>
              <a:rPr lang="es-ES" b="1" dirty="0" smtClean="0"/>
              <a:t> de la </a:t>
            </a:r>
            <a:r>
              <a:rPr lang="es-ES" b="1" dirty="0" err="1" smtClean="0"/>
              <a:t>coagulació</a:t>
            </a:r>
            <a:r>
              <a:rPr lang="es-ES" b="1" dirty="0" smtClean="0"/>
              <a:t> de la </a:t>
            </a:r>
            <a:r>
              <a:rPr lang="es-ES" b="1" dirty="0" err="1" smtClean="0"/>
              <a:t>sang</a:t>
            </a:r>
            <a:endParaRPr lang="es-ES" b="1" dirty="0" smtClean="0"/>
          </a:p>
          <a:p>
            <a:pPr algn="ctr"/>
            <a:r>
              <a:rPr lang="es-ES" b="1" dirty="0" smtClean="0"/>
              <a:t> al disminuir </a:t>
            </a:r>
            <a:r>
              <a:rPr lang="es-ES" b="1" dirty="0" err="1" smtClean="0"/>
              <a:t>l’agregabilitat</a:t>
            </a:r>
            <a:r>
              <a:rPr lang="es-ES" b="1" dirty="0" smtClean="0"/>
              <a:t> </a:t>
            </a:r>
            <a:r>
              <a:rPr lang="es-ES" b="1" dirty="0" err="1" smtClean="0"/>
              <a:t>plaquetària</a:t>
            </a:r>
            <a:r>
              <a:rPr lang="es-ES" b="1" dirty="0" smtClean="0"/>
              <a:t>.</a:t>
            </a:r>
          </a:p>
          <a:p>
            <a:pPr algn="ctr"/>
            <a:endParaRPr lang="es-ES" b="1" dirty="0" smtClean="0"/>
          </a:p>
          <a:p>
            <a:pPr algn="ctr"/>
            <a:r>
              <a:rPr lang="es-ES" b="1" dirty="0" err="1" smtClean="0"/>
              <a:t>Disminució</a:t>
            </a:r>
            <a:r>
              <a:rPr lang="es-ES" b="1" dirty="0" smtClean="0"/>
              <a:t> del </a:t>
            </a:r>
            <a:r>
              <a:rPr lang="es-ES" b="1" dirty="0" err="1" smtClean="0"/>
              <a:t>fibrinogen</a:t>
            </a:r>
            <a:r>
              <a:rPr lang="es-ES" b="1" dirty="0" smtClean="0"/>
              <a:t>, </a:t>
            </a:r>
            <a:r>
              <a:rPr lang="es-ES" b="1" dirty="0" err="1" smtClean="0"/>
              <a:t>increment</a:t>
            </a:r>
            <a:r>
              <a:rPr lang="es-ES" b="1" dirty="0" smtClean="0"/>
              <a:t> de </a:t>
            </a:r>
            <a:r>
              <a:rPr lang="es-ES" b="1" dirty="0" err="1" smtClean="0"/>
              <a:t>l’activitat</a:t>
            </a:r>
            <a:r>
              <a:rPr lang="es-ES" b="1" dirty="0" smtClean="0"/>
              <a:t> </a:t>
            </a:r>
            <a:r>
              <a:rPr lang="es-ES" b="1" dirty="0" err="1" smtClean="0"/>
              <a:t>fibrinolítica</a:t>
            </a:r>
            <a:r>
              <a:rPr lang="es-ES" b="1" dirty="0" smtClean="0"/>
              <a:t> i de </a:t>
            </a:r>
            <a:r>
              <a:rPr lang="es-ES" b="1" dirty="0" err="1" smtClean="0"/>
              <a:t>l’antitrombina</a:t>
            </a:r>
            <a:r>
              <a:rPr lang="es-ES" b="1" dirty="0" smtClean="0"/>
              <a:t> del plasma.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53376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27584" y="351754"/>
            <a:ext cx="73448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EFECTES BENEFICIOSOS SOBRE MALALTIES</a:t>
            </a:r>
          </a:p>
          <a:p>
            <a:endParaRPr lang="es-E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Malalties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cardiovasculars</a:t>
            </a:r>
            <a:endParaRPr lang="es-E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smtClean="0"/>
              <a:t>Síndrome </a:t>
            </a:r>
            <a:r>
              <a:rPr lang="es-ES" sz="2400" b="1" dirty="0" err="1" smtClean="0"/>
              <a:t>metabòlic</a:t>
            </a:r>
            <a:endParaRPr lang="es-ES" sz="2400" b="1" dirty="0" smtClean="0"/>
          </a:p>
          <a:p>
            <a:pPr algn="ctr"/>
            <a:r>
              <a:rPr lang="es-ES" sz="2400" b="1" i="1" dirty="0" err="1" smtClean="0"/>
              <a:t>Obesitat</a:t>
            </a:r>
            <a:r>
              <a:rPr lang="es-ES" sz="2400" b="1" i="1" dirty="0" smtClean="0"/>
              <a:t> </a:t>
            </a:r>
            <a:r>
              <a:rPr lang="es-ES" sz="2400" b="1" i="1" dirty="0" smtClean="0"/>
              <a:t>abdominal, </a:t>
            </a:r>
            <a:r>
              <a:rPr lang="es-ES" sz="2400" b="1" i="1" dirty="0" err="1" smtClean="0"/>
              <a:t>resistència</a:t>
            </a:r>
            <a:r>
              <a:rPr lang="es-ES" sz="2400" b="1" i="1" dirty="0" smtClean="0"/>
              <a:t> a la insulina</a:t>
            </a:r>
            <a:r>
              <a:rPr lang="es-ES" sz="2400" b="1" i="1" dirty="0" smtClean="0"/>
              <a:t>,        </a:t>
            </a:r>
            <a:r>
              <a:rPr lang="es-ES" sz="2400" b="1" i="1" dirty="0" err="1" smtClean="0"/>
              <a:t>concentracions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elevades</a:t>
            </a:r>
            <a:r>
              <a:rPr lang="es-ES" sz="2400" b="1" i="1" dirty="0" smtClean="0"/>
              <a:t> </a:t>
            </a:r>
            <a:r>
              <a:rPr lang="es-ES" sz="2400" b="1" i="1" dirty="0" smtClean="0"/>
              <a:t>de colesterol, </a:t>
            </a:r>
            <a:r>
              <a:rPr lang="es-ES" sz="2400" b="1" i="1" dirty="0" err="1" smtClean="0"/>
              <a:t>hipertensió</a:t>
            </a:r>
            <a:endParaRPr lang="es-ES" sz="24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b="1" dirty="0"/>
          </a:p>
          <a:p>
            <a:r>
              <a:rPr lang="es-ES" sz="2400" b="1" dirty="0" smtClean="0"/>
              <a:t>	                  </a:t>
            </a:r>
            <a:r>
              <a:rPr lang="es-ES" sz="2400" b="1" dirty="0" err="1" smtClean="0"/>
              <a:t>pot</a:t>
            </a:r>
            <a:r>
              <a:rPr lang="es-ES" sz="2400" b="1" dirty="0" smtClean="0"/>
              <a:t> provocar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b="1" dirty="0"/>
          </a:p>
          <a:p>
            <a:r>
              <a:rPr lang="es-ES" sz="2400" b="1" dirty="0" smtClean="0"/>
              <a:t>		</a:t>
            </a:r>
            <a:r>
              <a:rPr lang="es-ES" sz="2400" b="1" i="1" dirty="0" smtClean="0"/>
              <a:t>Diabetes i </a:t>
            </a:r>
            <a:r>
              <a:rPr lang="es-ES" sz="2400" b="1" i="1" dirty="0" err="1" smtClean="0"/>
              <a:t>malalties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cardiovasculars</a:t>
            </a:r>
            <a:endParaRPr lang="es-ES" sz="24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b="1" dirty="0"/>
          </a:p>
          <a:p>
            <a:endParaRPr lang="es-ES" sz="2400" b="1" dirty="0" smtClean="0"/>
          </a:p>
        </p:txBody>
      </p:sp>
      <p:sp>
        <p:nvSpPr>
          <p:cNvPr id="3" name="Flecha abajo 2"/>
          <p:cNvSpPr/>
          <p:nvPr/>
        </p:nvSpPr>
        <p:spPr>
          <a:xfrm>
            <a:off x="5004048" y="3356992"/>
            <a:ext cx="7200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3577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55576" y="620688"/>
            <a:ext cx="777686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err="1"/>
              <a:t>Obesitat</a:t>
            </a:r>
            <a:endParaRPr lang="es-E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Malalties</a:t>
            </a:r>
            <a:r>
              <a:rPr lang="es-ES" sz="2400" b="1" dirty="0" smtClean="0"/>
              <a:t> </a:t>
            </a:r>
            <a:r>
              <a:rPr lang="es-ES" sz="2400" b="1" dirty="0" err="1"/>
              <a:t>mentals</a:t>
            </a:r>
            <a:endParaRPr lang="es-E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err="1"/>
              <a:t>Malalties</a:t>
            </a:r>
            <a:r>
              <a:rPr lang="es-ES" sz="2400" b="1" dirty="0"/>
              <a:t> </a:t>
            </a:r>
            <a:r>
              <a:rPr lang="es-ES" sz="2400" b="1" dirty="0" err="1"/>
              <a:t>neurodegeneratives</a:t>
            </a:r>
            <a:endParaRPr lang="es-E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err="1"/>
              <a:t>Malalties</a:t>
            </a:r>
            <a:r>
              <a:rPr lang="es-ES" sz="2400" b="1" dirty="0"/>
              <a:t> </a:t>
            </a:r>
            <a:r>
              <a:rPr lang="es-ES" sz="2400" b="1" dirty="0" err="1"/>
              <a:t>inflamatòries</a:t>
            </a:r>
            <a:endParaRPr lang="es-E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Càncer</a:t>
            </a:r>
            <a:endParaRPr lang="es-ES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Microbioma</a:t>
            </a:r>
            <a:r>
              <a:rPr lang="es-ES" sz="2400" b="1" dirty="0" smtClean="0"/>
              <a:t> intestinal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0412649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210</Words>
  <Application>Microsoft Office PowerPoint</Application>
  <PresentationFormat>Presentación en pantalla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12</cp:revision>
  <dcterms:created xsi:type="dcterms:W3CDTF">2011-07-04T16:03:38Z</dcterms:created>
  <dcterms:modified xsi:type="dcterms:W3CDTF">2017-06-06T07:52:43Z</dcterms:modified>
</cp:coreProperties>
</file>