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4147-5456-45E5-89ED-DE937EC45505}" type="datetimeFigureOut">
              <a:rPr lang="es-ES" smtClean="0"/>
              <a:pPr/>
              <a:t>18/10/2012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F3BCA-7813-4BB8-AF9C-062CC310AA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641350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3. Met. i energia, 2: Respiració cel·lular</a:t>
            </a:r>
          </a:p>
          <a:p>
            <a:endParaRPr lang="es-E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406400" algn="l"/>
              </a:tabLst>
            </a:pPr>
            <a:r>
              <a:rPr lang="en-US" sz="4400" i="1">
                <a:solidFill>
                  <a:schemeClr val="tx2"/>
                </a:solidFill>
              </a:rPr>
              <a:t>  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1219200"/>
            <a:ext cx="85344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 la respiració cel·lular, la glucosa és oxidada I l’oxigen reduït.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476375" y="2938264"/>
            <a:ext cx="6472238" cy="1066800"/>
            <a:chOff x="867" y="2344"/>
            <a:chExt cx="4077" cy="672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867" y="2511"/>
              <a:ext cx="4077" cy="23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1" lang="en-US" b="1" dirty="0"/>
                <a:t>C</a:t>
              </a:r>
              <a:r>
                <a:rPr kumimoji="1" lang="en-US" b="1" baseline="-25000" dirty="0"/>
                <a:t>6</a:t>
              </a:r>
              <a:r>
                <a:rPr kumimoji="1" lang="en-US" b="1" dirty="0"/>
                <a:t>H</a:t>
              </a:r>
              <a:r>
                <a:rPr kumimoji="1" lang="en-US" b="1" baseline="-25000" dirty="0"/>
                <a:t>12</a:t>
              </a:r>
              <a:r>
                <a:rPr kumimoji="1" lang="en-US" b="1" dirty="0"/>
                <a:t>O</a:t>
              </a:r>
              <a:r>
                <a:rPr kumimoji="1" lang="en-US" b="1" baseline="-25000" dirty="0"/>
                <a:t>6</a:t>
              </a:r>
              <a:r>
                <a:rPr kumimoji="1" lang="en-US" b="1" dirty="0"/>
                <a:t> + 6O</a:t>
              </a:r>
              <a:r>
                <a:rPr kumimoji="1" lang="en-US" b="1" baseline="-25000" dirty="0"/>
                <a:t>2</a:t>
              </a:r>
              <a:r>
                <a:rPr kumimoji="1" lang="en-US" b="1" dirty="0"/>
                <a:t>                  6CO</a:t>
              </a:r>
              <a:r>
                <a:rPr kumimoji="1" lang="en-US" b="1" baseline="-25000" dirty="0"/>
                <a:t>2</a:t>
              </a:r>
              <a:r>
                <a:rPr kumimoji="1" lang="en-US" b="1" dirty="0"/>
                <a:t> + 6H</a:t>
              </a:r>
              <a:r>
                <a:rPr kumimoji="1" lang="en-US" b="1" baseline="-25000" dirty="0"/>
                <a:t>2</a:t>
              </a:r>
              <a:r>
                <a:rPr kumimoji="1" lang="en-US" b="1" dirty="0"/>
                <a:t>O + Energy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472" y="264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023" y="2344"/>
              <a:ext cx="1077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1" lang="en-US" sz="1400" b="1"/>
                <a:t>becomes oxidized</a:t>
              </a:r>
            </a:p>
          </p:txBody>
        </p: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1784" y="2440"/>
              <a:ext cx="315" cy="104"/>
              <a:chOff x="1784" y="2440"/>
              <a:chExt cx="315" cy="104"/>
            </a:xfrm>
          </p:grpSpPr>
          <p:sp>
            <p:nvSpPr>
              <p:cNvPr id="20" name="Line 10"/>
              <p:cNvSpPr>
                <a:spLocks noChangeShapeType="1"/>
              </p:cNvSpPr>
              <p:nvPr/>
            </p:nvSpPr>
            <p:spPr bwMode="auto">
              <a:xfrm>
                <a:off x="1801" y="2440"/>
                <a:ext cx="29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s-ES"/>
              </a:p>
            </p:txBody>
          </p:sp>
          <p:sp>
            <p:nvSpPr>
              <p:cNvPr id="21" name="Line 11"/>
              <p:cNvSpPr>
                <a:spLocks noChangeShapeType="1"/>
              </p:cNvSpPr>
              <p:nvPr/>
            </p:nvSpPr>
            <p:spPr bwMode="auto">
              <a:xfrm>
                <a:off x="1784" y="2440"/>
                <a:ext cx="0" cy="10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s-ES"/>
              </a:p>
            </p:txBody>
          </p:sp>
        </p:grpSp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3040" y="2440"/>
              <a:ext cx="160" cy="128"/>
              <a:chOff x="3296" y="2448"/>
              <a:chExt cx="160" cy="128"/>
            </a:xfrm>
          </p:grpSpPr>
          <p:sp>
            <p:nvSpPr>
              <p:cNvPr id="18" name="Line 13"/>
              <p:cNvSpPr>
                <a:spLocks noChangeShapeType="1"/>
              </p:cNvSpPr>
              <p:nvPr/>
            </p:nvSpPr>
            <p:spPr bwMode="auto">
              <a:xfrm>
                <a:off x="3296" y="244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s-ES"/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auto">
              <a:xfrm>
                <a:off x="3456" y="2448"/>
                <a:ext cx="0" cy="1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s-ES"/>
              </a:p>
            </p:txBody>
          </p:sp>
        </p:grp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2377" y="2824"/>
              <a:ext cx="1065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kumimoji="1" lang="en-US" sz="1400" b="1"/>
                <a:t>becomes reduced</a:t>
              </a:r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232" y="292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3384" y="2928"/>
              <a:ext cx="1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 flipV="1">
              <a:off x="3576" y="272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2232" y="273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915987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3. Met. i energia, 2: Respiració cel·lular</a:t>
            </a:r>
          </a:p>
          <a:p>
            <a:endParaRPr lang="es-ES"/>
          </a:p>
          <a:p>
            <a:r>
              <a:rPr lang="es-ES" i="1"/>
              <a:t>Obtenció d’energia a la respiració cel·lular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11188" y="1700213"/>
            <a:ext cx="756126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 dirty="0" err="1"/>
              <a:t>L’energia</a:t>
            </a:r>
            <a:r>
              <a:rPr lang="es-ES" sz="2000" b="1" dirty="0"/>
              <a:t> </a:t>
            </a:r>
            <a:r>
              <a:rPr lang="es-ES" sz="2000" b="1" dirty="0" err="1"/>
              <a:t>s’obté</a:t>
            </a:r>
            <a:r>
              <a:rPr lang="es-ES" sz="2000" b="1" dirty="0"/>
              <a:t> a partir de la glucosa i </a:t>
            </a:r>
            <a:r>
              <a:rPr lang="es-ES" sz="2000" b="1" dirty="0" err="1"/>
              <a:t>altres</a:t>
            </a:r>
            <a:r>
              <a:rPr lang="es-ES" sz="2000" b="1" dirty="0"/>
              <a:t> </a:t>
            </a:r>
            <a:r>
              <a:rPr lang="es-ES" sz="2000" b="1" dirty="0" err="1"/>
              <a:t>composts</a:t>
            </a:r>
            <a:r>
              <a:rPr lang="es-ES" sz="2000" b="1" dirty="0"/>
              <a:t>.</a:t>
            </a:r>
          </a:p>
          <a:p>
            <a:pPr>
              <a:spcBef>
                <a:spcPct val="50000"/>
              </a:spcBef>
            </a:pPr>
            <a:r>
              <a:rPr lang="es-ES" sz="2000" b="1" dirty="0" err="1" smtClean="0"/>
              <a:t>L’alliberament</a:t>
            </a:r>
            <a:r>
              <a:rPr lang="es-ES" sz="2000" b="1" dirty="0" smtClean="0"/>
              <a:t> </a:t>
            </a:r>
            <a:r>
              <a:rPr lang="es-ES" sz="2000" b="1" dirty="0" err="1"/>
              <a:t>d’energia</a:t>
            </a:r>
            <a:r>
              <a:rPr lang="es-ES" sz="2000" b="1" dirty="0"/>
              <a:t> no es fa </a:t>
            </a:r>
            <a:r>
              <a:rPr lang="es-ES" sz="2000" b="1" dirty="0" err="1"/>
              <a:t>d’un</a:t>
            </a:r>
            <a:r>
              <a:rPr lang="es-ES" sz="2000" b="1" dirty="0"/>
              <a:t> </a:t>
            </a:r>
            <a:r>
              <a:rPr lang="es-ES" sz="2000" b="1" dirty="0" err="1"/>
              <a:t>cop</a:t>
            </a:r>
            <a:r>
              <a:rPr lang="es-ES" sz="2000" b="1" dirty="0"/>
              <a:t>, </a:t>
            </a:r>
            <a:r>
              <a:rPr lang="es-ES" sz="2000" b="1" dirty="0" err="1"/>
              <a:t>sinó</a:t>
            </a:r>
            <a:r>
              <a:rPr lang="es-ES" sz="2000" b="1" dirty="0"/>
              <a:t> per </a:t>
            </a:r>
            <a:r>
              <a:rPr lang="es-ES" sz="2000" b="1" dirty="0" err="1"/>
              <a:t>escalons</a:t>
            </a: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8535988" cy="639603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" y="0"/>
            <a:ext cx="19812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200"/>
              <a:t> </a:t>
            </a: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618038" y="1633538"/>
            <a:ext cx="137477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2 H</a:t>
            </a:r>
            <a:r>
              <a:rPr lang="en-US" b="1" baseline="30000"/>
              <a:t>+</a:t>
            </a:r>
            <a:r>
              <a:rPr lang="en-US" b="1"/>
              <a:t> + 2 </a:t>
            </a:r>
            <a:r>
              <a:rPr lang="en-US" b="1" i="1"/>
              <a:t>e</a:t>
            </a:r>
            <a:r>
              <a:rPr lang="en-US" b="1" baseline="30000"/>
              <a:t>–</a:t>
            </a:r>
            <a:r>
              <a:rPr lang="en-US" b="1"/>
              <a:t> </a:t>
            </a:r>
            <a:endParaRPr lang="en-US" b="1" baseline="3000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027613" y="350838"/>
            <a:ext cx="4254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2 H</a:t>
            </a:r>
            <a:endParaRPr lang="en-US" b="1" baseline="3000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043363" y="798513"/>
            <a:ext cx="24288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(from food via NADH)</a:t>
            </a:r>
            <a:endParaRPr lang="en-US" b="1" baseline="3000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926138" y="1211263"/>
            <a:ext cx="135890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b="1"/>
              <a:t>Controlled</a:t>
            </a:r>
          </a:p>
          <a:p>
            <a:pPr algn="ctr" eaLnBrk="0" hangingPunct="0"/>
            <a:r>
              <a:rPr lang="en-US" b="1"/>
              <a:t>release of</a:t>
            </a:r>
          </a:p>
          <a:p>
            <a:pPr algn="ctr" eaLnBrk="0" hangingPunct="0"/>
            <a:r>
              <a:rPr lang="en-US" b="1"/>
              <a:t>energy for</a:t>
            </a:r>
          </a:p>
          <a:p>
            <a:pPr algn="ctr" eaLnBrk="0" hangingPunct="0"/>
            <a:r>
              <a:rPr lang="en-US" b="1"/>
              <a:t>synthesis of</a:t>
            </a:r>
          </a:p>
          <a:p>
            <a:pPr algn="ctr" eaLnBrk="0" hangingPunct="0"/>
            <a:r>
              <a:rPr lang="en-US" b="1"/>
              <a:t>ATP</a:t>
            </a:r>
          </a:p>
          <a:p>
            <a:pPr algn="ctr" eaLnBrk="0" hangingPunct="0"/>
            <a:endParaRPr lang="en-US" b="1" baseline="30000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351713" y="2351088"/>
            <a:ext cx="577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sz="1500" b="1"/>
              <a:t>ATP</a:t>
            </a:r>
          </a:p>
          <a:p>
            <a:pPr algn="ctr" eaLnBrk="0" hangingPunct="0"/>
            <a:endParaRPr lang="en-US" sz="1500" b="1" baseline="30000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097713" y="2836863"/>
            <a:ext cx="577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sz="1500" b="1"/>
              <a:t>ATP</a:t>
            </a:r>
          </a:p>
          <a:p>
            <a:pPr algn="ctr" eaLnBrk="0" hangingPunct="0"/>
            <a:endParaRPr lang="en-US" sz="1500" b="1" baseline="300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234238" y="3382963"/>
            <a:ext cx="577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sz="1500" b="1"/>
              <a:t>ATP</a:t>
            </a:r>
          </a:p>
          <a:p>
            <a:pPr algn="ctr" eaLnBrk="0" hangingPunct="0"/>
            <a:endParaRPr lang="en-US" sz="1500" b="1" baseline="30000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137275" y="5010150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2 H</a:t>
            </a:r>
            <a:r>
              <a:rPr lang="en-US" sz="1500" b="1" baseline="30000"/>
              <a:t>+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100763" y="4560888"/>
            <a:ext cx="46672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sz="1500" b="1"/>
              <a:t>2 </a:t>
            </a:r>
            <a:r>
              <a:rPr lang="en-US" sz="1500" b="1" i="1"/>
              <a:t>e</a:t>
            </a:r>
            <a:r>
              <a:rPr lang="en-US" sz="1500" b="1" baseline="30000"/>
              <a:t>–</a:t>
            </a:r>
            <a:r>
              <a:rPr lang="en-US" sz="1500" b="1"/>
              <a:t> </a:t>
            </a:r>
            <a:endParaRPr lang="en-US" sz="1500" b="1" baseline="30000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7146925" y="566102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H</a:t>
            </a:r>
            <a:r>
              <a:rPr lang="en-US" b="1" baseline="-25000"/>
              <a:t>2</a:t>
            </a:r>
            <a:r>
              <a:rPr lang="en-US" b="1"/>
              <a:t>O</a:t>
            </a:r>
            <a:endParaRPr lang="en-US" b="1" baseline="30000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627813" y="346075"/>
            <a:ext cx="42545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+</a:t>
            </a:r>
            <a:endParaRPr lang="en-US" b="1" baseline="30000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8010525" y="349250"/>
            <a:ext cx="59690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 baseline="30000"/>
              <a:t>1</a:t>
            </a:r>
            <a:r>
              <a:rPr lang="en-US" b="1"/>
              <a:t>/</a:t>
            </a:r>
            <a:r>
              <a:rPr lang="en-US" sz="1200" b="1"/>
              <a:t>2</a:t>
            </a:r>
            <a:r>
              <a:rPr lang="en-US" b="1"/>
              <a:t> O</a:t>
            </a:r>
            <a:r>
              <a:rPr lang="en-US" b="1" baseline="-25000"/>
              <a:t>2</a:t>
            </a:r>
            <a:endParaRPr lang="en-US" b="1" baseline="30000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508125" y="336550"/>
            <a:ext cx="59690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 baseline="30000"/>
              <a:t>1</a:t>
            </a:r>
            <a:r>
              <a:rPr lang="en-US" b="1"/>
              <a:t>/</a:t>
            </a:r>
            <a:r>
              <a:rPr lang="en-US" sz="1200" b="1"/>
              <a:t>2</a:t>
            </a:r>
            <a:r>
              <a:rPr lang="en-US" b="1"/>
              <a:t> O</a:t>
            </a:r>
            <a:r>
              <a:rPr lang="en-US" b="1" baseline="-25000"/>
              <a:t>2</a:t>
            </a:r>
            <a:endParaRPr lang="en-US" b="1" baseline="30000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895350" y="330200"/>
            <a:ext cx="301625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H</a:t>
            </a:r>
            <a:r>
              <a:rPr lang="en-US" b="1" baseline="-25000"/>
              <a:t>2</a:t>
            </a:r>
            <a:endParaRPr lang="en-US" b="1" baseline="30000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296988" y="347663"/>
            <a:ext cx="14922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+</a:t>
            </a:r>
            <a:endParaRPr lang="en-US" b="1" baseline="30000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8054975" y="4840288"/>
            <a:ext cx="5969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 baseline="30000"/>
              <a:t>1</a:t>
            </a:r>
            <a:r>
              <a:rPr lang="en-US" b="1"/>
              <a:t>/</a:t>
            </a:r>
            <a:r>
              <a:rPr lang="en-US" sz="1200" b="1"/>
              <a:t>2</a:t>
            </a:r>
            <a:r>
              <a:rPr lang="en-US" b="1"/>
              <a:t> O</a:t>
            </a:r>
            <a:r>
              <a:rPr lang="en-US" b="1" baseline="-25000"/>
              <a:t>2</a:t>
            </a:r>
            <a:endParaRPr lang="en-US" b="1" baseline="30000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130300" y="56546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H</a:t>
            </a:r>
            <a:r>
              <a:rPr lang="en-US" b="1" baseline="-25000"/>
              <a:t>2</a:t>
            </a:r>
            <a:r>
              <a:rPr lang="en-US" b="1"/>
              <a:t>O</a:t>
            </a:r>
            <a:endParaRPr lang="en-US" b="1" baseline="30000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778000" y="2590800"/>
            <a:ext cx="1606550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/>
            <a:r>
              <a:rPr lang="en-US" b="1"/>
              <a:t>Explosive</a:t>
            </a:r>
          </a:p>
          <a:p>
            <a:pPr algn="ctr" eaLnBrk="0" hangingPunct="0"/>
            <a:r>
              <a:rPr lang="en-US" b="1"/>
              <a:t>release of</a:t>
            </a:r>
          </a:p>
          <a:p>
            <a:pPr algn="ctr" eaLnBrk="0" hangingPunct="0"/>
            <a:r>
              <a:rPr lang="en-US" b="1"/>
              <a:t>heat and light</a:t>
            </a:r>
          </a:p>
          <a:p>
            <a:pPr algn="ctr" eaLnBrk="0" hangingPunct="0"/>
            <a:r>
              <a:rPr lang="en-US" b="1"/>
              <a:t>energy</a:t>
            </a:r>
            <a:endParaRPr lang="en-US" b="1" baseline="30000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4381500" y="6148388"/>
            <a:ext cx="23241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Cellular respiration</a:t>
            </a:r>
          </a:p>
          <a:p>
            <a:pPr eaLnBrk="0" hangingPunct="0"/>
            <a:endParaRPr lang="en-US" b="1" baseline="30000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114425" y="6145213"/>
            <a:ext cx="244475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Uncontrolled reaction</a:t>
            </a:r>
            <a:endParaRPr lang="en-US" b="1" baseline="30000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 rot="-5400000">
            <a:off x="2996407" y="2940843"/>
            <a:ext cx="17399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Free energy, </a:t>
            </a:r>
            <a:r>
              <a:rPr lang="en-US" b="1" i="1"/>
              <a:t>G</a:t>
            </a:r>
            <a:endParaRPr lang="en-US" b="1" baseline="30000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 rot="-5400000">
            <a:off x="-292893" y="2947193"/>
            <a:ext cx="17399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Free energy, </a:t>
            </a:r>
            <a:r>
              <a:rPr lang="en-US" b="1" i="1"/>
              <a:t>G</a:t>
            </a:r>
            <a:endParaRPr lang="en-US" b="1" baseline="30000"/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 rot="4400753">
            <a:off x="4079082" y="3426618"/>
            <a:ext cx="2743200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/>
            <a:r>
              <a:rPr lang="en-US" b="1"/>
              <a:t>Electron transport chain</a:t>
            </a:r>
            <a:endParaRPr lang="en-US" b="1" baseline="30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34963" y="103188"/>
            <a:ext cx="9380537" cy="5286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3" name="Picture 7" descr="09_11_free_energy-U"/>
          <p:cNvPicPr>
            <a:picLocks noChangeAspect="1" noChangeArrowheads="1"/>
          </p:cNvPicPr>
          <p:nvPr/>
        </p:nvPicPr>
        <p:blipFill>
          <a:blip r:embed="rId2" cstate="print"/>
          <a:srcRect b="2315"/>
          <a:stretch>
            <a:fillRect/>
          </a:stretch>
        </p:blipFill>
        <p:spPr bwMode="auto">
          <a:xfrm>
            <a:off x="1837071" y="962025"/>
            <a:ext cx="6310312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359150" y="1114425"/>
            <a:ext cx="150812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700" b="1">
                <a:latin typeface="Arial" charset="0"/>
              </a:rPr>
              <a:t>GLYCOLYSIS</a:t>
            </a:r>
            <a:endParaRPr lang="en-US" sz="1700" b="1">
              <a:latin typeface="Times" pitchFamily="4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318125" y="1114425"/>
            <a:ext cx="27273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700" b="1" dirty="0">
                <a:latin typeface="Arial" charset="0"/>
              </a:rPr>
              <a:t>PYRUVATE PROCESSING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700" b="1" dirty="0">
                <a:latin typeface="Arial" charset="0"/>
              </a:rPr>
              <a:t>AND KREBS CYCLE</a:t>
            </a:r>
            <a:endParaRPr lang="en-US" sz="1700" b="1" dirty="0">
              <a:latin typeface="Times" pitchFamily="4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393950" y="2514600"/>
            <a:ext cx="10128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900" b="1">
                <a:solidFill>
                  <a:srgbClr val="D4333C"/>
                </a:solidFill>
                <a:latin typeface="Arial" charset="0"/>
              </a:rPr>
              <a:t>Glucose</a:t>
            </a:r>
            <a:endParaRPr lang="en-US" sz="1900" b="1">
              <a:solidFill>
                <a:srgbClr val="D4333C"/>
              </a:solidFill>
              <a:latin typeface="Times" pitchFamily="48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111625" y="4178300"/>
            <a:ext cx="126682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500" b="1">
                <a:latin typeface="Arial" charset="0"/>
              </a:rPr>
              <a:t>Acetyl CoA</a:t>
            </a:r>
            <a:endParaRPr lang="en-US" sz="1500" b="1">
              <a:latin typeface="Times" pitchFamily="4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140200" y="3343275"/>
            <a:ext cx="93662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500" b="1">
                <a:latin typeface="Arial" charset="0"/>
              </a:rPr>
              <a:t>Pyruvate</a:t>
            </a:r>
            <a:endParaRPr lang="en-US" sz="1500" b="1">
              <a:latin typeface="Times" pitchFamily="48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727825" y="7016750"/>
            <a:ext cx="14319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600" b="1">
                <a:latin typeface="Arial" charset="0"/>
              </a:rPr>
              <a:t>Oxaloacetate</a:t>
            </a:r>
            <a:endParaRPr lang="en-US" sz="1600" b="1">
              <a:latin typeface="Times" pitchFamily="4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003550" y="5070475"/>
            <a:ext cx="27638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7D7D80"/>
                </a:solidFill>
                <a:latin typeface="Arial" charset="0"/>
              </a:rPr>
              <a:t>In each of these drops,</a:t>
            </a:r>
          </a:p>
          <a:p>
            <a:pPr eaLnBrk="0" hangingPunct="0"/>
            <a:r>
              <a:rPr lang="en-US" sz="1500" b="1">
                <a:solidFill>
                  <a:srgbClr val="7D7D80"/>
                </a:solidFill>
                <a:latin typeface="Arial" charset="0"/>
              </a:rPr>
              <a:t>energy is transferred to</a:t>
            </a:r>
          </a:p>
          <a:p>
            <a:pPr eaLnBrk="0" hangingPunct="0"/>
            <a:r>
              <a:rPr lang="en-US" sz="1500" b="1">
                <a:solidFill>
                  <a:srgbClr val="7D7D80"/>
                </a:solidFill>
                <a:latin typeface="Arial" charset="0"/>
              </a:rPr>
              <a:t>energy-storing molecules</a:t>
            </a:r>
          </a:p>
          <a:p>
            <a:pPr eaLnBrk="0" hangingPunct="0"/>
            <a:r>
              <a:rPr lang="en-US" sz="1500" b="1">
                <a:solidFill>
                  <a:srgbClr val="7D7D80"/>
                </a:solidFill>
                <a:latin typeface="Arial" charset="0"/>
              </a:rPr>
              <a:t>ATP, NADH, and FADH</a:t>
            </a:r>
            <a:r>
              <a:rPr lang="en-US" sz="1500" b="1" baseline="-25000">
                <a:solidFill>
                  <a:srgbClr val="7D7D80"/>
                </a:solidFill>
                <a:latin typeface="Arial" charset="0"/>
              </a:rPr>
              <a:t>2</a:t>
            </a:r>
            <a:endParaRPr lang="en-US" sz="1500" b="1">
              <a:solidFill>
                <a:srgbClr val="7D7D80"/>
              </a:solidFill>
              <a:latin typeface="Times" pitchFamily="48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V="1">
            <a:off x="5345113" y="4067175"/>
            <a:ext cx="177800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5091113" y="3222625"/>
            <a:ext cx="17145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V="1">
            <a:off x="2659063" y="2257425"/>
            <a:ext cx="17780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14" name="Picture 18" descr="09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0475" y="5075238"/>
            <a:ext cx="87788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194</Words>
  <Application>Microsoft Office PowerPoint</Application>
  <PresentationFormat>Presentación en pantalla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5</cp:revision>
  <dcterms:created xsi:type="dcterms:W3CDTF">2011-11-02T18:47:09Z</dcterms:created>
  <dcterms:modified xsi:type="dcterms:W3CDTF">2012-10-19T09:38:31Z</dcterms:modified>
</cp:coreProperties>
</file>