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4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17B14-0FB5-419B-8088-031E8155EBF0}" type="datetimeFigureOut">
              <a:rPr lang="es-ES" smtClean="0"/>
              <a:pPr/>
              <a:t>07/11/2011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C2628-79EA-4693-9441-EEECEA0A2D0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68313" y="188913"/>
            <a:ext cx="8172450" cy="641350"/>
          </a:xfrm>
          <a:prstGeom prst="rect">
            <a:avLst/>
          </a:prstGeom>
          <a:solidFill>
            <a:srgbClr val="C2FDA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UD. III. BIOLOGIA CEL·LULAR.  Ll. III. 3. Met. i energia, 2: Respiració cel·lular</a:t>
            </a:r>
          </a:p>
          <a:p>
            <a:endParaRPr lang="es-E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773238"/>
            <a:ext cx="33845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1844675"/>
            <a:ext cx="33782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68313" y="188913"/>
            <a:ext cx="8172450" cy="641350"/>
          </a:xfrm>
          <a:prstGeom prst="rect">
            <a:avLst/>
          </a:prstGeom>
          <a:solidFill>
            <a:srgbClr val="C2FDA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UD. III. BIOLOGIA CEL·LULAR.  Ll. III. 4. Met. i energia, 2: Respiració cel·lular</a:t>
            </a:r>
          </a:p>
          <a:p>
            <a:endParaRPr lang="es-E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838325"/>
            <a:ext cx="51816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68313" y="188913"/>
            <a:ext cx="8172450" cy="641350"/>
          </a:xfrm>
          <a:prstGeom prst="rect">
            <a:avLst/>
          </a:prstGeom>
          <a:solidFill>
            <a:srgbClr val="C2FDA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UD. III. BIOLOGIA CEL·LULAR.  Ll. III. 3. Met. i energia, 2: Respiració cel·lular</a:t>
            </a:r>
          </a:p>
          <a:p>
            <a:endParaRPr lang="es-E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411413" y="4221163"/>
            <a:ext cx="457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9750" y="1125538"/>
            <a:ext cx="792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9750" y="1268413"/>
            <a:ext cx="7488238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b="1"/>
              <a:t>A certes reaccions redox no es perden electrons, sinó que hi ha intercanvis d’àtoms d’hidrogen.</a:t>
            </a:r>
          </a:p>
          <a:p>
            <a:pPr>
              <a:spcBef>
                <a:spcPct val="50000"/>
              </a:spcBef>
            </a:pPr>
            <a:endParaRPr lang="es-ES" sz="2000" b="1"/>
          </a:p>
          <a:p>
            <a:pPr>
              <a:spcBef>
                <a:spcPct val="50000"/>
              </a:spcBef>
            </a:pPr>
            <a:r>
              <a:rPr lang="es-ES" sz="2000" b="1"/>
              <a:t>Quan un compost perd  H, s’oxida</a:t>
            </a:r>
          </a:p>
          <a:p>
            <a:pPr>
              <a:spcBef>
                <a:spcPct val="50000"/>
              </a:spcBef>
            </a:pPr>
            <a:r>
              <a:rPr lang="es-ES" sz="2000" b="1"/>
              <a:t>Quna un compost guanya H, es redueix.</a:t>
            </a:r>
          </a:p>
          <a:p>
            <a:pPr>
              <a:spcBef>
                <a:spcPct val="50000"/>
              </a:spcBef>
            </a:pPr>
            <a:endParaRPr lang="es-E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68313" y="188913"/>
            <a:ext cx="8172450" cy="641350"/>
          </a:xfrm>
          <a:prstGeom prst="rect">
            <a:avLst/>
          </a:prstGeom>
          <a:solidFill>
            <a:srgbClr val="C2FDA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UD. III. BIOLOGIA CEL·LULAR.  Ll. III. 3. Met. i energia, 2: Respiració cel·lular</a:t>
            </a:r>
          </a:p>
          <a:p>
            <a:endParaRPr lang="es-ES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535988" cy="5267325"/>
          </a:xfrm>
          <a:prstGeom prst="rect">
            <a:avLst/>
          </a:prstGeom>
          <a:noFill/>
        </p:spPr>
      </p:pic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52400" y="0"/>
            <a:ext cx="1981200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200"/>
              <a:t>LE 9-3</a:t>
            </a: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865313" y="1008063"/>
            <a:ext cx="1168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Reactants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112963" y="1506538"/>
            <a:ext cx="198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>
                <a:solidFill>
                  <a:srgbClr val="0099B3"/>
                </a:solidFill>
              </a:rPr>
              <a:t>becomes oxidized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068888" y="2859088"/>
            <a:ext cx="198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>
                <a:solidFill>
                  <a:srgbClr val="0099B3"/>
                </a:solidFill>
              </a:rPr>
              <a:t>becomes reduced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046788" y="996950"/>
            <a:ext cx="1168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Products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398588" y="2955925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H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796925" y="4787900"/>
            <a:ext cx="13303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>
              <a:lnSpc>
                <a:spcPct val="110000"/>
              </a:lnSpc>
            </a:pPr>
            <a:r>
              <a:rPr lang="en-US" sz="1700" b="1"/>
              <a:t>Methane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1700" b="1"/>
              <a:t>(reducing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1700" b="1"/>
              <a:t>agent)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762250" y="4784725"/>
            <a:ext cx="13303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>
              <a:lnSpc>
                <a:spcPct val="110000"/>
              </a:lnSpc>
            </a:pPr>
            <a:r>
              <a:rPr lang="en-US" sz="1700" b="1"/>
              <a:t>Oxygen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1700" b="1"/>
              <a:t>(oxidizing</a:t>
            </a:r>
          </a:p>
          <a:p>
            <a:pPr algn="ctr" eaLnBrk="0" hangingPunct="0">
              <a:lnSpc>
                <a:spcPct val="110000"/>
              </a:lnSpc>
            </a:pPr>
            <a:r>
              <a:rPr lang="en-US" sz="1700" b="1"/>
              <a:t>agent)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733925" y="4794250"/>
            <a:ext cx="1651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>
              <a:lnSpc>
                <a:spcPct val="110000"/>
              </a:lnSpc>
            </a:pPr>
            <a:r>
              <a:rPr lang="en-US" sz="1700" b="1"/>
              <a:t>Carbon dioxide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404100" y="4794250"/>
            <a:ext cx="6350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ctr" eaLnBrk="0" hangingPunct="0">
              <a:lnSpc>
                <a:spcPct val="110000"/>
              </a:lnSpc>
            </a:pPr>
            <a:r>
              <a:rPr lang="en-US" sz="1700" b="1"/>
              <a:t>Water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725488" y="3714750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H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392238" y="3714750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C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033588" y="3711575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H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1401763" y="4416425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H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735263" y="3708400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O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967163" y="3708400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O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506913" y="3714750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O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503988" y="3711575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O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5503863" y="3711575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C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637463" y="3711575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O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6951663" y="3708400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H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332788" y="3711575"/>
            <a:ext cx="180975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H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265238" y="2184400"/>
            <a:ext cx="479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CH</a:t>
            </a:r>
            <a:r>
              <a:rPr lang="en-US" sz="1700" b="1" baseline="-25000"/>
              <a:t>4</a:t>
            </a:r>
            <a:endParaRPr lang="en-US" sz="1700" b="1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119438" y="2181225"/>
            <a:ext cx="479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2 O</a:t>
            </a:r>
            <a:r>
              <a:rPr lang="en-US" sz="1700" b="1" baseline="-25000"/>
              <a:t>2</a:t>
            </a:r>
            <a:endParaRPr lang="en-US" sz="1700" b="1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2344738" y="2197100"/>
            <a:ext cx="479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+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7504113" y="2201863"/>
            <a:ext cx="479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+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043613" y="2200275"/>
            <a:ext cx="479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+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5302250" y="2187575"/>
            <a:ext cx="479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CO</a:t>
            </a:r>
            <a:r>
              <a:rPr lang="en-US" sz="1700" b="1" baseline="-25000"/>
              <a:t>2</a:t>
            </a:r>
            <a:endParaRPr lang="en-US" sz="1700" b="1"/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6473825" y="2182813"/>
            <a:ext cx="7778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Energy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7883525" y="2181225"/>
            <a:ext cx="625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80000"/>
              </a:lnSpc>
            </a:pPr>
            <a:r>
              <a:rPr lang="en-US" sz="1700" b="1"/>
              <a:t>2 H</a:t>
            </a:r>
            <a:r>
              <a:rPr lang="en-US" sz="1700" b="1" baseline="-25000"/>
              <a:t>2</a:t>
            </a:r>
            <a:r>
              <a:rPr lang="en-US" sz="1700" b="1"/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68313" y="188913"/>
            <a:ext cx="8172450" cy="641350"/>
          </a:xfrm>
          <a:prstGeom prst="rect">
            <a:avLst/>
          </a:prstGeom>
          <a:solidFill>
            <a:srgbClr val="C2FDA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/>
              <a:t>UD. III. BIOLOGIA CEL·LULAR.  Ll. III. 3. Met. i energia, 2: Respiració cel·lular</a:t>
            </a:r>
          </a:p>
          <a:p>
            <a:endParaRPr lang="es-E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3650" y="976313"/>
            <a:ext cx="407670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188</Words>
  <Application>Microsoft Office PowerPoint</Application>
  <PresentationFormat>Presentación en pantalla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2</cp:revision>
  <dcterms:created xsi:type="dcterms:W3CDTF">2011-11-02T08:08:54Z</dcterms:created>
  <dcterms:modified xsi:type="dcterms:W3CDTF">2011-11-07T08:01:03Z</dcterms:modified>
</cp:coreProperties>
</file>