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24FA-76A0-4D80-8B46-EEA191A33EEB}" type="datetimeFigureOut">
              <a:rPr lang="es-ES" smtClean="0"/>
              <a:t>24/09/2012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94F4-8529-4175-A10E-A5A5237052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24FA-76A0-4D80-8B46-EEA191A33EEB}" type="datetimeFigureOut">
              <a:rPr lang="es-ES" smtClean="0"/>
              <a:t>24/09/2012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94F4-8529-4175-A10E-A5A5237052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24FA-76A0-4D80-8B46-EEA191A33EEB}" type="datetimeFigureOut">
              <a:rPr lang="es-ES" smtClean="0"/>
              <a:t>24/09/2012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94F4-8529-4175-A10E-A5A5237052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24FA-76A0-4D80-8B46-EEA191A33EEB}" type="datetimeFigureOut">
              <a:rPr lang="es-ES" smtClean="0"/>
              <a:t>24/09/2012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94F4-8529-4175-A10E-A5A5237052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24FA-76A0-4D80-8B46-EEA191A33EEB}" type="datetimeFigureOut">
              <a:rPr lang="es-ES" smtClean="0"/>
              <a:t>24/09/2012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94F4-8529-4175-A10E-A5A5237052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24FA-76A0-4D80-8B46-EEA191A33EEB}" type="datetimeFigureOut">
              <a:rPr lang="es-ES" smtClean="0"/>
              <a:t>24/09/2012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94F4-8529-4175-A10E-A5A5237052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24FA-76A0-4D80-8B46-EEA191A33EEB}" type="datetimeFigureOut">
              <a:rPr lang="es-ES" smtClean="0"/>
              <a:t>24/09/2012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94F4-8529-4175-A10E-A5A5237052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24FA-76A0-4D80-8B46-EEA191A33EEB}" type="datetimeFigureOut">
              <a:rPr lang="es-ES" smtClean="0"/>
              <a:t>24/09/2012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94F4-8529-4175-A10E-A5A5237052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24FA-76A0-4D80-8B46-EEA191A33EEB}" type="datetimeFigureOut">
              <a:rPr lang="es-ES" smtClean="0"/>
              <a:t>24/09/2012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94F4-8529-4175-A10E-A5A5237052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24FA-76A0-4D80-8B46-EEA191A33EEB}" type="datetimeFigureOut">
              <a:rPr lang="es-ES" smtClean="0"/>
              <a:t>24/09/2012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94F4-8529-4175-A10E-A5A5237052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724FA-76A0-4D80-8B46-EEA191A33EEB}" type="datetimeFigureOut">
              <a:rPr lang="es-ES" smtClean="0"/>
              <a:t>24/09/2012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94F4-8529-4175-A10E-A5A52370527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724FA-76A0-4D80-8B46-EEA191A33EEB}" type="datetimeFigureOut">
              <a:rPr lang="es-ES" smtClean="0"/>
              <a:t>24/09/2012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94F4-8529-4175-A10E-A5A52370527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home.tiscalinet.ch/biografien/images/hooke_micrograph_kork_kl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1.3. </a:t>
            </a:r>
            <a:r>
              <a:rPr lang="es-ES" sz="2400" b="1" dirty="0" err="1" smtClean="0">
                <a:solidFill>
                  <a:srgbClr val="003399"/>
                </a:solidFill>
              </a:rPr>
              <a:t>Fites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històriques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827088" y="6165850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  <a:endParaRPr lang="es-ES" b="1" i="1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971550" y="1700213"/>
            <a:ext cx="3600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5370" name="Text Box 13"/>
          <p:cNvSpPr txBox="1">
            <a:spLocks noChangeArrowheads="1"/>
          </p:cNvSpPr>
          <p:nvPr/>
        </p:nvSpPr>
        <p:spPr bwMode="auto">
          <a:xfrm>
            <a:off x="900113" y="6092825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 </a:t>
            </a:r>
          </a:p>
        </p:txBody>
      </p:sp>
      <p:pic>
        <p:nvPicPr>
          <p:cNvPr id="15371" name="Picture 15" descr="ANd9GcR1POBlvt4c0hVj2na6UHIxL3-H6PopwP3YTT1orRqbiMsMj5Y&amp;t=1&amp;usg=__wfyJyKWG9CafLy_CCIDXOBs6Tm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484313"/>
            <a:ext cx="6480175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1403350" y="5876925"/>
            <a:ext cx="655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Una explicació sobrenatural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1.3. </a:t>
            </a:r>
            <a:r>
              <a:rPr lang="es-ES" sz="2400" b="1" dirty="0" err="1" smtClean="0">
                <a:solidFill>
                  <a:srgbClr val="003399"/>
                </a:solidFill>
              </a:rPr>
              <a:t>Fites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històriques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900113" y="6021388"/>
            <a:ext cx="72723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971550" y="1700213"/>
            <a:ext cx="3600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572000" y="1844675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84213" y="1989138"/>
            <a:ext cx="3527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11188" y="1412875"/>
            <a:ext cx="770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2000" b="1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372225" y="3716338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 sz="2000" b="1"/>
          </a:p>
        </p:txBody>
      </p:sp>
      <p:sp>
        <p:nvSpPr>
          <p:cNvPr id="24589" name="Text Box 14"/>
          <p:cNvSpPr txBox="1">
            <a:spLocks noChangeArrowheads="1"/>
          </p:cNvSpPr>
          <p:nvPr/>
        </p:nvSpPr>
        <p:spPr bwMode="auto">
          <a:xfrm>
            <a:off x="4643438" y="1700213"/>
            <a:ext cx="26654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 sz="2000" b="1"/>
          </a:p>
        </p:txBody>
      </p:sp>
      <p:pic>
        <p:nvPicPr>
          <p:cNvPr id="2459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268413"/>
            <a:ext cx="3008312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Text Box 16"/>
          <p:cNvSpPr txBox="1">
            <a:spLocks noChangeArrowheads="1"/>
          </p:cNvSpPr>
          <p:nvPr/>
        </p:nvSpPr>
        <p:spPr bwMode="auto">
          <a:xfrm>
            <a:off x="4284663" y="1700213"/>
            <a:ext cx="295116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 dirty="0" err="1"/>
              <a:t>Segle</a:t>
            </a:r>
            <a:r>
              <a:rPr lang="es-ES" sz="2000" b="1" dirty="0"/>
              <a:t> XX: Watson i </a:t>
            </a:r>
            <a:r>
              <a:rPr lang="es-ES" sz="2000" b="1" dirty="0" err="1"/>
              <a:t>Crick</a:t>
            </a:r>
            <a:r>
              <a:rPr lang="es-ES" sz="2000" b="1" dirty="0"/>
              <a:t>,</a:t>
            </a:r>
          </a:p>
          <a:p>
            <a:pPr algn="l">
              <a:spcBef>
                <a:spcPct val="50000"/>
              </a:spcBef>
            </a:pPr>
            <a:r>
              <a:rPr lang="es-ES" sz="2000" b="1" dirty="0" err="1">
                <a:solidFill>
                  <a:srgbClr val="FF0000"/>
                </a:solidFill>
              </a:rPr>
              <a:t>L’estructura</a:t>
            </a:r>
            <a:r>
              <a:rPr lang="es-ES" sz="2000" b="1" dirty="0">
                <a:solidFill>
                  <a:srgbClr val="FF0000"/>
                </a:solidFill>
              </a:rPr>
              <a:t> del ADN</a:t>
            </a:r>
          </a:p>
          <a:p>
            <a:pPr algn="l">
              <a:spcBef>
                <a:spcPct val="50000"/>
              </a:spcBef>
            </a:pPr>
            <a:endParaRPr lang="es-ES" sz="2000" b="1" dirty="0"/>
          </a:p>
          <a:p>
            <a:pPr algn="l">
              <a:spcBef>
                <a:spcPct val="50000"/>
              </a:spcBef>
            </a:pPr>
            <a:endParaRPr lang="es-ES" sz="2000" b="1" dirty="0"/>
          </a:p>
          <a:p>
            <a:pPr algn="l">
              <a:spcBef>
                <a:spcPct val="50000"/>
              </a:spcBef>
            </a:pPr>
            <a:r>
              <a:rPr lang="es-ES" sz="2000" b="1" dirty="0" err="1"/>
              <a:t>Suposa</a:t>
            </a:r>
            <a:r>
              <a:rPr lang="es-ES" sz="2000" b="1" dirty="0"/>
              <a:t> </a:t>
            </a:r>
            <a:r>
              <a:rPr lang="es-ES" sz="2000" b="1" dirty="0" err="1"/>
              <a:t>l’inici</a:t>
            </a:r>
            <a:r>
              <a:rPr lang="es-ES" sz="2000" b="1" dirty="0"/>
              <a:t> de la </a:t>
            </a:r>
            <a:r>
              <a:rPr lang="es-ES" sz="2000" b="1" dirty="0" err="1"/>
              <a:t>biologia</a:t>
            </a:r>
            <a:r>
              <a:rPr lang="es-ES" sz="2000" b="1" dirty="0"/>
              <a:t> moderna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66669" y="2348880"/>
            <a:ext cx="7776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INCORPORACIÓ A LA HISTÒRIA DE LA BIOLOGIA DE </a:t>
            </a:r>
          </a:p>
          <a:p>
            <a:pPr algn="ctr"/>
            <a:endParaRPr lang="es-ES" sz="2800" b="1" dirty="0"/>
          </a:p>
          <a:p>
            <a:pPr algn="ctr"/>
            <a:r>
              <a:rPr lang="es-ES" sz="2800" b="1" dirty="0" smtClean="0"/>
              <a:t>PRIMER DE BIOLOGIA DE GRAU</a:t>
            </a:r>
          </a:p>
          <a:p>
            <a:pPr algn="ctr"/>
            <a:endParaRPr lang="es-ES" sz="2800" b="1" dirty="0" smtClean="0"/>
          </a:p>
          <a:p>
            <a:pPr algn="ctr"/>
            <a:r>
              <a:rPr lang="es-ES" sz="2800" b="1" dirty="0" smtClean="0"/>
              <a:t>CURS 2012-13</a:t>
            </a:r>
          </a:p>
          <a:p>
            <a:pPr algn="ctr"/>
            <a:endParaRPr lang="es-ES" sz="2800" b="1" dirty="0"/>
          </a:p>
          <a:p>
            <a:pPr algn="ctr"/>
            <a:r>
              <a:rPr lang="es-ES" sz="2800" b="1" smtClean="0"/>
              <a:t>!!!!!!!!!!!!!!!!!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41347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1.3. </a:t>
            </a:r>
            <a:r>
              <a:rPr lang="es-ES" sz="2400" b="1" dirty="0" err="1" smtClean="0">
                <a:solidFill>
                  <a:srgbClr val="003399"/>
                </a:solidFill>
              </a:rPr>
              <a:t>Fites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històriques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27088" y="6165850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  <a:endParaRPr lang="es-ES" b="1" i="1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971550" y="1700213"/>
            <a:ext cx="3600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268413"/>
            <a:ext cx="63373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900113" y="6092825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/>
              <a:t>Grècia, el punt de partida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1.3. </a:t>
            </a:r>
            <a:r>
              <a:rPr lang="es-ES" sz="2400" b="1" dirty="0" err="1" smtClean="0">
                <a:solidFill>
                  <a:srgbClr val="003399"/>
                </a:solidFill>
              </a:rPr>
              <a:t>Fites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històriques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827088" y="6165850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  <a:endParaRPr lang="es-ES" b="1" i="1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971550" y="1700213"/>
            <a:ext cx="3600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1741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550" y="1196975"/>
            <a:ext cx="42322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 Box 15"/>
          <p:cNvSpPr txBox="1">
            <a:spLocks noChangeArrowheads="1"/>
          </p:cNvSpPr>
          <p:nvPr/>
        </p:nvSpPr>
        <p:spPr bwMode="auto">
          <a:xfrm>
            <a:off x="6300788" y="2349500"/>
            <a:ext cx="23749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2400" b="1"/>
              <a:t>Grècia:</a:t>
            </a:r>
          </a:p>
          <a:p>
            <a:pPr algn="l"/>
            <a:r>
              <a:rPr lang="es-ES" sz="2400" b="1"/>
              <a:t>Aristòtil</a:t>
            </a:r>
          </a:p>
          <a:p>
            <a:pPr algn="l"/>
            <a:endParaRPr lang="es-ES" sz="2400" b="1"/>
          </a:p>
          <a:p>
            <a:pPr algn="l"/>
            <a:r>
              <a:rPr lang="es-ES" sz="2400" b="1"/>
              <a:t>Des del segle IV aC al Renaixement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1.3. </a:t>
            </a:r>
            <a:r>
              <a:rPr lang="es-ES" sz="2400" b="1" dirty="0" err="1" smtClean="0">
                <a:solidFill>
                  <a:srgbClr val="003399"/>
                </a:solidFill>
              </a:rPr>
              <a:t>Fites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històriques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995738" y="1773238"/>
            <a:ext cx="259238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/>
              <a:t>Renaixement,</a:t>
            </a:r>
          </a:p>
          <a:p>
            <a:pPr algn="l">
              <a:spcBef>
                <a:spcPct val="50000"/>
              </a:spcBef>
            </a:pPr>
            <a:r>
              <a:rPr lang="es-ES" sz="2000" b="1"/>
              <a:t>Segles XVI i XVII</a:t>
            </a:r>
          </a:p>
          <a:p>
            <a:pPr algn="l">
              <a:spcBef>
                <a:spcPct val="50000"/>
              </a:spcBef>
            </a:pPr>
            <a:endParaRPr lang="es-ES" sz="2000" b="1"/>
          </a:p>
          <a:p>
            <a:pPr algn="l">
              <a:spcBef>
                <a:spcPct val="50000"/>
              </a:spcBef>
            </a:pPr>
            <a:r>
              <a:rPr lang="es-ES" sz="2000" b="1"/>
              <a:t>Vesali (1514-1564)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827088" y="6165850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  <a:endParaRPr lang="es-ES" b="1" i="1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971550" y="1700213"/>
            <a:ext cx="3600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1844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700213"/>
            <a:ext cx="17367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149725"/>
            <a:ext cx="47625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1.3. </a:t>
            </a:r>
            <a:r>
              <a:rPr lang="es-ES" sz="2400" b="1" dirty="0" err="1" smtClean="0">
                <a:solidFill>
                  <a:srgbClr val="003399"/>
                </a:solidFill>
              </a:rPr>
              <a:t>Fites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històriques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900113" y="6021388"/>
            <a:ext cx="72723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/>
              <a:t> Renaixement. Altres figures: Leonardo da Vinci</a:t>
            </a:r>
          </a:p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971550" y="1700213"/>
            <a:ext cx="3600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1946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341438"/>
            <a:ext cx="40481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341438"/>
            <a:ext cx="3030537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1.3. </a:t>
            </a:r>
            <a:r>
              <a:rPr lang="es-ES" sz="2400" b="1" dirty="0" err="1" smtClean="0">
                <a:solidFill>
                  <a:srgbClr val="003399"/>
                </a:solidFill>
              </a:rPr>
              <a:t>Fites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històriques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00113" y="6021388"/>
            <a:ext cx="72723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71550" y="1700213"/>
            <a:ext cx="3600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</p:txBody>
      </p:sp>
      <p:pic>
        <p:nvPicPr>
          <p:cNvPr id="2048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341438"/>
            <a:ext cx="302418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3"/>
          <p:cNvSpPr txBox="1">
            <a:spLocks noChangeArrowheads="1"/>
          </p:cNvSpPr>
          <p:nvPr/>
        </p:nvSpPr>
        <p:spPr bwMode="auto">
          <a:xfrm>
            <a:off x="4572000" y="1844675"/>
            <a:ext cx="3240088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 dirty="0" err="1"/>
              <a:t>Carolus</a:t>
            </a:r>
            <a:r>
              <a:rPr lang="es-ES" sz="2000" b="1" dirty="0"/>
              <a:t> </a:t>
            </a:r>
            <a:r>
              <a:rPr lang="es-ES" sz="2000" b="1" dirty="0" err="1"/>
              <a:t>Linnaeus</a:t>
            </a:r>
            <a:r>
              <a:rPr lang="es-ES" sz="2000" b="1" dirty="0"/>
              <a:t> </a:t>
            </a:r>
          </a:p>
          <a:p>
            <a:pPr algn="l">
              <a:spcBef>
                <a:spcPct val="50000"/>
              </a:spcBef>
            </a:pPr>
            <a:r>
              <a:rPr lang="es-ES" sz="2000" b="1" dirty="0"/>
              <a:t>(Carl von </a:t>
            </a:r>
            <a:r>
              <a:rPr lang="es-ES" sz="2000" b="1" dirty="0" err="1"/>
              <a:t>Linné</a:t>
            </a:r>
            <a:r>
              <a:rPr lang="es-ES" sz="2000" b="1" dirty="0"/>
              <a:t>)</a:t>
            </a:r>
          </a:p>
          <a:p>
            <a:pPr algn="l">
              <a:spcBef>
                <a:spcPct val="50000"/>
              </a:spcBef>
            </a:pPr>
            <a:endParaRPr lang="es-ES" sz="2000" b="1" dirty="0"/>
          </a:p>
          <a:p>
            <a:pPr algn="l">
              <a:spcBef>
                <a:spcPct val="50000"/>
              </a:spcBef>
            </a:pPr>
            <a:r>
              <a:rPr lang="es-ES" sz="2000" b="1" dirty="0" err="1"/>
              <a:t>Segle</a:t>
            </a:r>
            <a:r>
              <a:rPr lang="es-ES" sz="2000" b="1" dirty="0"/>
              <a:t> XVIII</a:t>
            </a:r>
          </a:p>
          <a:p>
            <a:pPr algn="l">
              <a:spcBef>
                <a:spcPct val="50000"/>
              </a:spcBef>
            </a:pPr>
            <a:endParaRPr lang="es-ES" sz="2000" b="1" dirty="0"/>
          </a:p>
          <a:p>
            <a:pPr algn="l">
              <a:spcBef>
                <a:spcPct val="50000"/>
              </a:spcBef>
            </a:pPr>
            <a:r>
              <a:rPr lang="es-ES" sz="2000" b="1" dirty="0"/>
              <a:t>Nomenclatura </a:t>
            </a:r>
            <a:r>
              <a:rPr lang="es-ES" sz="2000" b="1" dirty="0" err="1"/>
              <a:t>binomial</a:t>
            </a:r>
            <a:r>
              <a:rPr lang="es-ES" sz="2000" b="1" dirty="0"/>
              <a:t>:</a:t>
            </a:r>
          </a:p>
          <a:p>
            <a:pPr algn="l">
              <a:spcBef>
                <a:spcPct val="50000"/>
              </a:spcBef>
            </a:pPr>
            <a:r>
              <a:rPr lang="es-ES" sz="2000" b="1" i="1" dirty="0" err="1"/>
              <a:t>Pinus</a:t>
            </a:r>
            <a:r>
              <a:rPr lang="es-ES" sz="2000" b="1" i="1" dirty="0"/>
              <a:t> </a:t>
            </a:r>
            <a:r>
              <a:rPr lang="es-ES" sz="2000" b="1" i="1" dirty="0" err="1"/>
              <a:t>halepensis</a:t>
            </a:r>
            <a:endParaRPr lang="es-ES" sz="2000" b="1" i="1" dirty="0"/>
          </a:p>
          <a:p>
            <a:pPr algn="l">
              <a:spcBef>
                <a:spcPct val="50000"/>
              </a:spcBef>
            </a:pPr>
            <a:r>
              <a:rPr lang="es-ES" sz="2000" b="1" dirty="0" err="1"/>
              <a:t>Taxonomia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1.3. </a:t>
            </a:r>
            <a:r>
              <a:rPr lang="es-ES" sz="2400" b="1" dirty="0" err="1" smtClean="0">
                <a:solidFill>
                  <a:srgbClr val="003399"/>
                </a:solidFill>
              </a:rPr>
              <a:t>Fites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històriques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00113" y="6021388"/>
            <a:ext cx="72723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971550" y="1700213"/>
            <a:ext cx="3600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4572000" y="1844675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684213" y="1989138"/>
            <a:ext cx="3527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pic>
        <p:nvPicPr>
          <p:cNvPr id="21515" name="Picture 12" descr="http://home.tiscalinet.ch/biografien/images/hooke_micrograph_kork_kl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8313" y="2492375"/>
            <a:ext cx="3530600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3" descr="Hooke microscop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492375"/>
            <a:ext cx="3727450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 Box 14"/>
          <p:cNvSpPr txBox="1">
            <a:spLocks noChangeArrowheads="1"/>
          </p:cNvSpPr>
          <p:nvPr/>
        </p:nvSpPr>
        <p:spPr bwMode="auto">
          <a:xfrm>
            <a:off x="611188" y="1412875"/>
            <a:ext cx="770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 b="1" dirty="0" err="1"/>
              <a:t>Segle</a:t>
            </a:r>
            <a:r>
              <a:rPr lang="es-ES" sz="2000" b="1" dirty="0"/>
              <a:t> XIX: </a:t>
            </a:r>
            <a:r>
              <a:rPr lang="es-ES" sz="2000" b="1" dirty="0" err="1"/>
              <a:t>Schleiden</a:t>
            </a:r>
            <a:r>
              <a:rPr lang="es-ES" sz="2000" b="1" dirty="0"/>
              <a:t> i </a:t>
            </a:r>
            <a:r>
              <a:rPr lang="es-ES" sz="2000" b="1" dirty="0" err="1"/>
              <a:t>Schwann</a:t>
            </a:r>
            <a:r>
              <a:rPr lang="es-ES" sz="2000" b="1" dirty="0"/>
              <a:t>, </a:t>
            </a:r>
            <a:r>
              <a:rPr lang="es-ES" sz="2000" b="1" dirty="0" err="1"/>
              <a:t>autors</a:t>
            </a:r>
            <a:r>
              <a:rPr lang="es-ES" sz="2000" b="1" dirty="0"/>
              <a:t> </a:t>
            </a:r>
            <a:r>
              <a:rPr lang="es-ES" sz="2000" b="1" dirty="0" smtClean="0"/>
              <a:t>de la </a:t>
            </a:r>
            <a:r>
              <a:rPr lang="es-ES" sz="2000" b="1" dirty="0" err="1">
                <a:solidFill>
                  <a:srgbClr val="FF0000"/>
                </a:solidFill>
              </a:rPr>
              <a:t>teoria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  <a:r>
              <a:rPr lang="es-ES" sz="2000" b="1" dirty="0" err="1">
                <a:solidFill>
                  <a:srgbClr val="FF0000"/>
                </a:solidFill>
              </a:rPr>
              <a:t>cel·lular</a:t>
            </a:r>
            <a:endParaRPr lang="es-E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1.3. </a:t>
            </a:r>
            <a:r>
              <a:rPr lang="es-ES" sz="2400" b="1" dirty="0" err="1" smtClean="0">
                <a:solidFill>
                  <a:srgbClr val="003399"/>
                </a:solidFill>
              </a:rPr>
              <a:t>Fites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històriques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900113" y="6021388"/>
            <a:ext cx="72723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71550" y="1700213"/>
            <a:ext cx="3600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572000" y="1844675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84213" y="1989138"/>
            <a:ext cx="3527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611188" y="1412875"/>
            <a:ext cx="770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2000" b="1"/>
          </a:p>
        </p:txBody>
      </p:sp>
      <p:sp>
        <p:nvSpPr>
          <p:cNvPr id="22540" name="Text Box 15"/>
          <p:cNvSpPr txBox="1">
            <a:spLocks noChangeArrowheads="1"/>
          </p:cNvSpPr>
          <p:nvPr/>
        </p:nvSpPr>
        <p:spPr bwMode="auto">
          <a:xfrm>
            <a:off x="4427538" y="1844675"/>
            <a:ext cx="381635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 dirty="0" err="1"/>
              <a:t>Segle</a:t>
            </a:r>
            <a:r>
              <a:rPr lang="es-ES" sz="2000" b="1" dirty="0"/>
              <a:t> XIX: Charles Darwin,</a:t>
            </a:r>
          </a:p>
          <a:p>
            <a:pPr algn="l">
              <a:spcBef>
                <a:spcPct val="50000"/>
              </a:spcBef>
            </a:pPr>
            <a:r>
              <a:rPr lang="es-ES" sz="2000" b="1" dirty="0"/>
              <a:t>Autor de la </a:t>
            </a:r>
            <a:r>
              <a:rPr lang="es-ES" sz="2000" b="1" dirty="0" err="1"/>
              <a:t>teoria</a:t>
            </a:r>
            <a:r>
              <a:rPr lang="es-ES" sz="2000" b="1" dirty="0"/>
              <a:t> de la </a:t>
            </a:r>
            <a:r>
              <a:rPr lang="es-ES" sz="2000" b="1" dirty="0" err="1"/>
              <a:t>selecció</a:t>
            </a:r>
            <a:r>
              <a:rPr lang="es-ES" sz="2000" b="1" dirty="0"/>
              <a:t> natural de les </a:t>
            </a:r>
            <a:r>
              <a:rPr lang="es-ES" sz="2000" b="1" dirty="0" err="1"/>
              <a:t>espècies</a:t>
            </a:r>
            <a:endParaRPr lang="es-ES" sz="2000" b="1" dirty="0"/>
          </a:p>
          <a:p>
            <a:pPr algn="l">
              <a:spcBef>
                <a:spcPct val="50000"/>
              </a:spcBef>
            </a:pPr>
            <a:r>
              <a:rPr lang="es-ES" sz="2000" b="1" dirty="0" err="1">
                <a:solidFill>
                  <a:srgbClr val="FF0000"/>
                </a:solidFill>
              </a:rPr>
              <a:t>Teoria</a:t>
            </a:r>
            <a:r>
              <a:rPr lang="es-ES" sz="2000" b="1" dirty="0">
                <a:solidFill>
                  <a:srgbClr val="FF0000"/>
                </a:solidFill>
              </a:rPr>
              <a:t> de </a:t>
            </a:r>
            <a:r>
              <a:rPr lang="es-ES" sz="2000" b="1" dirty="0" err="1" smtClean="0">
                <a:solidFill>
                  <a:srgbClr val="FF0000"/>
                </a:solidFill>
              </a:rPr>
              <a:t>l’evolució</a:t>
            </a:r>
            <a:r>
              <a:rPr lang="es-ES" sz="2000" b="1" dirty="0" smtClean="0">
                <a:solidFill>
                  <a:srgbClr val="FF0000"/>
                </a:solidFill>
              </a:rPr>
              <a:t> per </a:t>
            </a:r>
            <a:r>
              <a:rPr lang="es-ES" sz="2000" b="1" dirty="0" err="1" smtClean="0">
                <a:solidFill>
                  <a:srgbClr val="FF0000"/>
                </a:solidFill>
              </a:rPr>
              <a:t>selecció</a:t>
            </a:r>
            <a:r>
              <a:rPr lang="es-ES" sz="2000" b="1" dirty="0" smtClean="0">
                <a:solidFill>
                  <a:srgbClr val="FF0000"/>
                </a:solidFill>
              </a:rPr>
              <a:t> natural</a:t>
            </a:r>
            <a:endParaRPr lang="es-ES" sz="2000" b="1" dirty="0">
              <a:solidFill>
                <a:srgbClr val="FF0000"/>
              </a:solidFill>
            </a:endParaRPr>
          </a:p>
          <a:p>
            <a:pPr algn="l">
              <a:spcBef>
                <a:spcPct val="50000"/>
              </a:spcBef>
            </a:pPr>
            <a:endParaRPr lang="es-ES" sz="2000" b="1" dirty="0"/>
          </a:p>
          <a:p>
            <a:pPr algn="l">
              <a:spcBef>
                <a:spcPct val="50000"/>
              </a:spcBef>
            </a:pPr>
            <a:endParaRPr lang="es-ES" sz="2000" b="1" dirty="0"/>
          </a:p>
          <a:p>
            <a:pPr algn="l">
              <a:spcBef>
                <a:spcPct val="50000"/>
              </a:spcBef>
            </a:pPr>
            <a:r>
              <a:rPr lang="ca-ES" b="1" dirty="0" err="1"/>
              <a:t>Theodosius</a:t>
            </a:r>
            <a:r>
              <a:rPr lang="ca-ES" b="1" dirty="0"/>
              <a:t> </a:t>
            </a:r>
            <a:r>
              <a:rPr lang="ca-ES" b="1" dirty="0" err="1"/>
              <a:t>Dobzhansky</a:t>
            </a:r>
            <a:r>
              <a:rPr lang="ca-ES" b="1" dirty="0"/>
              <a:t>,  </a:t>
            </a:r>
          </a:p>
          <a:p>
            <a:pPr algn="l">
              <a:spcBef>
                <a:spcPct val="50000"/>
              </a:spcBef>
            </a:pPr>
            <a:r>
              <a:rPr lang="ca-ES" b="1" dirty="0"/>
              <a:t> </a:t>
            </a:r>
            <a:r>
              <a:rPr lang="ca-ES" b="1" i="1" dirty="0"/>
              <a:t>En biologia res té sentit si no és la llum de la teoria de l’evolució</a:t>
            </a:r>
            <a:r>
              <a:rPr lang="ca-ES" b="1" dirty="0"/>
              <a:t>.</a:t>
            </a:r>
            <a:r>
              <a:rPr lang="ca-ES" dirty="0"/>
              <a:t> </a:t>
            </a:r>
            <a:endParaRPr lang="es-ES" dirty="0"/>
          </a:p>
        </p:txBody>
      </p:sp>
      <p:pic>
        <p:nvPicPr>
          <p:cNvPr id="22541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700213"/>
            <a:ext cx="2849562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</a:t>
            </a:r>
            <a:r>
              <a:rPr lang="es-ES" sz="2000" b="1" i="1">
                <a:solidFill>
                  <a:srgbClr val="003399"/>
                </a:solidFill>
              </a:rPr>
              <a:t>Què és la biologia?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1.3. </a:t>
            </a:r>
            <a:r>
              <a:rPr lang="es-ES" sz="2400" b="1" dirty="0" err="1" smtClean="0">
                <a:solidFill>
                  <a:srgbClr val="003399"/>
                </a:solidFill>
              </a:rPr>
              <a:t>Fites</a:t>
            </a:r>
            <a:r>
              <a:rPr lang="es-ES" sz="2400" b="1" dirty="0" smtClean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històriques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900113" y="6021388"/>
            <a:ext cx="72723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3889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971550" y="1700213"/>
            <a:ext cx="36004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4572000" y="1844675"/>
            <a:ext cx="3240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/>
              <a:t> 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84213" y="1989138"/>
            <a:ext cx="3527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611188" y="1412875"/>
            <a:ext cx="770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2000" b="1"/>
          </a:p>
        </p:txBody>
      </p:sp>
      <p:sp>
        <p:nvSpPr>
          <p:cNvPr id="23564" name="Text Box 13"/>
          <p:cNvSpPr txBox="1">
            <a:spLocks noChangeArrowheads="1"/>
          </p:cNvSpPr>
          <p:nvPr/>
        </p:nvSpPr>
        <p:spPr bwMode="auto">
          <a:xfrm>
            <a:off x="4500563" y="1916113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 sz="2000" b="1"/>
          </a:p>
        </p:txBody>
      </p:sp>
      <p:pic>
        <p:nvPicPr>
          <p:cNvPr id="2356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268413"/>
            <a:ext cx="3517900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4643438" y="1700213"/>
            <a:ext cx="266541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 dirty="0" err="1"/>
              <a:t>Segle</a:t>
            </a:r>
            <a:r>
              <a:rPr lang="es-ES" sz="2000" b="1" dirty="0"/>
              <a:t> XIX: </a:t>
            </a:r>
            <a:r>
              <a:rPr lang="es-ES" sz="2000" b="1" dirty="0" err="1"/>
              <a:t>Gregor</a:t>
            </a:r>
            <a:r>
              <a:rPr lang="es-ES" sz="2000" b="1" dirty="0"/>
              <a:t> </a:t>
            </a:r>
            <a:r>
              <a:rPr lang="es-ES" sz="2000" b="1" dirty="0" err="1"/>
              <a:t>Mendel</a:t>
            </a:r>
            <a:r>
              <a:rPr lang="es-ES" sz="2000" b="1" dirty="0"/>
              <a:t>, posa les bases de la </a:t>
            </a:r>
            <a:r>
              <a:rPr lang="es-ES" sz="2000" b="1" dirty="0" err="1">
                <a:solidFill>
                  <a:srgbClr val="FF0000"/>
                </a:solidFill>
              </a:rPr>
              <a:t>genètica</a:t>
            </a:r>
            <a:r>
              <a:rPr lang="es-ES" sz="2000" b="1" dirty="0">
                <a:solidFill>
                  <a:srgbClr val="FF0000"/>
                </a:solidFill>
              </a:rPr>
              <a:t>.</a:t>
            </a:r>
          </a:p>
          <a:p>
            <a:pPr algn="l">
              <a:spcBef>
                <a:spcPct val="50000"/>
              </a:spcBef>
            </a:pPr>
            <a:endParaRPr lang="es-ES" sz="2000" b="1" dirty="0"/>
          </a:p>
          <a:p>
            <a:pPr algn="l">
              <a:spcBef>
                <a:spcPct val="50000"/>
              </a:spcBef>
            </a:pPr>
            <a:r>
              <a:rPr lang="es-ES" sz="2000" b="1" dirty="0" err="1"/>
              <a:t>Teoria</a:t>
            </a:r>
            <a:r>
              <a:rPr lang="es-ES" sz="2000" b="1" dirty="0"/>
              <a:t> </a:t>
            </a:r>
            <a:r>
              <a:rPr lang="es-ES" sz="2000" b="1" dirty="0" err="1"/>
              <a:t>redescoberta</a:t>
            </a:r>
            <a:r>
              <a:rPr lang="es-ES" sz="2000" b="1" dirty="0"/>
              <a:t> a </a:t>
            </a:r>
            <a:r>
              <a:rPr lang="es-ES" sz="2000" b="1" dirty="0" err="1"/>
              <a:t>principis</a:t>
            </a:r>
            <a:r>
              <a:rPr lang="es-ES" sz="2000" b="1" dirty="0"/>
              <a:t> del </a:t>
            </a:r>
            <a:r>
              <a:rPr lang="es-ES" sz="2000" b="1" dirty="0" err="1"/>
              <a:t>segle</a:t>
            </a:r>
            <a:r>
              <a:rPr lang="es-ES" sz="2000" b="1" dirty="0"/>
              <a:t> XX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370</Words>
  <Application>Microsoft Office PowerPoint</Application>
  <PresentationFormat>Presentación en pantalla (4:3)</PresentationFormat>
  <Paragraphs>82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Windows7</dc:creator>
  <cp:lastModifiedBy>uib</cp:lastModifiedBy>
  <cp:revision>2</cp:revision>
  <dcterms:created xsi:type="dcterms:W3CDTF">2012-07-03T16:34:15Z</dcterms:created>
  <dcterms:modified xsi:type="dcterms:W3CDTF">2012-09-24T09:16:13Z</dcterms:modified>
</cp:coreProperties>
</file>