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FD59C-9AA6-48F4-9527-686A4399F857}" type="datetimeFigureOut">
              <a:rPr lang="es-ES" smtClean="0"/>
              <a:t>24/09/2012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75152-4054-478E-B3A9-D1C11381D3F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18090" y="152400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dirty="0">
                <a:solidFill>
                  <a:srgbClr val="003399"/>
                </a:solidFill>
              </a:rPr>
              <a:t>UD. I. INTRODUCCIÓ. Ll. 1. </a:t>
            </a:r>
            <a:r>
              <a:rPr lang="es-ES" sz="2000" b="1" i="1" dirty="0" err="1">
                <a:solidFill>
                  <a:srgbClr val="003399"/>
                </a:solidFill>
              </a:rPr>
              <a:t>Què</a:t>
            </a:r>
            <a:r>
              <a:rPr lang="es-ES" sz="2000" b="1" i="1" dirty="0">
                <a:solidFill>
                  <a:srgbClr val="003399"/>
                </a:solidFill>
              </a:rPr>
              <a:t> </a:t>
            </a:r>
            <a:r>
              <a:rPr lang="es-ES" sz="2000" b="1" i="1" dirty="0" err="1">
                <a:solidFill>
                  <a:srgbClr val="003399"/>
                </a:solidFill>
              </a:rPr>
              <a:t>és</a:t>
            </a:r>
            <a:r>
              <a:rPr lang="es-ES" sz="2000" b="1" i="1" dirty="0">
                <a:solidFill>
                  <a:srgbClr val="003399"/>
                </a:solidFill>
              </a:rPr>
              <a:t> la </a:t>
            </a:r>
            <a:r>
              <a:rPr lang="es-ES" sz="2000" b="1" i="1" dirty="0" err="1">
                <a:solidFill>
                  <a:srgbClr val="003399"/>
                </a:solidFill>
              </a:rPr>
              <a:t>biologia</a:t>
            </a:r>
            <a:r>
              <a:rPr lang="es-ES" sz="2000" b="1" i="1" dirty="0">
                <a:solidFill>
                  <a:srgbClr val="003399"/>
                </a:solidFill>
              </a:rPr>
              <a:t>?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1.5.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vida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dirty="0" smtClean="0"/>
              <a:t> </a:t>
            </a:r>
            <a:endParaRPr lang="es-ES" sz="2400" b="1" dirty="0"/>
          </a:p>
          <a:p>
            <a:endParaRPr lang="es-ES" sz="2400" b="1" dirty="0"/>
          </a:p>
          <a:p>
            <a:r>
              <a:rPr lang="es-ES" sz="2400" b="1" dirty="0" smtClean="0">
                <a:solidFill>
                  <a:srgbClr val="CC0000"/>
                </a:solidFill>
              </a:rPr>
              <a:t> </a:t>
            </a:r>
            <a:endParaRPr lang="es-ES" sz="2400" b="1" dirty="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6642" name="Rectangle 19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539750" y="1556792"/>
            <a:ext cx="79200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El </a:t>
            </a:r>
            <a:r>
              <a:rPr lang="es-ES" sz="2400" b="1" dirty="0" err="1" smtClean="0"/>
              <a:t>concepte</a:t>
            </a:r>
            <a:r>
              <a:rPr lang="es-ES" sz="2400" b="1" dirty="0" smtClean="0"/>
              <a:t> de vida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difícil de definir.</a:t>
            </a:r>
          </a:p>
          <a:p>
            <a:r>
              <a:rPr lang="es-ES" sz="2400" b="1" dirty="0" smtClean="0"/>
              <a:t>Si </a:t>
            </a:r>
            <a:r>
              <a:rPr lang="es-ES" sz="2400" b="1" dirty="0" err="1" smtClean="0"/>
              <a:t>bé</a:t>
            </a:r>
            <a:r>
              <a:rPr lang="es-ES" sz="2400" b="1" dirty="0" smtClean="0"/>
              <a:t> no hi ha problema en </a:t>
            </a:r>
            <a:r>
              <a:rPr lang="es-ES" sz="2400" b="1" dirty="0" err="1" smtClean="0"/>
              <a:t>reconèixer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tot</a:t>
            </a:r>
            <a:r>
              <a:rPr lang="es-ES" sz="2400" b="1" dirty="0" smtClean="0"/>
              <a:t> el que té vida,</a:t>
            </a:r>
          </a:p>
          <a:p>
            <a:r>
              <a:rPr lang="es-ES" sz="2400" b="1" dirty="0"/>
              <a:t>h</a:t>
            </a:r>
            <a:r>
              <a:rPr lang="es-ES" sz="2400" b="1" dirty="0" smtClean="0"/>
              <a:t>i ha </a:t>
            </a:r>
            <a:r>
              <a:rPr lang="es-ES" sz="2400" b="1" dirty="0" err="1" smtClean="0"/>
              <a:t>dificultats</a:t>
            </a:r>
            <a:r>
              <a:rPr lang="es-ES" sz="2400" b="1" dirty="0" smtClean="0"/>
              <a:t> en </a:t>
            </a:r>
            <a:r>
              <a:rPr lang="es-ES" sz="2400" b="1" dirty="0" err="1" smtClean="0"/>
              <a:t>establir</a:t>
            </a:r>
            <a:r>
              <a:rPr lang="es-ES" sz="2400" b="1" dirty="0" smtClean="0"/>
              <a:t> una </a:t>
            </a:r>
            <a:r>
              <a:rPr lang="es-ES" sz="2400" b="1" dirty="0" err="1" smtClean="0"/>
              <a:t>sèrie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característiques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vàlides</a:t>
            </a:r>
            <a:r>
              <a:rPr lang="es-ES" sz="2400" b="1" dirty="0" smtClean="0"/>
              <a:t> per </a:t>
            </a:r>
            <a:r>
              <a:rPr lang="es-ES" sz="2400" b="1" dirty="0" err="1" smtClean="0"/>
              <a:t>tots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organismes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endParaRPr lang="es-ES" sz="2400" b="1" dirty="0" smtClean="0"/>
          </a:p>
          <a:p>
            <a:r>
              <a:rPr lang="es-ES" sz="2400" b="1" dirty="0" smtClean="0"/>
              <a:t>Primera </a:t>
            </a:r>
            <a:r>
              <a:rPr lang="es-ES" sz="2400" b="1" dirty="0" err="1" smtClean="0"/>
              <a:t>feina</a:t>
            </a:r>
            <a:r>
              <a:rPr lang="es-ES" sz="2400" b="1" dirty="0" smtClean="0"/>
              <a:t>,</a:t>
            </a:r>
          </a:p>
          <a:p>
            <a:endParaRPr lang="es-ES" sz="2400" b="1" dirty="0"/>
          </a:p>
          <a:p>
            <a:r>
              <a:rPr lang="es-ES" sz="2400" b="1" dirty="0" smtClean="0"/>
              <a:t>Lectura i </a:t>
            </a:r>
            <a:r>
              <a:rPr lang="es-ES" sz="2400" b="1" dirty="0" err="1" smtClean="0"/>
              <a:t>comentari</a:t>
            </a:r>
            <a:r>
              <a:rPr lang="es-ES" sz="2400" b="1" dirty="0" smtClean="0"/>
              <a:t> del </a:t>
            </a:r>
            <a:r>
              <a:rPr lang="es-ES" sz="2400" b="1" dirty="0" err="1" smtClean="0"/>
              <a:t>llibre</a:t>
            </a:r>
            <a:r>
              <a:rPr lang="es-ES" sz="2400" b="1" dirty="0" smtClean="0"/>
              <a:t>:</a:t>
            </a:r>
            <a:endParaRPr lang="es-ES" sz="2400" b="1" dirty="0"/>
          </a:p>
          <a:p>
            <a:r>
              <a:rPr lang="es-ES" sz="2400" b="1" dirty="0" smtClean="0"/>
              <a:t>Ed Regis. (2006) </a:t>
            </a:r>
            <a:r>
              <a:rPr lang="es-ES" sz="2400" b="1" i="1" dirty="0" smtClean="0"/>
              <a:t>¿Qué es la vida? </a:t>
            </a:r>
            <a:r>
              <a:rPr lang="es-ES" sz="2400" b="1" dirty="0" smtClean="0"/>
              <a:t>Editorial Ariel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532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18090" y="152400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dirty="0">
                <a:solidFill>
                  <a:srgbClr val="003399"/>
                </a:solidFill>
              </a:rPr>
              <a:t>UD. I. INTRODUCCIÓ. Ll. 1. </a:t>
            </a:r>
            <a:r>
              <a:rPr lang="es-ES" sz="2000" b="1" i="1" dirty="0" err="1">
                <a:solidFill>
                  <a:srgbClr val="003399"/>
                </a:solidFill>
              </a:rPr>
              <a:t>Què</a:t>
            </a:r>
            <a:r>
              <a:rPr lang="es-ES" sz="2000" b="1" i="1" dirty="0">
                <a:solidFill>
                  <a:srgbClr val="003399"/>
                </a:solidFill>
              </a:rPr>
              <a:t> </a:t>
            </a:r>
            <a:r>
              <a:rPr lang="es-ES" sz="2000" b="1" i="1" dirty="0" err="1">
                <a:solidFill>
                  <a:srgbClr val="003399"/>
                </a:solidFill>
              </a:rPr>
              <a:t>és</a:t>
            </a:r>
            <a:r>
              <a:rPr lang="es-ES" sz="2000" b="1" i="1" dirty="0">
                <a:solidFill>
                  <a:srgbClr val="003399"/>
                </a:solidFill>
              </a:rPr>
              <a:t> la </a:t>
            </a:r>
            <a:r>
              <a:rPr lang="es-ES" sz="2000" b="1" i="1" dirty="0" err="1">
                <a:solidFill>
                  <a:srgbClr val="003399"/>
                </a:solidFill>
              </a:rPr>
              <a:t>biologia</a:t>
            </a:r>
            <a:r>
              <a:rPr lang="es-ES" sz="2000" b="1" i="1" dirty="0">
                <a:solidFill>
                  <a:srgbClr val="003399"/>
                </a:solidFill>
              </a:rPr>
              <a:t>?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1.5.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vida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objectes</a:t>
            </a:r>
            <a:r>
              <a:rPr lang="es-ES" sz="2400" b="1" dirty="0"/>
              <a:t> que </a:t>
            </a:r>
            <a:r>
              <a:rPr lang="es-ES" sz="2400" b="1" dirty="0" err="1"/>
              <a:t>tenen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vida</a:t>
            </a:r>
            <a:r>
              <a:rPr lang="es-ES" sz="2400" b="1" dirty="0"/>
              <a:t>, presenten</a:t>
            </a:r>
          </a:p>
          <a:p>
            <a:endParaRPr lang="es-ES" sz="2400" b="1" dirty="0"/>
          </a:p>
          <a:p>
            <a:r>
              <a:rPr lang="es-ES" sz="2400" b="1" dirty="0">
                <a:solidFill>
                  <a:srgbClr val="CC0000"/>
                </a:solidFill>
              </a:rPr>
              <a:t>Estructura</a:t>
            </a:r>
            <a:r>
              <a:rPr lang="es-ES" sz="2400" b="1" dirty="0"/>
              <a:t> </a:t>
            </a:r>
            <a:r>
              <a:rPr lang="es-ES" sz="2400" b="1" dirty="0" smtClean="0"/>
              <a:t>complexa</a:t>
            </a:r>
            <a:endParaRPr lang="es-ES" sz="2400" b="1" dirty="0"/>
          </a:p>
          <a:p>
            <a:r>
              <a:rPr lang="es-ES" sz="2400" b="1" dirty="0"/>
              <a:t>Precisen </a:t>
            </a:r>
            <a:r>
              <a:rPr lang="es-ES" sz="2400" b="1" dirty="0" err="1"/>
              <a:t>d’un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CC0000"/>
                </a:solidFill>
              </a:rPr>
              <a:t>flux </a:t>
            </a:r>
            <a:r>
              <a:rPr lang="es-ES" sz="2400" b="1" dirty="0" err="1">
                <a:solidFill>
                  <a:srgbClr val="CC0000"/>
                </a:solidFill>
              </a:rPr>
              <a:t>d’energia</a:t>
            </a:r>
            <a:endParaRPr lang="es-ES" sz="2400" b="1" dirty="0">
              <a:solidFill>
                <a:srgbClr val="CC0000"/>
              </a:solidFill>
            </a:endParaRPr>
          </a:p>
          <a:p>
            <a:r>
              <a:rPr lang="es-ES" sz="2400" b="1" dirty="0" err="1"/>
              <a:t>Necessitat</a:t>
            </a:r>
            <a:r>
              <a:rPr lang="es-ES" sz="2400" b="1" dirty="0"/>
              <a:t> de </a:t>
            </a:r>
            <a:r>
              <a:rPr lang="es-ES" sz="2400" b="1" dirty="0">
                <a:solidFill>
                  <a:srgbClr val="CC0000"/>
                </a:solidFill>
              </a:rPr>
              <a:t>relacionar-se</a:t>
            </a:r>
            <a:r>
              <a:rPr lang="es-ES" sz="2400" b="1" dirty="0"/>
              <a:t> </a:t>
            </a:r>
            <a:r>
              <a:rPr lang="es-ES" sz="2400" b="1" dirty="0" err="1"/>
              <a:t>amb</a:t>
            </a:r>
            <a:r>
              <a:rPr lang="es-ES" sz="2400" b="1" dirty="0"/>
              <a:t> el </a:t>
            </a:r>
            <a:r>
              <a:rPr lang="es-ES" sz="2400" b="1" dirty="0" err="1"/>
              <a:t>medi</a:t>
            </a:r>
            <a:endParaRPr lang="es-ES" sz="2400" b="1" dirty="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33968" y="2479675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23850" y="1412875"/>
            <a:ext cx="7777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6642" name="Rectangle 19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1.5.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vida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611188" y="1557338"/>
            <a:ext cx="799306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 smtClean="0"/>
              <a:t>El </a:t>
            </a:r>
            <a:r>
              <a:rPr lang="es-ES" sz="2400" b="1" dirty="0" err="1" smtClean="0"/>
              <a:t>conjunt</a:t>
            </a:r>
            <a:r>
              <a:rPr lang="es-ES" sz="2400" b="1" dirty="0" smtClean="0"/>
              <a:t> de coses que diem que </a:t>
            </a:r>
            <a:r>
              <a:rPr lang="es-ES" sz="2400" b="1" dirty="0" err="1" smtClean="0"/>
              <a:t>tenen</a:t>
            </a:r>
            <a:r>
              <a:rPr lang="es-ES" sz="2400" b="1" dirty="0" smtClean="0"/>
              <a:t> vida </a:t>
            </a:r>
            <a:r>
              <a:rPr lang="es-ES" sz="2400" b="1" dirty="0" err="1" smtClean="0"/>
              <a:t>realitzen</a:t>
            </a:r>
            <a:r>
              <a:rPr lang="es-ES" sz="2400" b="1" dirty="0" smtClean="0"/>
              <a:t> una </a:t>
            </a:r>
            <a:r>
              <a:rPr lang="es-ES" sz="2400" b="1" dirty="0" err="1" smtClean="0"/>
              <a:t>sèrie</a:t>
            </a:r>
            <a:r>
              <a:rPr lang="es-ES" sz="2400" b="1" dirty="0" smtClean="0"/>
              <a:t> de </a:t>
            </a:r>
            <a:r>
              <a:rPr lang="es-ES" sz="2400" b="1" dirty="0" err="1" smtClean="0">
                <a:solidFill>
                  <a:srgbClr val="FF0000"/>
                </a:solidFill>
              </a:rPr>
              <a:t>funcions</a:t>
            </a:r>
            <a:endParaRPr lang="es-ES" sz="24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s-ES" sz="2400" b="1" dirty="0">
              <a:solidFill>
                <a:srgbClr val="CC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sz="2400" b="1" dirty="0" err="1" smtClean="0"/>
              <a:t>excitabilitat</a:t>
            </a:r>
            <a:r>
              <a:rPr lang="es-ES" sz="2400" b="1" dirty="0"/>
              <a:t>, </a:t>
            </a:r>
            <a:r>
              <a:rPr lang="es-ES" sz="2400" b="1" dirty="0" err="1"/>
              <a:t>metabolisme</a:t>
            </a:r>
            <a:r>
              <a:rPr lang="es-ES" sz="2400" b="1" dirty="0"/>
              <a:t>, </a:t>
            </a:r>
            <a:r>
              <a:rPr lang="es-ES" sz="2400" b="1" dirty="0" err="1"/>
              <a:t>reproducció</a:t>
            </a:r>
            <a:r>
              <a:rPr lang="es-ES" sz="2400" b="1" dirty="0"/>
              <a:t>, </a:t>
            </a:r>
          </a:p>
          <a:p>
            <a:pPr algn="ctr">
              <a:spcBef>
                <a:spcPct val="50000"/>
              </a:spcBef>
            </a:pPr>
            <a:r>
              <a:rPr lang="es-ES" sz="2400" b="1" dirty="0" err="1"/>
              <a:t>creixement</a:t>
            </a:r>
            <a:r>
              <a:rPr lang="es-ES" sz="2400" b="1" dirty="0"/>
              <a:t>, </a:t>
            </a:r>
            <a:r>
              <a:rPr lang="es-ES" sz="2400" b="1" dirty="0" err="1"/>
              <a:t>evolució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sz="2400" b="1" dirty="0"/>
              <a:t> </a:t>
            </a:r>
          </a:p>
          <a:p>
            <a:pPr>
              <a:spcBef>
                <a:spcPct val="50000"/>
              </a:spcBef>
            </a:pPr>
            <a:r>
              <a:rPr lang="es-ES" sz="2400" b="1" dirty="0">
                <a:solidFill>
                  <a:srgbClr val="CC0000"/>
                </a:solidFill>
              </a:rPr>
              <a:t> </a:t>
            </a:r>
            <a:endParaRPr lang="es-E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1.5.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vida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410370" y="1641475"/>
            <a:ext cx="799306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/>
              <a:t> </a:t>
            </a:r>
            <a:r>
              <a:rPr lang="es-ES" sz="2400" b="1" dirty="0" err="1"/>
              <a:t>Funcions</a:t>
            </a: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i="1" dirty="0" err="1" smtClean="0">
                <a:solidFill>
                  <a:srgbClr val="FF0000"/>
                </a:solidFill>
              </a:rPr>
              <a:t>Excitabilitat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capacitat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rebre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estímuls</a:t>
            </a:r>
            <a:endParaRPr lang="es-ES" sz="2400" b="1" dirty="0"/>
          </a:p>
          <a:p>
            <a:pPr marL="342900" indent="-342900" algn="ctr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400" b="1" i="1" dirty="0"/>
              <a:t>Externa</a:t>
            </a:r>
          </a:p>
          <a:p>
            <a:pPr marL="342900" indent="-342900" algn="ctr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400" b="1" i="1" dirty="0"/>
              <a:t>Interna: </a:t>
            </a:r>
            <a:r>
              <a:rPr lang="es-ES" sz="2400" b="1" i="1" dirty="0" err="1"/>
              <a:t>homeostasi</a:t>
            </a:r>
            <a:endParaRPr lang="es-ES" sz="2400" b="1" i="1" dirty="0"/>
          </a:p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i="1" dirty="0" err="1">
                <a:solidFill>
                  <a:srgbClr val="FF0000"/>
                </a:solidFill>
              </a:rPr>
              <a:t>Metabolisme</a:t>
            </a:r>
            <a:endParaRPr lang="es-ES" sz="2400" b="1" i="1" dirty="0">
              <a:solidFill>
                <a:srgbClr val="FF0000"/>
              </a:solidFill>
            </a:endParaRPr>
          </a:p>
          <a:p>
            <a:pPr marL="342900" indent="-342900" algn="ctr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400" b="1" i="1" dirty="0"/>
              <a:t>Flux de </a:t>
            </a:r>
            <a:r>
              <a:rPr lang="es-ES" sz="2400" b="1" i="1" dirty="0" err="1"/>
              <a:t>matèria</a:t>
            </a:r>
            <a:r>
              <a:rPr lang="es-ES" sz="2400" b="1" i="1" dirty="0"/>
              <a:t> i </a:t>
            </a:r>
            <a:r>
              <a:rPr lang="es-ES" sz="2400" b="1" i="1" dirty="0" err="1"/>
              <a:t>energia</a:t>
            </a:r>
            <a:r>
              <a:rPr lang="es-ES" sz="2400" b="1" i="1" dirty="0"/>
              <a:t> des del </a:t>
            </a:r>
            <a:r>
              <a:rPr lang="es-ES" sz="2400" b="1" i="1" dirty="0" err="1"/>
              <a:t>medi</a:t>
            </a:r>
            <a:r>
              <a:rPr lang="es-ES" sz="2400" b="1" i="1" dirty="0"/>
              <a:t> </a:t>
            </a:r>
            <a:r>
              <a:rPr lang="es-ES" sz="2400" b="1" i="1" dirty="0" err="1"/>
              <a:t>extern</a:t>
            </a:r>
            <a:endParaRPr lang="es-ES" sz="2400" b="1" i="1" dirty="0"/>
          </a:p>
          <a:p>
            <a:pPr>
              <a:spcBef>
                <a:spcPct val="50000"/>
              </a:spcBef>
            </a:pPr>
            <a:r>
              <a:rPr lang="es-ES" sz="2400" b="1" i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1.5. </a:t>
            </a:r>
            <a:r>
              <a:rPr lang="es-ES" sz="2400" b="1" i="1" dirty="0" err="1">
                <a:solidFill>
                  <a:srgbClr val="003399"/>
                </a:solidFill>
              </a:rPr>
              <a:t>Concepte</a:t>
            </a:r>
            <a:r>
              <a:rPr lang="es-ES" sz="2400" b="1" i="1" dirty="0">
                <a:solidFill>
                  <a:srgbClr val="003399"/>
                </a:solidFill>
              </a:rPr>
              <a:t> de vida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66726" y="1557337"/>
            <a:ext cx="7993062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 dirty="0"/>
              <a:t> </a:t>
            </a:r>
            <a:r>
              <a:rPr lang="es-ES" sz="2000" b="1" dirty="0" smtClean="0">
                <a:solidFill>
                  <a:srgbClr val="CC0000"/>
                </a:solidFill>
              </a:rPr>
              <a:t> </a:t>
            </a:r>
            <a:endParaRPr lang="es-ES" sz="2000" b="1" dirty="0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endParaRPr lang="es-ES" sz="2000" b="1" dirty="0">
              <a:solidFill>
                <a:srgbClr val="CC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400" b="1" dirty="0" err="1">
                <a:solidFill>
                  <a:srgbClr val="FF0000"/>
                </a:solidFill>
              </a:rPr>
              <a:t>Reproducció</a:t>
            </a:r>
            <a:endParaRPr lang="es-ES" sz="24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400" b="1" dirty="0" err="1">
                <a:solidFill>
                  <a:srgbClr val="FF0000"/>
                </a:solidFill>
              </a:rPr>
              <a:t>Creixement</a:t>
            </a:r>
            <a:endParaRPr lang="es-ES" sz="24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s-ES" sz="2400" b="1" dirty="0" err="1">
                <a:solidFill>
                  <a:srgbClr val="FF0000"/>
                </a:solidFill>
              </a:rPr>
              <a:t>Capacitat</a:t>
            </a:r>
            <a:r>
              <a:rPr lang="es-ES" sz="2400" b="1" dirty="0">
                <a:solidFill>
                  <a:srgbClr val="FF0000"/>
                </a:solidFill>
              </a:rPr>
              <a:t> </a:t>
            </a:r>
            <a:r>
              <a:rPr lang="es-ES" sz="2400" b="1" dirty="0" err="1">
                <a:solidFill>
                  <a:srgbClr val="FF0000"/>
                </a:solidFill>
              </a:rPr>
              <a:t>d’evolució</a:t>
            </a:r>
            <a:endParaRPr lang="es-ES" sz="2400" b="1" i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s-ES" sz="2400" b="1" i="1" dirty="0"/>
          </a:p>
          <a:p>
            <a:pPr>
              <a:spcBef>
                <a:spcPct val="50000"/>
              </a:spcBef>
            </a:pPr>
            <a:r>
              <a:rPr lang="es-ES" sz="2400" b="1" i="1" dirty="0" smtClean="0">
                <a:solidFill>
                  <a:srgbClr val="CC0000"/>
                </a:solidFill>
              </a:rPr>
              <a:t> </a:t>
            </a:r>
            <a:endParaRPr lang="es-ES" sz="2400" b="1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272</Words>
  <Application>Microsoft Office PowerPoint</Application>
  <PresentationFormat>Presentación en pantalla (4:3)</PresentationFormat>
  <Paragraphs>90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8</cp:revision>
  <dcterms:created xsi:type="dcterms:W3CDTF">2012-07-03T16:42:03Z</dcterms:created>
  <dcterms:modified xsi:type="dcterms:W3CDTF">2012-09-24T09:22:47Z</dcterms:modified>
</cp:coreProperties>
</file>